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0"/>
  </p:notesMasterIdLst>
  <p:handoutMasterIdLst>
    <p:handoutMasterId r:id="rId21"/>
  </p:handoutMasterIdLst>
  <p:sldIdLst>
    <p:sldId id="315" r:id="rId6"/>
    <p:sldId id="346" r:id="rId7"/>
    <p:sldId id="376" r:id="rId8"/>
    <p:sldId id="377" r:id="rId9"/>
    <p:sldId id="378" r:id="rId10"/>
    <p:sldId id="380" r:id="rId11"/>
    <p:sldId id="381" r:id="rId12"/>
    <p:sldId id="382" r:id="rId13"/>
    <p:sldId id="383" r:id="rId14"/>
    <p:sldId id="384" r:id="rId15"/>
    <p:sldId id="385" r:id="rId16"/>
    <p:sldId id="386" r:id="rId17"/>
    <p:sldId id="389" r:id="rId18"/>
    <p:sldId id="364" r:id="rId19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E7"/>
    <a:srgbClr val="FFFFE7"/>
    <a:srgbClr val="FFFFFF"/>
    <a:srgbClr val="FFD9B2"/>
    <a:srgbClr val="FFAA99"/>
    <a:srgbClr val="E67386"/>
    <a:srgbClr val="666666"/>
    <a:srgbClr val="000000"/>
    <a:srgbClr val="6EC628"/>
    <a:srgbClr val="A2979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1646" autoAdjust="0"/>
    <p:restoredTop sz="77045" autoAdjust="0"/>
  </p:normalViewPr>
  <p:slideViewPr>
    <p:cSldViewPr snapToGrid="0">
      <p:cViewPr varScale="1">
        <p:scale>
          <a:sx n="60" d="100"/>
          <a:sy n="60" d="100"/>
        </p:scale>
        <p:origin x="-90" y="-246"/>
      </p:cViewPr>
      <p:guideLst>
        <p:guide orient="horz" pos="835"/>
        <p:guide orient="horz" pos="798"/>
        <p:guide orient="horz" pos="117"/>
        <p:guide orient="horz" pos="4196"/>
        <p:guide orient="horz" pos="3874"/>
        <p:guide orient="horz" pos="2083"/>
        <p:guide orient="horz" pos="697"/>
        <p:guide pos="2775"/>
        <p:guide pos="3000"/>
        <p:guide pos="282"/>
        <p:guide pos="2880"/>
        <p:guide pos="5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8FC6EE-80F0-4B9D-B2E6-14A162ADCB5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A8BF49D8-8678-487A-B832-F879EC08D171}">
      <dgm:prSet phldrT="[Text]" custT="1"/>
      <dgm:spPr/>
      <dgm:t>
        <a:bodyPr/>
        <a:lstStyle/>
        <a:p>
          <a:r>
            <a:rPr lang="de-DE" sz="1300" dirty="0" smtClean="0"/>
            <a:t>Prämien auf Basis der Fahrleistung</a:t>
          </a:r>
          <a:endParaRPr lang="de-DE" sz="1300" dirty="0"/>
        </a:p>
      </dgm:t>
    </dgm:pt>
    <dgm:pt modelId="{97D7B33B-A534-4AE5-ABB5-2DD9E41F4CE1}" type="parTrans" cxnId="{1A0C9472-1825-4E9D-A2CA-C44B4838E32C}">
      <dgm:prSet/>
      <dgm:spPr/>
      <dgm:t>
        <a:bodyPr/>
        <a:lstStyle/>
        <a:p>
          <a:endParaRPr lang="de-DE"/>
        </a:p>
      </dgm:t>
    </dgm:pt>
    <dgm:pt modelId="{73FBA76E-0AAF-48A1-A992-EDD8F63E30F0}" type="sibTrans" cxnId="{1A0C9472-1825-4E9D-A2CA-C44B4838E32C}">
      <dgm:prSet/>
      <dgm:spPr/>
      <dgm:t>
        <a:bodyPr/>
        <a:lstStyle/>
        <a:p>
          <a:endParaRPr lang="de-DE"/>
        </a:p>
      </dgm:t>
    </dgm:pt>
    <dgm:pt modelId="{E0A9F5E7-1297-4E38-8DC3-B5BE87141B63}">
      <dgm:prSet phldrT="[Text]" custT="1"/>
      <dgm:spPr/>
      <dgm:t>
        <a:bodyPr/>
        <a:lstStyle/>
        <a:p>
          <a:r>
            <a:rPr lang="de-DE" sz="1300" dirty="0" smtClean="0"/>
            <a:t>Reduziert die </a:t>
          </a:r>
          <a:r>
            <a:rPr lang="de-DE" sz="1300" dirty="0" err="1" smtClean="0"/>
            <a:t>initiellen</a:t>
          </a:r>
          <a:r>
            <a:rPr lang="de-DE" sz="1300" dirty="0" smtClean="0"/>
            <a:t> Kosten des Fahrzeugs</a:t>
          </a:r>
          <a:endParaRPr lang="de-DE" sz="1300" dirty="0"/>
        </a:p>
      </dgm:t>
    </dgm:pt>
    <dgm:pt modelId="{55A8D774-6F0D-4D1E-AE23-2C5A834C7FF8}" type="parTrans" cxnId="{288BE7F2-B277-4B88-8B6E-8610CA3B7203}">
      <dgm:prSet/>
      <dgm:spPr/>
      <dgm:t>
        <a:bodyPr/>
        <a:lstStyle/>
        <a:p>
          <a:endParaRPr lang="de-DE"/>
        </a:p>
      </dgm:t>
    </dgm:pt>
    <dgm:pt modelId="{DCB1C4BF-FA3A-4A07-B8DC-A73C7C90325A}" type="sibTrans" cxnId="{288BE7F2-B277-4B88-8B6E-8610CA3B7203}">
      <dgm:prSet/>
      <dgm:spPr/>
      <dgm:t>
        <a:bodyPr/>
        <a:lstStyle/>
        <a:p>
          <a:endParaRPr lang="de-DE"/>
        </a:p>
      </dgm:t>
    </dgm:pt>
    <dgm:pt modelId="{8771DC14-B4BE-43FB-80FE-2D040F9F9DA5}">
      <dgm:prSet phldrT="[Text]" custT="1"/>
      <dgm:spPr/>
      <dgm:t>
        <a:bodyPr/>
        <a:lstStyle/>
        <a:p>
          <a:r>
            <a:rPr lang="de-DE" sz="1300" dirty="0" smtClean="0"/>
            <a:t>Ermutigt die Versicherten, weniger zu fahren</a:t>
          </a:r>
          <a:br>
            <a:rPr lang="de-DE" sz="1300" dirty="0" smtClean="0"/>
          </a:br>
          <a:r>
            <a:rPr lang="de-DE" sz="1300" dirty="0" smtClean="0"/>
            <a:t>- Reduzierte Unfallschäden</a:t>
          </a:r>
          <a:endParaRPr lang="de-DE" sz="1300" dirty="0"/>
        </a:p>
      </dgm:t>
    </dgm:pt>
    <dgm:pt modelId="{4627927B-65ED-4F03-AA79-80EE7ECD34A2}" type="parTrans" cxnId="{8C8DAB27-9DCC-4ED7-B64E-072F6A58D336}">
      <dgm:prSet/>
      <dgm:spPr/>
      <dgm:t>
        <a:bodyPr/>
        <a:lstStyle/>
        <a:p>
          <a:endParaRPr lang="de-DE"/>
        </a:p>
      </dgm:t>
    </dgm:pt>
    <dgm:pt modelId="{6FF79758-699A-446E-911A-6F6DD6A07BBD}" type="sibTrans" cxnId="{8C8DAB27-9DCC-4ED7-B64E-072F6A58D336}">
      <dgm:prSet/>
      <dgm:spPr/>
      <dgm:t>
        <a:bodyPr/>
        <a:lstStyle/>
        <a:p>
          <a:endParaRPr lang="de-DE"/>
        </a:p>
      </dgm:t>
    </dgm:pt>
    <dgm:pt modelId="{58BD3579-33B1-4959-94A2-0CF9AD0CEFE6}">
      <dgm:prSet phldrT="[Text]" custT="1"/>
      <dgm:spPr/>
      <dgm:t>
        <a:bodyPr/>
        <a:lstStyle/>
        <a:p>
          <a:r>
            <a:rPr lang="de-DE" sz="1300" dirty="0" smtClean="0"/>
            <a:t>Erhöht die Erschwinglichkeit der Versicherung</a:t>
          </a:r>
          <a:br>
            <a:rPr lang="de-DE" sz="1300" dirty="0" smtClean="0"/>
          </a:br>
          <a:r>
            <a:rPr lang="de-DE" sz="1300" dirty="0" smtClean="0"/>
            <a:t>- Reduzierung von Kosten wegen Nicht-Versicherung</a:t>
          </a:r>
          <a:endParaRPr lang="de-DE" sz="1300" dirty="0"/>
        </a:p>
      </dgm:t>
    </dgm:pt>
    <dgm:pt modelId="{013A11C8-ADC9-4683-A4DC-295E5BA52C95}" type="parTrans" cxnId="{39D23267-4F73-4FA6-97AA-64BD05A943DD}">
      <dgm:prSet/>
      <dgm:spPr/>
      <dgm:t>
        <a:bodyPr/>
        <a:lstStyle/>
        <a:p>
          <a:endParaRPr lang="de-DE"/>
        </a:p>
      </dgm:t>
    </dgm:pt>
    <dgm:pt modelId="{12DD3E79-65F8-48C2-B6EF-28F2BAB3A731}" type="sibTrans" cxnId="{39D23267-4F73-4FA6-97AA-64BD05A943DD}">
      <dgm:prSet/>
      <dgm:spPr/>
      <dgm:t>
        <a:bodyPr/>
        <a:lstStyle/>
        <a:p>
          <a:endParaRPr lang="de-DE"/>
        </a:p>
      </dgm:t>
    </dgm:pt>
    <dgm:pt modelId="{4618E71E-4A7D-4395-8477-B7A59AD1B51E}">
      <dgm:prSet phldrT="[Text]" custT="1"/>
      <dgm:spPr/>
      <dgm:t>
        <a:bodyPr/>
        <a:lstStyle/>
        <a:p>
          <a:r>
            <a:rPr lang="de-DE" sz="1300" dirty="0" smtClean="0"/>
            <a:t>Reduziert Diebstahlschäden</a:t>
          </a:r>
          <a:endParaRPr lang="de-DE" sz="1300" dirty="0"/>
        </a:p>
      </dgm:t>
    </dgm:pt>
    <dgm:pt modelId="{5323012A-C8EB-43B2-902B-EC5DCEF2F6EB}" type="parTrans" cxnId="{1E402278-96F9-42E1-B7D6-89DB2CC1E03A}">
      <dgm:prSet/>
      <dgm:spPr/>
      <dgm:t>
        <a:bodyPr/>
        <a:lstStyle/>
        <a:p>
          <a:endParaRPr lang="de-DE"/>
        </a:p>
      </dgm:t>
    </dgm:pt>
    <dgm:pt modelId="{44650B15-AABB-4FE9-B1C8-916DCC3AB567}" type="sibTrans" cxnId="{1E402278-96F9-42E1-B7D6-89DB2CC1E03A}">
      <dgm:prSet/>
      <dgm:spPr/>
      <dgm:t>
        <a:bodyPr/>
        <a:lstStyle/>
        <a:p>
          <a:endParaRPr lang="de-DE"/>
        </a:p>
      </dgm:t>
    </dgm:pt>
    <dgm:pt modelId="{32F3C7FB-B491-4E2B-BB33-ED70C015B7D9}">
      <dgm:prSet phldrT="[Text]" custT="1"/>
      <dgm:spPr/>
      <dgm:t>
        <a:bodyPr/>
        <a:lstStyle/>
        <a:p>
          <a:r>
            <a:rPr lang="de-DE" sz="1300" dirty="0" smtClean="0"/>
            <a:t>Tracking-Information kann genutzt werden, um risikoreiche Fahrer zu klassifizieren</a:t>
          </a:r>
          <a:endParaRPr lang="de-DE" sz="1300" dirty="0"/>
        </a:p>
      </dgm:t>
    </dgm:pt>
    <dgm:pt modelId="{89651CDF-BF61-41B8-A929-956BF2F9ED0B}" type="parTrans" cxnId="{D3A381C5-48E6-428A-8EDC-6307061536A5}">
      <dgm:prSet/>
      <dgm:spPr/>
      <dgm:t>
        <a:bodyPr/>
        <a:lstStyle/>
        <a:p>
          <a:endParaRPr lang="de-DE"/>
        </a:p>
      </dgm:t>
    </dgm:pt>
    <dgm:pt modelId="{58F0C608-C2DB-43D0-9C6B-DD334E84424C}" type="sibTrans" cxnId="{D3A381C5-48E6-428A-8EDC-6307061536A5}">
      <dgm:prSet/>
      <dgm:spPr/>
      <dgm:t>
        <a:bodyPr/>
        <a:lstStyle/>
        <a:p>
          <a:endParaRPr lang="de-DE"/>
        </a:p>
      </dgm:t>
    </dgm:pt>
    <dgm:pt modelId="{CD1C2889-615A-45FB-9493-84346467E6C6}" type="pres">
      <dgm:prSet presAssocID="{2D8FC6EE-80F0-4B9D-B2E6-14A162ADCB53}" presName="compositeShape" presStyleCnt="0">
        <dgm:presLayoutVars>
          <dgm:dir/>
          <dgm:resizeHandles/>
        </dgm:presLayoutVars>
      </dgm:prSet>
      <dgm:spPr/>
    </dgm:pt>
    <dgm:pt modelId="{DA01CCA7-A1DC-4F10-9D67-6F74593BDF6D}" type="pres">
      <dgm:prSet presAssocID="{2D8FC6EE-80F0-4B9D-B2E6-14A162ADCB53}" presName="pyramid" presStyleLbl="node1" presStyleIdx="0" presStyleCnt="1" custLinFactNeighborX="-16177"/>
      <dgm:spPr/>
    </dgm:pt>
    <dgm:pt modelId="{ADCAA86E-5B7E-46F3-A38B-5220C75DAD75}" type="pres">
      <dgm:prSet presAssocID="{2D8FC6EE-80F0-4B9D-B2E6-14A162ADCB53}" presName="theList" presStyleCnt="0"/>
      <dgm:spPr/>
    </dgm:pt>
    <dgm:pt modelId="{A2F4376B-D8B4-410C-B2EC-B78779D80013}" type="pres">
      <dgm:prSet presAssocID="{A8BF49D8-8678-487A-B832-F879EC08D171}" presName="aNode" presStyleLbl="fgAcc1" presStyleIdx="0" presStyleCnt="6" custScaleX="164105" custLinFactNeighborX="529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0CC1E8A-D25A-4C6C-876D-826CC6F32E28}" type="pres">
      <dgm:prSet presAssocID="{A8BF49D8-8678-487A-B832-F879EC08D171}" presName="aSpace" presStyleCnt="0"/>
      <dgm:spPr/>
    </dgm:pt>
    <dgm:pt modelId="{E7BD4465-0209-42E0-AA0A-3D711080285F}" type="pres">
      <dgm:prSet presAssocID="{E0A9F5E7-1297-4E38-8DC3-B5BE87141B63}" presName="aNode" presStyleLbl="fgAcc1" presStyleIdx="1" presStyleCnt="6" custScaleX="164105" custLinFactNeighborX="529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8038DDA-E9F6-4E70-B1BA-7F60764E2EA4}" type="pres">
      <dgm:prSet presAssocID="{E0A9F5E7-1297-4E38-8DC3-B5BE87141B63}" presName="aSpace" presStyleCnt="0"/>
      <dgm:spPr/>
    </dgm:pt>
    <dgm:pt modelId="{757880E5-730B-4F0B-A7A9-A2C2EB4DB415}" type="pres">
      <dgm:prSet presAssocID="{8771DC14-B4BE-43FB-80FE-2D040F9F9DA5}" presName="aNode" presStyleLbl="fgAcc1" presStyleIdx="2" presStyleCnt="6" custScaleX="164105" custLinFactNeighborX="529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C06463-0E59-48A2-AC67-E3AFBCD222A0}" type="pres">
      <dgm:prSet presAssocID="{8771DC14-B4BE-43FB-80FE-2D040F9F9DA5}" presName="aSpace" presStyleCnt="0"/>
      <dgm:spPr/>
    </dgm:pt>
    <dgm:pt modelId="{014C0CDE-7BE6-4743-BB75-32BE9AC9C1C9}" type="pres">
      <dgm:prSet presAssocID="{58BD3579-33B1-4959-94A2-0CF9AD0CEFE6}" presName="aNode" presStyleLbl="fgAcc1" presStyleIdx="3" presStyleCnt="6" custScaleX="164105" custLinFactNeighborX="529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C2FE782-E449-4473-BF9B-F0004B04D10A}" type="pres">
      <dgm:prSet presAssocID="{58BD3579-33B1-4959-94A2-0CF9AD0CEFE6}" presName="aSpace" presStyleCnt="0"/>
      <dgm:spPr/>
    </dgm:pt>
    <dgm:pt modelId="{9DCD6E29-5651-4559-B634-D6C7B61F976F}" type="pres">
      <dgm:prSet presAssocID="{4618E71E-4A7D-4395-8477-B7A59AD1B51E}" presName="aNode" presStyleLbl="fgAcc1" presStyleIdx="4" presStyleCnt="6" custScaleX="164105" custLinFactNeighborX="529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E6C3A94-BC02-4EEE-9512-CCF71BB0A1F3}" type="pres">
      <dgm:prSet presAssocID="{4618E71E-4A7D-4395-8477-B7A59AD1B51E}" presName="aSpace" presStyleCnt="0"/>
      <dgm:spPr/>
    </dgm:pt>
    <dgm:pt modelId="{AD28D194-D83B-4D71-A9AB-2E401912C0CE}" type="pres">
      <dgm:prSet presAssocID="{32F3C7FB-B491-4E2B-BB33-ED70C015B7D9}" presName="aNode" presStyleLbl="fgAcc1" presStyleIdx="5" presStyleCnt="6" custScaleX="164105" custLinFactNeighborX="529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B882804-919E-476B-9E60-AAB20DF289B4}" type="pres">
      <dgm:prSet presAssocID="{32F3C7FB-B491-4E2B-BB33-ED70C015B7D9}" presName="aSpace" presStyleCnt="0"/>
      <dgm:spPr/>
    </dgm:pt>
  </dgm:ptLst>
  <dgm:cxnLst>
    <dgm:cxn modelId="{288BE7F2-B277-4B88-8B6E-8610CA3B7203}" srcId="{2D8FC6EE-80F0-4B9D-B2E6-14A162ADCB53}" destId="{E0A9F5E7-1297-4E38-8DC3-B5BE87141B63}" srcOrd="1" destOrd="0" parTransId="{55A8D774-6F0D-4D1E-AE23-2C5A834C7FF8}" sibTransId="{DCB1C4BF-FA3A-4A07-B8DC-A73C7C90325A}"/>
    <dgm:cxn modelId="{ADF55BD3-B8AF-4AE5-992E-3F99D7AF7537}" type="presOf" srcId="{58BD3579-33B1-4959-94A2-0CF9AD0CEFE6}" destId="{014C0CDE-7BE6-4743-BB75-32BE9AC9C1C9}" srcOrd="0" destOrd="0" presId="urn:microsoft.com/office/officeart/2005/8/layout/pyramid2"/>
    <dgm:cxn modelId="{3BE149EB-11A1-4CA4-BADB-E3029FB22792}" type="presOf" srcId="{4618E71E-4A7D-4395-8477-B7A59AD1B51E}" destId="{9DCD6E29-5651-4559-B634-D6C7B61F976F}" srcOrd="0" destOrd="0" presId="urn:microsoft.com/office/officeart/2005/8/layout/pyramid2"/>
    <dgm:cxn modelId="{39D23267-4F73-4FA6-97AA-64BD05A943DD}" srcId="{2D8FC6EE-80F0-4B9D-B2E6-14A162ADCB53}" destId="{58BD3579-33B1-4959-94A2-0CF9AD0CEFE6}" srcOrd="3" destOrd="0" parTransId="{013A11C8-ADC9-4683-A4DC-295E5BA52C95}" sibTransId="{12DD3E79-65F8-48C2-B6EF-28F2BAB3A731}"/>
    <dgm:cxn modelId="{7F138A6A-A429-4EEC-A30A-9AE873D20A07}" type="presOf" srcId="{2D8FC6EE-80F0-4B9D-B2E6-14A162ADCB53}" destId="{CD1C2889-615A-45FB-9493-84346467E6C6}" srcOrd="0" destOrd="0" presId="urn:microsoft.com/office/officeart/2005/8/layout/pyramid2"/>
    <dgm:cxn modelId="{93CCC6D4-44CA-43A0-8BE8-232900AF7B1F}" type="presOf" srcId="{A8BF49D8-8678-487A-B832-F879EC08D171}" destId="{A2F4376B-D8B4-410C-B2EC-B78779D80013}" srcOrd="0" destOrd="0" presId="urn:microsoft.com/office/officeart/2005/8/layout/pyramid2"/>
    <dgm:cxn modelId="{1A0C9472-1825-4E9D-A2CA-C44B4838E32C}" srcId="{2D8FC6EE-80F0-4B9D-B2E6-14A162ADCB53}" destId="{A8BF49D8-8678-487A-B832-F879EC08D171}" srcOrd="0" destOrd="0" parTransId="{97D7B33B-A534-4AE5-ABB5-2DD9E41F4CE1}" sibTransId="{73FBA76E-0AAF-48A1-A992-EDD8F63E30F0}"/>
    <dgm:cxn modelId="{8C8DAB27-9DCC-4ED7-B64E-072F6A58D336}" srcId="{2D8FC6EE-80F0-4B9D-B2E6-14A162ADCB53}" destId="{8771DC14-B4BE-43FB-80FE-2D040F9F9DA5}" srcOrd="2" destOrd="0" parTransId="{4627927B-65ED-4F03-AA79-80EE7ECD34A2}" sibTransId="{6FF79758-699A-446E-911A-6F6DD6A07BBD}"/>
    <dgm:cxn modelId="{6349176E-6B86-41BF-B5F5-172D217FFDF7}" type="presOf" srcId="{E0A9F5E7-1297-4E38-8DC3-B5BE87141B63}" destId="{E7BD4465-0209-42E0-AA0A-3D711080285F}" srcOrd="0" destOrd="0" presId="urn:microsoft.com/office/officeart/2005/8/layout/pyramid2"/>
    <dgm:cxn modelId="{BCCF0E8E-4078-47DA-8F5A-E7C4BFCAD64E}" type="presOf" srcId="{8771DC14-B4BE-43FB-80FE-2D040F9F9DA5}" destId="{757880E5-730B-4F0B-A7A9-A2C2EB4DB415}" srcOrd="0" destOrd="0" presId="urn:microsoft.com/office/officeart/2005/8/layout/pyramid2"/>
    <dgm:cxn modelId="{1B3C09A9-494F-4D93-97B6-AA22D4F7D6F2}" type="presOf" srcId="{32F3C7FB-B491-4E2B-BB33-ED70C015B7D9}" destId="{AD28D194-D83B-4D71-A9AB-2E401912C0CE}" srcOrd="0" destOrd="0" presId="urn:microsoft.com/office/officeart/2005/8/layout/pyramid2"/>
    <dgm:cxn modelId="{D3A381C5-48E6-428A-8EDC-6307061536A5}" srcId="{2D8FC6EE-80F0-4B9D-B2E6-14A162ADCB53}" destId="{32F3C7FB-B491-4E2B-BB33-ED70C015B7D9}" srcOrd="5" destOrd="0" parTransId="{89651CDF-BF61-41B8-A929-956BF2F9ED0B}" sibTransId="{58F0C608-C2DB-43D0-9C6B-DD334E84424C}"/>
    <dgm:cxn modelId="{1E402278-96F9-42E1-B7D6-89DB2CC1E03A}" srcId="{2D8FC6EE-80F0-4B9D-B2E6-14A162ADCB53}" destId="{4618E71E-4A7D-4395-8477-B7A59AD1B51E}" srcOrd="4" destOrd="0" parTransId="{5323012A-C8EB-43B2-902B-EC5DCEF2F6EB}" sibTransId="{44650B15-AABB-4FE9-B1C8-916DCC3AB567}"/>
    <dgm:cxn modelId="{9008E84F-1FCA-4290-AB24-EF0F2E9A82D8}" type="presParOf" srcId="{CD1C2889-615A-45FB-9493-84346467E6C6}" destId="{DA01CCA7-A1DC-4F10-9D67-6F74593BDF6D}" srcOrd="0" destOrd="0" presId="urn:microsoft.com/office/officeart/2005/8/layout/pyramid2"/>
    <dgm:cxn modelId="{666673F5-040E-489F-B3D8-09E0B99632D1}" type="presParOf" srcId="{CD1C2889-615A-45FB-9493-84346467E6C6}" destId="{ADCAA86E-5B7E-46F3-A38B-5220C75DAD75}" srcOrd="1" destOrd="0" presId="urn:microsoft.com/office/officeart/2005/8/layout/pyramid2"/>
    <dgm:cxn modelId="{88061499-C466-4D21-9411-B4B7EF709ED1}" type="presParOf" srcId="{ADCAA86E-5B7E-46F3-A38B-5220C75DAD75}" destId="{A2F4376B-D8B4-410C-B2EC-B78779D80013}" srcOrd="0" destOrd="0" presId="urn:microsoft.com/office/officeart/2005/8/layout/pyramid2"/>
    <dgm:cxn modelId="{953FBCB6-B1AE-4AC3-880F-F0F2AC2FEA29}" type="presParOf" srcId="{ADCAA86E-5B7E-46F3-A38B-5220C75DAD75}" destId="{00CC1E8A-D25A-4C6C-876D-826CC6F32E28}" srcOrd="1" destOrd="0" presId="urn:microsoft.com/office/officeart/2005/8/layout/pyramid2"/>
    <dgm:cxn modelId="{5DB7599D-67CD-442D-B460-B5F09770BB8E}" type="presParOf" srcId="{ADCAA86E-5B7E-46F3-A38B-5220C75DAD75}" destId="{E7BD4465-0209-42E0-AA0A-3D711080285F}" srcOrd="2" destOrd="0" presId="urn:microsoft.com/office/officeart/2005/8/layout/pyramid2"/>
    <dgm:cxn modelId="{1FDFF742-3091-4A3E-90A4-E13D23F26C5C}" type="presParOf" srcId="{ADCAA86E-5B7E-46F3-A38B-5220C75DAD75}" destId="{68038DDA-E9F6-4E70-B1BA-7F60764E2EA4}" srcOrd="3" destOrd="0" presId="urn:microsoft.com/office/officeart/2005/8/layout/pyramid2"/>
    <dgm:cxn modelId="{9BE962BE-C943-4AD0-80D4-113FC386D0BC}" type="presParOf" srcId="{ADCAA86E-5B7E-46F3-A38B-5220C75DAD75}" destId="{757880E5-730B-4F0B-A7A9-A2C2EB4DB415}" srcOrd="4" destOrd="0" presId="urn:microsoft.com/office/officeart/2005/8/layout/pyramid2"/>
    <dgm:cxn modelId="{C143D7BC-4470-4125-8366-83D125C0269D}" type="presParOf" srcId="{ADCAA86E-5B7E-46F3-A38B-5220C75DAD75}" destId="{C4C06463-0E59-48A2-AC67-E3AFBCD222A0}" srcOrd="5" destOrd="0" presId="urn:microsoft.com/office/officeart/2005/8/layout/pyramid2"/>
    <dgm:cxn modelId="{7856DA54-120C-40FC-84CD-DC60DF4C06B7}" type="presParOf" srcId="{ADCAA86E-5B7E-46F3-A38B-5220C75DAD75}" destId="{014C0CDE-7BE6-4743-BB75-32BE9AC9C1C9}" srcOrd="6" destOrd="0" presId="urn:microsoft.com/office/officeart/2005/8/layout/pyramid2"/>
    <dgm:cxn modelId="{36629093-7ED8-4558-BFE4-2AE6F1BAEEF5}" type="presParOf" srcId="{ADCAA86E-5B7E-46F3-A38B-5220C75DAD75}" destId="{7C2FE782-E449-4473-BF9B-F0004B04D10A}" srcOrd="7" destOrd="0" presId="urn:microsoft.com/office/officeart/2005/8/layout/pyramid2"/>
    <dgm:cxn modelId="{9BBCBF1A-4E58-48F7-AB79-CD5FA122F542}" type="presParOf" srcId="{ADCAA86E-5B7E-46F3-A38B-5220C75DAD75}" destId="{9DCD6E29-5651-4559-B634-D6C7B61F976F}" srcOrd="8" destOrd="0" presId="urn:microsoft.com/office/officeart/2005/8/layout/pyramid2"/>
    <dgm:cxn modelId="{F517867F-AE16-466F-A78F-9A1F547C13AD}" type="presParOf" srcId="{ADCAA86E-5B7E-46F3-A38B-5220C75DAD75}" destId="{4E6C3A94-BC02-4EEE-9512-CCF71BB0A1F3}" srcOrd="9" destOrd="0" presId="urn:microsoft.com/office/officeart/2005/8/layout/pyramid2"/>
    <dgm:cxn modelId="{A02A29FE-49D8-461F-9490-801D61956BBB}" type="presParOf" srcId="{ADCAA86E-5B7E-46F3-A38B-5220C75DAD75}" destId="{AD28D194-D83B-4D71-A9AB-2E401912C0CE}" srcOrd="10" destOrd="0" presId="urn:microsoft.com/office/officeart/2005/8/layout/pyramid2"/>
    <dgm:cxn modelId="{5237A60B-63B2-47F0-9914-CE79CFB622F5}" type="presParOf" srcId="{ADCAA86E-5B7E-46F3-A38B-5220C75DAD75}" destId="{1B882804-919E-476B-9E60-AAB20DF289B4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663BDB-2277-41BF-8735-F4BD360F553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A62A33-3F35-4D4B-AC53-C3A381F7ED3D}">
      <dgm:prSet/>
      <dgm:spPr>
        <a:solidFill>
          <a:schemeClr val="bg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IN" b="0" dirty="0" smtClean="0">
              <a:solidFill>
                <a:schemeClr val="tx1"/>
              </a:solidFill>
            </a:rPr>
            <a:t>Instance</a:t>
          </a:r>
          <a:endParaRPr lang="en-US" b="0" dirty="0">
            <a:solidFill>
              <a:schemeClr val="tx1"/>
            </a:solidFill>
          </a:endParaRPr>
        </a:p>
      </dgm:t>
    </dgm:pt>
    <dgm:pt modelId="{C963805F-0BB4-4855-AFDF-F263AACF32CB}" type="parTrans" cxnId="{7A3C9C96-02CD-48E9-AB14-906F3B43854F}">
      <dgm:prSet/>
      <dgm:spPr/>
      <dgm:t>
        <a:bodyPr/>
        <a:lstStyle/>
        <a:p>
          <a:endParaRPr lang="en-US"/>
        </a:p>
      </dgm:t>
    </dgm:pt>
    <dgm:pt modelId="{B174DC88-0AED-425E-BF7A-67374728F3CD}" type="sibTrans" cxnId="{7A3C9C96-02CD-48E9-AB14-906F3B43854F}">
      <dgm:prSet/>
      <dgm:spPr/>
      <dgm:t>
        <a:bodyPr/>
        <a:lstStyle/>
        <a:p>
          <a:endParaRPr lang="en-US"/>
        </a:p>
      </dgm:t>
    </dgm:pt>
    <dgm:pt modelId="{87E5DA98-DCEA-43B8-9F88-373637295E55}">
      <dgm:prSet/>
      <dgm:spPr>
        <a:solidFill>
          <a:schemeClr val="bg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b="0" dirty="0" smtClean="0">
              <a:solidFill>
                <a:schemeClr val="tx1"/>
              </a:solidFill>
            </a:rPr>
            <a:t>Instance</a:t>
          </a:r>
          <a:endParaRPr lang="en-US" b="0" dirty="0">
            <a:solidFill>
              <a:schemeClr val="tx1"/>
            </a:solidFill>
          </a:endParaRPr>
        </a:p>
      </dgm:t>
    </dgm:pt>
    <dgm:pt modelId="{2AF12565-7C5E-4A6D-AB77-8198F3820592}" type="parTrans" cxnId="{7673AD4D-6EB1-4E97-A299-6466A647A98E}">
      <dgm:prSet/>
      <dgm:spPr/>
      <dgm:t>
        <a:bodyPr/>
        <a:lstStyle/>
        <a:p>
          <a:endParaRPr lang="en-US"/>
        </a:p>
      </dgm:t>
    </dgm:pt>
    <dgm:pt modelId="{3D7E334E-6836-491C-A2CF-9AB6ABB26549}" type="sibTrans" cxnId="{7673AD4D-6EB1-4E97-A299-6466A647A98E}">
      <dgm:prSet/>
      <dgm:spPr/>
      <dgm:t>
        <a:bodyPr/>
        <a:lstStyle/>
        <a:p>
          <a:endParaRPr lang="en-US"/>
        </a:p>
      </dgm:t>
    </dgm:pt>
    <dgm:pt modelId="{041BA503-665F-46A9-B959-F8A0568108BD}">
      <dgm:prSet custT="1"/>
      <dgm:spPr>
        <a:solidFill>
          <a:schemeClr val="bg2">
            <a:alpha val="9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1000" dirty="0" smtClean="0"/>
            <a:t>Collation Server 1</a:t>
          </a:r>
          <a:endParaRPr lang="en-US" sz="1000" dirty="0"/>
        </a:p>
      </dgm:t>
    </dgm:pt>
    <dgm:pt modelId="{F1C1E81D-4DDF-4ED7-A9E3-0F008645B35A}" type="parTrans" cxnId="{D236A404-81F2-4B72-BB0A-664436D1D369}">
      <dgm:prSet/>
      <dgm:spPr/>
      <dgm:t>
        <a:bodyPr/>
        <a:lstStyle/>
        <a:p>
          <a:endParaRPr lang="en-US"/>
        </a:p>
      </dgm:t>
    </dgm:pt>
    <dgm:pt modelId="{58A53406-F90A-4A29-8954-16C4260FA0C7}" type="sibTrans" cxnId="{D236A404-81F2-4B72-BB0A-664436D1D369}">
      <dgm:prSet/>
      <dgm:spPr/>
      <dgm:t>
        <a:bodyPr/>
        <a:lstStyle/>
        <a:p>
          <a:endParaRPr lang="en-US"/>
        </a:p>
      </dgm:t>
    </dgm:pt>
    <dgm:pt modelId="{3E866EA3-8C30-47B3-9752-429EA8592BAD}">
      <dgm:prSet custT="1"/>
      <dgm:spPr>
        <a:solidFill>
          <a:schemeClr val="bg2">
            <a:alpha val="9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1000" dirty="0" smtClean="0"/>
            <a:t>Collation Server 2…</a:t>
          </a:r>
          <a:endParaRPr lang="en-US" sz="1000" dirty="0"/>
        </a:p>
      </dgm:t>
    </dgm:pt>
    <dgm:pt modelId="{786819AC-A0C6-4156-94DF-D2FE69BC8FBA}" type="parTrans" cxnId="{C9948823-6799-4678-8F91-612A3B9E1B44}">
      <dgm:prSet/>
      <dgm:spPr/>
      <dgm:t>
        <a:bodyPr/>
        <a:lstStyle/>
        <a:p>
          <a:endParaRPr lang="en-US"/>
        </a:p>
      </dgm:t>
    </dgm:pt>
    <dgm:pt modelId="{E75DA646-9442-4972-B0A5-AAA7347FB260}" type="sibTrans" cxnId="{C9948823-6799-4678-8F91-612A3B9E1B44}">
      <dgm:prSet/>
      <dgm:spPr/>
      <dgm:t>
        <a:bodyPr/>
        <a:lstStyle/>
        <a:p>
          <a:endParaRPr lang="en-US"/>
        </a:p>
      </dgm:t>
    </dgm:pt>
    <dgm:pt modelId="{074F229E-DBD9-494C-98E3-1C3A65DB3E86}">
      <dgm:prSet/>
      <dgm:spPr>
        <a:solidFill>
          <a:schemeClr val="bg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b="0" dirty="0" smtClean="0">
              <a:solidFill>
                <a:schemeClr val="tx1"/>
              </a:solidFill>
            </a:rPr>
            <a:t>Instance</a:t>
          </a:r>
          <a:endParaRPr lang="en-US" b="0" dirty="0">
            <a:solidFill>
              <a:schemeClr val="tx1"/>
            </a:solidFill>
          </a:endParaRPr>
        </a:p>
      </dgm:t>
    </dgm:pt>
    <dgm:pt modelId="{D68838FA-45F1-4D36-B284-F1F277D84257}" type="parTrans" cxnId="{94B6B6EA-BCAE-46C1-BAD6-9131738AD514}">
      <dgm:prSet/>
      <dgm:spPr/>
      <dgm:t>
        <a:bodyPr/>
        <a:lstStyle/>
        <a:p>
          <a:endParaRPr lang="en-US"/>
        </a:p>
      </dgm:t>
    </dgm:pt>
    <dgm:pt modelId="{B3644B1E-B1DC-4707-8E05-AA791C92ACA3}" type="sibTrans" cxnId="{94B6B6EA-BCAE-46C1-BAD6-9131738AD514}">
      <dgm:prSet/>
      <dgm:spPr/>
      <dgm:t>
        <a:bodyPr/>
        <a:lstStyle/>
        <a:p>
          <a:endParaRPr lang="en-US"/>
        </a:p>
      </dgm:t>
    </dgm:pt>
    <dgm:pt modelId="{1EB833CA-1EE5-45AD-BBE2-35ACC9178D51}">
      <dgm:prSet custT="1"/>
      <dgm:spPr>
        <a:solidFill>
          <a:schemeClr val="bg2">
            <a:alpha val="9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1000" dirty="0" smtClean="0"/>
            <a:t>Collation Server n</a:t>
          </a:r>
          <a:endParaRPr lang="en-US" sz="1000" dirty="0"/>
        </a:p>
      </dgm:t>
    </dgm:pt>
    <dgm:pt modelId="{3E2E45CA-E3F8-4311-84CB-E016B20D5B2E}" type="parTrans" cxnId="{A617A5A2-EEF7-4474-911B-C2813519D034}">
      <dgm:prSet/>
      <dgm:spPr/>
      <dgm:t>
        <a:bodyPr/>
        <a:lstStyle/>
        <a:p>
          <a:endParaRPr lang="en-US"/>
        </a:p>
      </dgm:t>
    </dgm:pt>
    <dgm:pt modelId="{28D656B3-41CC-4EAE-A9A6-90201011C11B}" type="sibTrans" cxnId="{A617A5A2-EEF7-4474-911B-C2813519D034}">
      <dgm:prSet/>
      <dgm:spPr/>
      <dgm:t>
        <a:bodyPr/>
        <a:lstStyle/>
        <a:p>
          <a:endParaRPr lang="en-US"/>
        </a:p>
      </dgm:t>
    </dgm:pt>
    <dgm:pt modelId="{7E62A88D-A82B-4834-BFA7-200F404BBBEB}" type="pres">
      <dgm:prSet presAssocID="{73663BDB-2277-41BF-8735-F4BD360F553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DE7FB5A-F9BB-4B45-8DE8-8C673FDE2DB7}" type="pres">
      <dgm:prSet presAssocID="{F0A62A33-3F35-4D4B-AC53-C3A381F7ED3D}" presName="composite" presStyleCnt="0"/>
      <dgm:spPr/>
    </dgm:pt>
    <dgm:pt modelId="{C086E1DB-E1BC-4599-B6C9-2E129E5722FA}" type="pres">
      <dgm:prSet presAssocID="{F0A62A33-3F35-4D4B-AC53-C3A381F7ED3D}" presName="parentText" presStyleLbl="alignNode1" presStyleIdx="0" presStyleCnt="3" custLinFactNeighborY="-17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2C1CCA-718B-4FB8-9768-3AFF71FA5CC7}" type="pres">
      <dgm:prSet presAssocID="{F0A62A33-3F35-4D4B-AC53-C3A381F7ED3D}" presName="descendantText" presStyleLbl="alignAcc1" presStyleIdx="0" presStyleCnt="3" custScaleX="60829" custLinFactNeighborX="100" custLinFactNeighborY="31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3C125-2CAB-4B57-A3AC-382EAEEAADF0}" type="pres">
      <dgm:prSet presAssocID="{B174DC88-0AED-425E-BF7A-67374728F3CD}" presName="sp" presStyleCnt="0"/>
      <dgm:spPr/>
    </dgm:pt>
    <dgm:pt modelId="{9A527311-E0BC-43F5-8B30-5F79C9F065FE}" type="pres">
      <dgm:prSet presAssocID="{87E5DA98-DCEA-43B8-9F88-373637295E55}" presName="composite" presStyleCnt="0"/>
      <dgm:spPr/>
    </dgm:pt>
    <dgm:pt modelId="{82DC8E29-D82E-4F45-A18E-DB6C7ADCF69C}" type="pres">
      <dgm:prSet presAssocID="{87E5DA98-DCEA-43B8-9F88-373637295E55}" presName="parentText" presStyleLbl="alignNode1" presStyleIdx="1" presStyleCnt="3" custLinFactNeighborX="0" custLinFactNeighborY="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05367E-E2EF-47FD-9499-AA3A64A29E7C}" type="pres">
      <dgm:prSet presAssocID="{87E5DA98-DCEA-43B8-9F88-373637295E55}" presName="descendantText" presStyleLbl="alignAcc1" presStyleIdx="1" presStyleCnt="3" custScaleX="60425" custLinFactNeighborX="172" custLinFactNeighborY="14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CA406A-1279-4E3D-9600-558D7D4322B6}" type="pres">
      <dgm:prSet presAssocID="{3D7E334E-6836-491C-A2CF-9AB6ABB26549}" presName="sp" presStyleCnt="0"/>
      <dgm:spPr/>
    </dgm:pt>
    <dgm:pt modelId="{702E30B4-F1E3-42D3-870E-BAB510A0502E}" type="pres">
      <dgm:prSet presAssocID="{074F229E-DBD9-494C-98E3-1C3A65DB3E86}" presName="composite" presStyleCnt="0"/>
      <dgm:spPr/>
    </dgm:pt>
    <dgm:pt modelId="{6844C1A9-79E8-4F13-8A45-427ECED857FB}" type="pres">
      <dgm:prSet presAssocID="{074F229E-DBD9-494C-98E3-1C3A65DB3E86}" presName="parentText" presStyleLbl="alignNode1" presStyleIdx="2" presStyleCnt="3" custLinFactNeighborX="0" custLinFactNeighborY="10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813A156-A5A5-46BB-ABE4-AF59EF46C7A2}" type="pres">
      <dgm:prSet presAssocID="{074F229E-DBD9-494C-98E3-1C3A65DB3E86}" presName="descendantText" presStyleLbl="alignAcc1" presStyleIdx="2" presStyleCnt="3" custScaleX="60132" custLinFactNeighborX="23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C9948823-6799-4678-8F91-612A3B9E1B44}" srcId="{87E5DA98-DCEA-43B8-9F88-373637295E55}" destId="{3E866EA3-8C30-47B3-9752-429EA8592BAD}" srcOrd="0" destOrd="0" parTransId="{786819AC-A0C6-4156-94DF-D2FE69BC8FBA}" sibTransId="{E75DA646-9442-4972-B0A5-AAA7347FB260}"/>
    <dgm:cxn modelId="{D236A404-81F2-4B72-BB0A-664436D1D369}" srcId="{F0A62A33-3F35-4D4B-AC53-C3A381F7ED3D}" destId="{041BA503-665F-46A9-B959-F8A0568108BD}" srcOrd="0" destOrd="0" parTransId="{F1C1E81D-4DDF-4ED7-A9E3-0F008645B35A}" sibTransId="{58A53406-F90A-4A29-8954-16C4260FA0C7}"/>
    <dgm:cxn modelId="{702EB013-8DB1-4903-AC55-0D2175A5FEE4}" type="presOf" srcId="{1EB833CA-1EE5-45AD-BBE2-35ACC9178D51}" destId="{9813A156-A5A5-46BB-ABE4-AF59EF46C7A2}" srcOrd="0" destOrd="0" presId="urn:microsoft.com/office/officeart/2005/8/layout/chevron2"/>
    <dgm:cxn modelId="{A98DB602-AAE1-4160-A16E-902585BC169A}" type="presOf" srcId="{3E866EA3-8C30-47B3-9752-429EA8592BAD}" destId="{EF05367E-E2EF-47FD-9499-AA3A64A29E7C}" srcOrd="0" destOrd="0" presId="urn:microsoft.com/office/officeart/2005/8/layout/chevron2"/>
    <dgm:cxn modelId="{B4A49790-AFAA-4395-A831-26434E9DB5B5}" type="presOf" srcId="{041BA503-665F-46A9-B959-F8A0568108BD}" destId="{EA2C1CCA-718B-4FB8-9768-3AFF71FA5CC7}" srcOrd="0" destOrd="0" presId="urn:microsoft.com/office/officeart/2005/8/layout/chevron2"/>
    <dgm:cxn modelId="{A617A5A2-EEF7-4474-911B-C2813519D034}" srcId="{074F229E-DBD9-494C-98E3-1C3A65DB3E86}" destId="{1EB833CA-1EE5-45AD-BBE2-35ACC9178D51}" srcOrd="0" destOrd="0" parTransId="{3E2E45CA-E3F8-4311-84CB-E016B20D5B2E}" sibTransId="{28D656B3-41CC-4EAE-A9A6-90201011C11B}"/>
    <dgm:cxn modelId="{7673AD4D-6EB1-4E97-A299-6466A647A98E}" srcId="{73663BDB-2277-41BF-8735-F4BD360F553F}" destId="{87E5DA98-DCEA-43B8-9F88-373637295E55}" srcOrd="1" destOrd="0" parTransId="{2AF12565-7C5E-4A6D-AB77-8198F3820592}" sibTransId="{3D7E334E-6836-491C-A2CF-9AB6ABB26549}"/>
    <dgm:cxn modelId="{7A3C9C96-02CD-48E9-AB14-906F3B43854F}" srcId="{73663BDB-2277-41BF-8735-F4BD360F553F}" destId="{F0A62A33-3F35-4D4B-AC53-C3A381F7ED3D}" srcOrd="0" destOrd="0" parTransId="{C963805F-0BB4-4855-AFDF-F263AACF32CB}" sibTransId="{B174DC88-0AED-425E-BF7A-67374728F3CD}"/>
    <dgm:cxn modelId="{92796680-641A-46F2-9A05-6EB3398D6A34}" type="presOf" srcId="{73663BDB-2277-41BF-8735-F4BD360F553F}" destId="{7E62A88D-A82B-4834-BFA7-200F404BBBEB}" srcOrd="0" destOrd="0" presId="urn:microsoft.com/office/officeart/2005/8/layout/chevron2"/>
    <dgm:cxn modelId="{6F3118A4-7E6B-4244-8655-81FEB83F542F}" type="presOf" srcId="{F0A62A33-3F35-4D4B-AC53-C3A381F7ED3D}" destId="{C086E1DB-E1BC-4599-B6C9-2E129E5722FA}" srcOrd="0" destOrd="0" presId="urn:microsoft.com/office/officeart/2005/8/layout/chevron2"/>
    <dgm:cxn modelId="{D6EE1C6F-C5AC-4475-AF57-51C6D2018F57}" type="presOf" srcId="{074F229E-DBD9-494C-98E3-1C3A65DB3E86}" destId="{6844C1A9-79E8-4F13-8A45-427ECED857FB}" srcOrd="0" destOrd="0" presId="urn:microsoft.com/office/officeart/2005/8/layout/chevron2"/>
    <dgm:cxn modelId="{94B6B6EA-BCAE-46C1-BAD6-9131738AD514}" srcId="{73663BDB-2277-41BF-8735-F4BD360F553F}" destId="{074F229E-DBD9-494C-98E3-1C3A65DB3E86}" srcOrd="2" destOrd="0" parTransId="{D68838FA-45F1-4D36-B284-F1F277D84257}" sibTransId="{B3644B1E-B1DC-4707-8E05-AA791C92ACA3}"/>
    <dgm:cxn modelId="{8529EEF6-ACA6-4916-89B0-FFAB73DE238D}" type="presOf" srcId="{87E5DA98-DCEA-43B8-9F88-373637295E55}" destId="{82DC8E29-D82E-4F45-A18E-DB6C7ADCF69C}" srcOrd="0" destOrd="0" presId="urn:microsoft.com/office/officeart/2005/8/layout/chevron2"/>
    <dgm:cxn modelId="{87954426-4BA1-44E2-9234-0815565D7121}" type="presParOf" srcId="{7E62A88D-A82B-4834-BFA7-200F404BBBEB}" destId="{3DE7FB5A-F9BB-4B45-8DE8-8C673FDE2DB7}" srcOrd="0" destOrd="0" presId="urn:microsoft.com/office/officeart/2005/8/layout/chevron2"/>
    <dgm:cxn modelId="{D8ADD084-CAFE-4113-88BE-1C9095A27EC9}" type="presParOf" srcId="{3DE7FB5A-F9BB-4B45-8DE8-8C673FDE2DB7}" destId="{C086E1DB-E1BC-4599-B6C9-2E129E5722FA}" srcOrd="0" destOrd="0" presId="urn:microsoft.com/office/officeart/2005/8/layout/chevron2"/>
    <dgm:cxn modelId="{195DC6D7-DBBC-4B16-9C1E-0A3153EE8D6D}" type="presParOf" srcId="{3DE7FB5A-F9BB-4B45-8DE8-8C673FDE2DB7}" destId="{EA2C1CCA-718B-4FB8-9768-3AFF71FA5CC7}" srcOrd="1" destOrd="0" presId="urn:microsoft.com/office/officeart/2005/8/layout/chevron2"/>
    <dgm:cxn modelId="{AF3ADD23-2999-42AD-A0C4-A21D1FE9B8B0}" type="presParOf" srcId="{7E62A88D-A82B-4834-BFA7-200F404BBBEB}" destId="{FA73C125-2CAB-4B57-A3AC-382EAEEAADF0}" srcOrd="1" destOrd="0" presId="urn:microsoft.com/office/officeart/2005/8/layout/chevron2"/>
    <dgm:cxn modelId="{B75DA02E-D9A7-4750-96E8-1D6D96726B3D}" type="presParOf" srcId="{7E62A88D-A82B-4834-BFA7-200F404BBBEB}" destId="{9A527311-E0BC-43F5-8B30-5F79C9F065FE}" srcOrd="2" destOrd="0" presId="urn:microsoft.com/office/officeart/2005/8/layout/chevron2"/>
    <dgm:cxn modelId="{83F70D22-3E22-4A0C-86F4-2E301C3ED773}" type="presParOf" srcId="{9A527311-E0BC-43F5-8B30-5F79C9F065FE}" destId="{82DC8E29-D82E-4F45-A18E-DB6C7ADCF69C}" srcOrd="0" destOrd="0" presId="urn:microsoft.com/office/officeart/2005/8/layout/chevron2"/>
    <dgm:cxn modelId="{545EB2E8-41A5-442B-8DC6-784E88D0C346}" type="presParOf" srcId="{9A527311-E0BC-43F5-8B30-5F79C9F065FE}" destId="{EF05367E-E2EF-47FD-9499-AA3A64A29E7C}" srcOrd="1" destOrd="0" presId="urn:microsoft.com/office/officeart/2005/8/layout/chevron2"/>
    <dgm:cxn modelId="{C4C8FED4-A85E-4E64-8798-55BEDC1D9F29}" type="presParOf" srcId="{7E62A88D-A82B-4834-BFA7-200F404BBBEB}" destId="{AFCA406A-1279-4E3D-9600-558D7D4322B6}" srcOrd="3" destOrd="0" presId="urn:microsoft.com/office/officeart/2005/8/layout/chevron2"/>
    <dgm:cxn modelId="{79C46624-DE7F-45CE-BBCC-67AC80EEDE1D}" type="presParOf" srcId="{7E62A88D-A82B-4834-BFA7-200F404BBBEB}" destId="{702E30B4-F1E3-42D3-870E-BAB510A0502E}" srcOrd="4" destOrd="0" presId="urn:microsoft.com/office/officeart/2005/8/layout/chevron2"/>
    <dgm:cxn modelId="{4D0B33EB-8413-4C80-B51D-720A7F647B4E}" type="presParOf" srcId="{702E30B4-F1E3-42D3-870E-BAB510A0502E}" destId="{6844C1A9-79E8-4F13-8A45-427ECED857FB}" srcOrd="0" destOrd="0" presId="urn:microsoft.com/office/officeart/2005/8/layout/chevron2"/>
    <dgm:cxn modelId="{A7E20A8F-2081-4902-AC65-873E30283B6F}" type="presParOf" srcId="{702E30B4-F1E3-42D3-870E-BAB510A0502E}" destId="{9813A156-A5A5-46BB-ABE4-AF59EF46C7A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3A269C-D014-4BDD-BA57-3AA1B7155B7F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4A41926F-A943-4D69-9A99-786FCDE7FB84}">
      <dgm:prSet phldrT="[Text]" custT="1"/>
      <dgm:spPr>
        <a:solidFill>
          <a:schemeClr val="accent5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800" dirty="0" smtClean="0">
              <a:solidFill>
                <a:schemeClr val="tx1"/>
              </a:solidFill>
            </a:rPr>
            <a:t>CRE</a:t>
          </a:r>
          <a:endParaRPr lang="en-US" sz="800" dirty="0">
            <a:solidFill>
              <a:schemeClr val="tx1"/>
            </a:solidFill>
          </a:endParaRPr>
        </a:p>
      </dgm:t>
    </dgm:pt>
    <dgm:pt modelId="{768C2558-ED98-4B61-8725-DE51F0705AF1}" type="parTrans" cxnId="{1CF2DC0F-09BD-40E0-B7A2-0227F1468B5F}">
      <dgm:prSet/>
      <dgm:spPr/>
      <dgm:t>
        <a:bodyPr/>
        <a:lstStyle/>
        <a:p>
          <a:endParaRPr lang="en-US"/>
        </a:p>
      </dgm:t>
    </dgm:pt>
    <dgm:pt modelId="{32D15260-6464-43C0-A609-45646B19D647}" type="sibTrans" cxnId="{1CF2DC0F-09BD-40E0-B7A2-0227F1468B5F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556D03EE-51F9-46DF-8B6D-78FC63495B11}">
      <dgm:prSet phldrT="[Text]"/>
      <dgm:spPr>
        <a:solidFill>
          <a:schemeClr val="accent5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CRE</a:t>
          </a:r>
          <a:endParaRPr lang="en-US" dirty="0">
            <a:solidFill>
              <a:schemeClr val="tx1"/>
            </a:solidFill>
          </a:endParaRPr>
        </a:p>
      </dgm:t>
    </dgm:pt>
    <dgm:pt modelId="{BB6277A2-FB30-4C5F-B2DD-0E6344CF2B60}" type="parTrans" cxnId="{79CF6CAB-A1AD-414D-A733-79E740B859B9}">
      <dgm:prSet/>
      <dgm:spPr/>
      <dgm:t>
        <a:bodyPr/>
        <a:lstStyle/>
        <a:p>
          <a:endParaRPr lang="en-US"/>
        </a:p>
      </dgm:t>
    </dgm:pt>
    <dgm:pt modelId="{8D499B66-6C58-4FE4-AE53-EE639944012F}" type="sibTrans" cxnId="{79CF6CAB-A1AD-414D-A733-79E740B859B9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5582EBFB-B2CF-4081-8A61-013A923800A3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CRE</a:t>
          </a:r>
          <a:endParaRPr lang="en-US" dirty="0">
            <a:solidFill>
              <a:schemeClr val="tx1"/>
            </a:solidFill>
          </a:endParaRPr>
        </a:p>
      </dgm:t>
    </dgm:pt>
    <dgm:pt modelId="{3EBC90B4-DF7E-4F80-A56F-E5CBB8AF23FF}" type="parTrans" cxnId="{20215975-8661-4F58-874D-53E60FDBAB72}">
      <dgm:prSet/>
      <dgm:spPr/>
      <dgm:t>
        <a:bodyPr/>
        <a:lstStyle/>
        <a:p>
          <a:endParaRPr lang="en-US"/>
        </a:p>
      </dgm:t>
    </dgm:pt>
    <dgm:pt modelId="{2EA54B44-11DA-4DA7-953A-A0C45F6F7EE1}" type="sibTrans" cxnId="{20215975-8661-4F58-874D-53E60FDBAB72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1621712B-E97E-46C4-8C63-EDB4D5A33FF9}" type="pres">
      <dgm:prSet presAssocID="{293A269C-D014-4BDD-BA57-3AA1B7155B7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35F61A0-67F9-4790-A840-DCEF9B8FEF1F}" type="pres">
      <dgm:prSet presAssocID="{4A41926F-A943-4D69-9A99-786FCDE7FB8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9E7F4E-655A-4421-B663-E71A98A154E7}" type="pres">
      <dgm:prSet presAssocID="{4A41926F-A943-4D69-9A99-786FCDE7FB84}" presName="gear1srcNode" presStyleLbl="node1" presStyleIdx="0" presStyleCnt="3"/>
      <dgm:spPr/>
      <dgm:t>
        <a:bodyPr/>
        <a:lstStyle/>
        <a:p>
          <a:endParaRPr lang="en-IN"/>
        </a:p>
      </dgm:t>
    </dgm:pt>
    <dgm:pt modelId="{E7A552C6-DE99-45EA-AFBB-C5E8CAB843E5}" type="pres">
      <dgm:prSet presAssocID="{4A41926F-A943-4D69-9A99-786FCDE7FB84}" presName="gear1dstNode" presStyleLbl="node1" presStyleIdx="0" presStyleCnt="3"/>
      <dgm:spPr/>
      <dgm:t>
        <a:bodyPr/>
        <a:lstStyle/>
        <a:p>
          <a:endParaRPr lang="en-IN"/>
        </a:p>
      </dgm:t>
    </dgm:pt>
    <dgm:pt modelId="{73A27FD2-3742-4940-A902-19AD8F532CBE}" type="pres">
      <dgm:prSet presAssocID="{556D03EE-51F9-46DF-8B6D-78FC63495B11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C5FE64F-890B-4830-B7AE-F7D2A43A40DA}" type="pres">
      <dgm:prSet presAssocID="{556D03EE-51F9-46DF-8B6D-78FC63495B11}" presName="gear2srcNode" presStyleLbl="node1" presStyleIdx="1" presStyleCnt="3"/>
      <dgm:spPr/>
      <dgm:t>
        <a:bodyPr/>
        <a:lstStyle/>
        <a:p>
          <a:endParaRPr lang="en-IN"/>
        </a:p>
      </dgm:t>
    </dgm:pt>
    <dgm:pt modelId="{B3FC1DA8-68CF-4580-99CB-7B6218875E65}" type="pres">
      <dgm:prSet presAssocID="{556D03EE-51F9-46DF-8B6D-78FC63495B11}" presName="gear2dstNode" presStyleLbl="node1" presStyleIdx="1" presStyleCnt="3"/>
      <dgm:spPr/>
      <dgm:t>
        <a:bodyPr/>
        <a:lstStyle/>
        <a:p>
          <a:endParaRPr lang="en-IN"/>
        </a:p>
      </dgm:t>
    </dgm:pt>
    <dgm:pt modelId="{979FF744-4819-45F2-9E4A-1EBF207091D0}" type="pres">
      <dgm:prSet presAssocID="{5582EBFB-B2CF-4081-8A61-013A923800A3}" presName="gear3" presStyleLbl="node1" presStyleIdx="2" presStyleCnt="3"/>
      <dgm:spPr/>
      <dgm:t>
        <a:bodyPr/>
        <a:lstStyle/>
        <a:p>
          <a:endParaRPr lang="en-IN"/>
        </a:p>
      </dgm:t>
    </dgm:pt>
    <dgm:pt modelId="{6AD0C1DB-8781-491D-92FD-1A9E82A0F7C5}" type="pres">
      <dgm:prSet presAssocID="{5582EBFB-B2CF-4081-8A61-013A923800A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891EC6D-D71E-4E23-8A1C-F6A735DDB291}" type="pres">
      <dgm:prSet presAssocID="{5582EBFB-B2CF-4081-8A61-013A923800A3}" presName="gear3srcNode" presStyleLbl="node1" presStyleIdx="2" presStyleCnt="3"/>
      <dgm:spPr/>
      <dgm:t>
        <a:bodyPr/>
        <a:lstStyle/>
        <a:p>
          <a:endParaRPr lang="en-IN"/>
        </a:p>
      </dgm:t>
    </dgm:pt>
    <dgm:pt modelId="{F1DC1538-7C2D-47E9-B132-7B69148408DC}" type="pres">
      <dgm:prSet presAssocID="{5582EBFB-B2CF-4081-8A61-013A923800A3}" presName="gear3dstNode" presStyleLbl="node1" presStyleIdx="2" presStyleCnt="3"/>
      <dgm:spPr/>
      <dgm:t>
        <a:bodyPr/>
        <a:lstStyle/>
        <a:p>
          <a:endParaRPr lang="en-IN"/>
        </a:p>
      </dgm:t>
    </dgm:pt>
    <dgm:pt modelId="{762B2CFF-F71A-4BB2-BB81-112A3752B15E}" type="pres">
      <dgm:prSet presAssocID="{32D15260-6464-43C0-A609-45646B19D647}" presName="connector1" presStyleLbl="sibTrans2D1" presStyleIdx="0" presStyleCnt="3"/>
      <dgm:spPr/>
      <dgm:t>
        <a:bodyPr/>
        <a:lstStyle/>
        <a:p>
          <a:endParaRPr lang="en-IN"/>
        </a:p>
      </dgm:t>
    </dgm:pt>
    <dgm:pt modelId="{3E8183CA-E30A-423B-8985-9B15F77BD4C8}" type="pres">
      <dgm:prSet presAssocID="{8D499B66-6C58-4FE4-AE53-EE639944012F}" presName="connector2" presStyleLbl="sibTrans2D1" presStyleIdx="1" presStyleCnt="3"/>
      <dgm:spPr/>
      <dgm:t>
        <a:bodyPr/>
        <a:lstStyle/>
        <a:p>
          <a:endParaRPr lang="en-IN"/>
        </a:p>
      </dgm:t>
    </dgm:pt>
    <dgm:pt modelId="{8A5539BF-4C9F-4B19-A58A-4879889AB7A0}" type="pres">
      <dgm:prSet presAssocID="{2EA54B44-11DA-4DA7-953A-A0C45F6F7EE1}" presName="connector3" presStyleLbl="sibTrans2D1" presStyleIdx="2" presStyleCnt="3"/>
      <dgm:spPr/>
      <dgm:t>
        <a:bodyPr/>
        <a:lstStyle/>
        <a:p>
          <a:endParaRPr lang="en-IN"/>
        </a:p>
      </dgm:t>
    </dgm:pt>
  </dgm:ptLst>
  <dgm:cxnLst>
    <dgm:cxn modelId="{76320FDC-DD10-4A06-89FC-ACBA25F1C269}" type="presOf" srcId="{5582EBFB-B2CF-4081-8A61-013A923800A3}" destId="{F1DC1538-7C2D-47E9-B132-7B69148408DC}" srcOrd="3" destOrd="0" presId="urn:microsoft.com/office/officeart/2005/8/layout/gear1"/>
    <dgm:cxn modelId="{EAF70792-4FE3-45BF-8274-6530979388C0}" type="presOf" srcId="{556D03EE-51F9-46DF-8B6D-78FC63495B11}" destId="{B3FC1DA8-68CF-4580-99CB-7B6218875E65}" srcOrd="2" destOrd="0" presId="urn:microsoft.com/office/officeart/2005/8/layout/gear1"/>
    <dgm:cxn modelId="{13035118-2CDB-413D-A57D-4C130A5CE297}" type="presOf" srcId="{4A41926F-A943-4D69-9A99-786FCDE7FB84}" destId="{935F61A0-67F9-4790-A840-DCEF9B8FEF1F}" srcOrd="0" destOrd="0" presId="urn:microsoft.com/office/officeart/2005/8/layout/gear1"/>
    <dgm:cxn modelId="{3A19EBD5-03FE-4ED3-898F-CEA68D669240}" type="presOf" srcId="{5582EBFB-B2CF-4081-8A61-013A923800A3}" destId="{979FF744-4819-45F2-9E4A-1EBF207091D0}" srcOrd="0" destOrd="0" presId="urn:microsoft.com/office/officeart/2005/8/layout/gear1"/>
    <dgm:cxn modelId="{CCB0961C-0398-450A-B698-DDED9CA95FAA}" type="presOf" srcId="{5582EBFB-B2CF-4081-8A61-013A923800A3}" destId="{7891EC6D-D71E-4E23-8A1C-F6A735DDB291}" srcOrd="2" destOrd="0" presId="urn:microsoft.com/office/officeart/2005/8/layout/gear1"/>
    <dgm:cxn modelId="{1CF2DC0F-09BD-40E0-B7A2-0227F1468B5F}" srcId="{293A269C-D014-4BDD-BA57-3AA1B7155B7F}" destId="{4A41926F-A943-4D69-9A99-786FCDE7FB84}" srcOrd="0" destOrd="0" parTransId="{768C2558-ED98-4B61-8725-DE51F0705AF1}" sibTransId="{32D15260-6464-43C0-A609-45646B19D647}"/>
    <dgm:cxn modelId="{3E4B9AE3-6F8D-4E12-B5C3-FA35855A3D8B}" type="presOf" srcId="{4A41926F-A943-4D69-9A99-786FCDE7FB84}" destId="{E7A552C6-DE99-45EA-AFBB-C5E8CAB843E5}" srcOrd="2" destOrd="0" presId="urn:microsoft.com/office/officeart/2005/8/layout/gear1"/>
    <dgm:cxn modelId="{339362C9-DA26-41B6-8932-46EFA72072D4}" type="presOf" srcId="{8D499B66-6C58-4FE4-AE53-EE639944012F}" destId="{3E8183CA-E30A-423B-8985-9B15F77BD4C8}" srcOrd="0" destOrd="0" presId="urn:microsoft.com/office/officeart/2005/8/layout/gear1"/>
    <dgm:cxn modelId="{9BBDE80B-EFFC-41CB-BE56-D39AED6CEDF7}" type="presOf" srcId="{5582EBFB-B2CF-4081-8A61-013A923800A3}" destId="{6AD0C1DB-8781-491D-92FD-1A9E82A0F7C5}" srcOrd="1" destOrd="0" presId="urn:microsoft.com/office/officeart/2005/8/layout/gear1"/>
    <dgm:cxn modelId="{34C3B043-E778-4FF1-B597-E6338AE7357D}" type="presOf" srcId="{32D15260-6464-43C0-A609-45646B19D647}" destId="{762B2CFF-F71A-4BB2-BB81-112A3752B15E}" srcOrd="0" destOrd="0" presId="urn:microsoft.com/office/officeart/2005/8/layout/gear1"/>
    <dgm:cxn modelId="{20215975-8661-4F58-874D-53E60FDBAB72}" srcId="{293A269C-D014-4BDD-BA57-3AA1B7155B7F}" destId="{5582EBFB-B2CF-4081-8A61-013A923800A3}" srcOrd="2" destOrd="0" parTransId="{3EBC90B4-DF7E-4F80-A56F-E5CBB8AF23FF}" sibTransId="{2EA54B44-11DA-4DA7-953A-A0C45F6F7EE1}"/>
    <dgm:cxn modelId="{1F4F156C-ECD0-4552-BE9E-8E029B611F7F}" type="presOf" srcId="{556D03EE-51F9-46DF-8B6D-78FC63495B11}" destId="{73A27FD2-3742-4940-A902-19AD8F532CBE}" srcOrd="0" destOrd="0" presId="urn:microsoft.com/office/officeart/2005/8/layout/gear1"/>
    <dgm:cxn modelId="{79CF6CAB-A1AD-414D-A733-79E740B859B9}" srcId="{293A269C-D014-4BDD-BA57-3AA1B7155B7F}" destId="{556D03EE-51F9-46DF-8B6D-78FC63495B11}" srcOrd="1" destOrd="0" parTransId="{BB6277A2-FB30-4C5F-B2DD-0E6344CF2B60}" sibTransId="{8D499B66-6C58-4FE4-AE53-EE639944012F}"/>
    <dgm:cxn modelId="{765F77C7-DBBC-4332-8CEF-F4DD8F44A2E0}" type="presOf" srcId="{2EA54B44-11DA-4DA7-953A-A0C45F6F7EE1}" destId="{8A5539BF-4C9F-4B19-A58A-4879889AB7A0}" srcOrd="0" destOrd="0" presId="urn:microsoft.com/office/officeart/2005/8/layout/gear1"/>
    <dgm:cxn modelId="{2E5F7D92-8291-40B1-962D-1B60AC73E9BA}" type="presOf" srcId="{556D03EE-51F9-46DF-8B6D-78FC63495B11}" destId="{BC5FE64F-890B-4830-B7AE-F7D2A43A40DA}" srcOrd="1" destOrd="0" presId="urn:microsoft.com/office/officeart/2005/8/layout/gear1"/>
    <dgm:cxn modelId="{74CB246E-9DAD-4B46-B300-8EF005C4EAF6}" type="presOf" srcId="{293A269C-D014-4BDD-BA57-3AA1B7155B7F}" destId="{1621712B-E97E-46C4-8C63-EDB4D5A33FF9}" srcOrd="0" destOrd="0" presId="urn:microsoft.com/office/officeart/2005/8/layout/gear1"/>
    <dgm:cxn modelId="{9A912AC8-06EC-4A57-B23D-4F070B56E8A2}" type="presOf" srcId="{4A41926F-A943-4D69-9A99-786FCDE7FB84}" destId="{299E7F4E-655A-4421-B663-E71A98A154E7}" srcOrd="1" destOrd="0" presId="urn:microsoft.com/office/officeart/2005/8/layout/gear1"/>
    <dgm:cxn modelId="{2A45F3A4-D8ED-4B87-970B-7A11041551EE}" type="presParOf" srcId="{1621712B-E97E-46C4-8C63-EDB4D5A33FF9}" destId="{935F61A0-67F9-4790-A840-DCEF9B8FEF1F}" srcOrd="0" destOrd="0" presId="urn:microsoft.com/office/officeart/2005/8/layout/gear1"/>
    <dgm:cxn modelId="{FC659C56-A517-4EAA-9861-2EC572D36800}" type="presParOf" srcId="{1621712B-E97E-46C4-8C63-EDB4D5A33FF9}" destId="{299E7F4E-655A-4421-B663-E71A98A154E7}" srcOrd="1" destOrd="0" presId="urn:microsoft.com/office/officeart/2005/8/layout/gear1"/>
    <dgm:cxn modelId="{B32B1032-1B67-4334-B923-AA9054EA844C}" type="presParOf" srcId="{1621712B-E97E-46C4-8C63-EDB4D5A33FF9}" destId="{E7A552C6-DE99-45EA-AFBB-C5E8CAB843E5}" srcOrd="2" destOrd="0" presId="urn:microsoft.com/office/officeart/2005/8/layout/gear1"/>
    <dgm:cxn modelId="{0FBB336E-B383-4C83-87DF-68C1DF69C6C5}" type="presParOf" srcId="{1621712B-E97E-46C4-8C63-EDB4D5A33FF9}" destId="{73A27FD2-3742-4940-A902-19AD8F532CBE}" srcOrd="3" destOrd="0" presId="urn:microsoft.com/office/officeart/2005/8/layout/gear1"/>
    <dgm:cxn modelId="{03B52765-6CDE-4C4F-A5F1-E32A5F86F111}" type="presParOf" srcId="{1621712B-E97E-46C4-8C63-EDB4D5A33FF9}" destId="{BC5FE64F-890B-4830-B7AE-F7D2A43A40DA}" srcOrd="4" destOrd="0" presId="urn:microsoft.com/office/officeart/2005/8/layout/gear1"/>
    <dgm:cxn modelId="{24E508B6-4163-4A44-A5AF-F243CA5F8AA2}" type="presParOf" srcId="{1621712B-E97E-46C4-8C63-EDB4D5A33FF9}" destId="{B3FC1DA8-68CF-4580-99CB-7B6218875E65}" srcOrd="5" destOrd="0" presId="urn:microsoft.com/office/officeart/2005/8/layout/gear1"/>
    <dgm:cxn modelId="{2A98F85F-1605-443B-ABEF-BB0A23391EF9}" type="presParOf" srcId="{1621712B-E97E-46C4-8C63-EDB4D5A33FF9}" destId="{979FF744-4819-45F2-9E4A-1EBF207091D0}" srcOrd="6" destOrd="0" presId="urn:microsoft.com/office/officeart/2005/8/layout/gear1"/>
    <dgm:cxn modelId="{CB89A812-7786-4103-B89F-09BDE88B4418}" type="presParOf" srcId="{1621712B-E97E-46C4-8C63-EDB4D5A33FF9}" destId="{6AD0C1DB-8781-491D-92FD-1A9E82A0F7C5}" srcOrd="7" destOrd="0" presId="urn:microsoft.com/office/officeart/2005/8/layout/gear1"/>
    <dgm:cxn modelId="{F7A80936-17BD-46D4-928B-C3E70DC7E1BB}" type="presParOf" srcId="{1621712B-E97E-46C4-8C63-EDB4D5A33FF9}" destId="{7891EC6D-D71E-4E23-8A1C-F6A735DDB291}" srcOrd="8" destOrd="0" presId="urn:microsoft.com/office/officeart/2005/8/layout/gear1"/>
    <dgm:cxn modelId="{B82932C3-80C8-4682-BD4C-E457E70E8775}" type="presParOf" srcId="{1621712B-E97E-46C4-8C63-EDB4D5A33FF9}" destId="{F1DC1538-7C2D-47E9-B132-7B69148408DC}" srcOrd="9" destOrd="0" presId="urn:microsoft.com/office/officeart/2005/8/layout/gear1"/>
    <dgm:cxn modelId="{D51D6AEF-DA34-4405-8EA1-B7D1B18F1CB5}" type="presParOf" srcId="{1621712B-E97E-46C4-8C63-EDB4D5A33FF9}" destId="{762B2CFF-F71A-4BB2-BB81-112A3752B15E}" srcOrd="10" destOrd="0" presId="urn:microsoft.com/office/officeart/2005/8/layout/gear1"/>
    <dgm:cxn modelId="{B671A09C-E2CE-4506-83F5-790E2D77467D}" type="presParOf" srcId="{1621712B-E97E-46C4-8C63-EDB4D5A33FF9}" destId="{3E8183CA-E30A-423B-8985-9B15F77BD4C8}" srcOrd="11" destOrd="0" presId="urn:microsoft.com/office/officeart/2005/8/layout/gear1"/>
    <dgm:cxn modelId="{45170BBD-F16B-4628-97A3-E03A1D9F2E28}" type="presParOf" srcId="{1621712B-E97E-46C4-8C63-EDB4D5A33FF9}" destId="{8A5539BF-4C9F-4B19-A58A-4879889AB7A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0E32AA-E443-4209-83AD-78A79EFB313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056282-CDB3-484C-BAFE-5C0D410FFEA5}">
      <dgm:prSet phldrT="[Text]" custT="1"/>
      <dgm:spPr>
        <a:solidFill>
          <a:schemeClr val="accent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000" b="1" dirty="0" smtClean="0">
              <a:solidFill>
                <a:schemeClr val="bg1"/>
              </a:solidFill>
            </a:rPr>
            <a:t>Location Based Services</a:t>
          </a:r>
          <a:endParaRPr lang="en-US" sz="1000" b="1" dirty="0">
            <a:solidFill>
              <a:schemeClr val="bg1"/>
            </a:solidFill>
          </a:endParaRPr>
        </a:p>
      </dgm:t>
    </dgm:pt>
    <dgm:pt modelId="{A94153BC-2422-4A6B-9D10-4208B165D2EE}" type="parTrans" cxnId="{947AF4C0-B29E-4C5D-A564-6A04726B226D}">
      <dgm:prSet/>
      <dgm:spPr/>
      <dgm:t>
        <a:bodyPr/>
        <a:lstStyle/>
        <a:p>
          <a:endParaRPr lang="en-US"/>
        </a:p>
      </dgm:t>
    </dgm:pt>
    <dgm:pt modelId="{17188B87-EC1A-40D5-9A1B-1000293273C6}" type="sibTrans" cxnId="{947AF4C0-B29E-4C5D-A564-6A04726B226D}">
      <dgm:prSet/>
      <dgm:spPr/>
      <dgm:t>
        <a:bodyPr/>
        <a:lstStyle/>
        <a:p>
          <a:endParaRPr lang="en-US"/>
        </a:p>
      </dgm:t>
    </dgm:pt>
    <dgm:pt modelId="{4F32788D-97C3-4C3A-980D-66D8EA066CFE}">
      <dgm:prSet phldrT="[Text]" custT="1"/>
      <dgm:spPr>
        <a:solidFill>
          <a:schemeClr val="accent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000" b="1" dirty="0" smtClean="0">
              <a:solidFill>
                <a:schemeClr val="bg1"/>
              </a:solidFill>
            </a:rPr>
            <a:t>Vehicle Theft</a:t>
          </a:r>
          <a:endParaRPr lang="en-US" sz="1000" b="1" dirty="0">
            <a:solidFill>
              <a:schemeClr val="bg1"/>
            </a:solidFill>
          </a:endParaRPr>
        </a:p>
      </dgm:t>
    </dgm:pt>
    <dgm:pt modelId="{CD8011E0-7FDB-4EDD-B43E-DAF080088279}" type="parTrans" cxnId="{AE33A29F-BB42-4571-A745-F25556A7ABEC}">
      <dgm:prSet/>
      <dgm:spPr/>
      <dgm:t>
        <a:bodyPr/>
        <a:lstStyle/>
        <a:p>
          <a:endParaRPr lang="en-US"/>
        </a:p>
      </dgm:t>
    </dgm:pt>
    <dgm:pt modelId="{E9B02E9A-CB20-4689-A8E8-2FBD13C22DFD}" type="sibTrans" cxnId="{AE33A29F-BB42-4571-A745-F25556A7ABEC}">
      <dgm:prSet/>
      <dgm:spPr/>
      <dgm:t>
        <a:bodyPr/>
        <a:lstStyle/>
        <a:p>
          <a:endParaRPr lang="en-US"/>
        </a:p>
      </dgm:t>
    </dgm:pt>
    <dgm:pt modelId="{3D792F91-9A5F-43B5-A830-1D96FD946102}">
      <dgm:prSet phldrT="[Text]" custT="1"/>
      <dgm:spPr>
        <a:solidFill>
          <a:schemeClr val="accent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000" b="1" dirty="0" smtClean="0">
              <a:solidFill>
                <a:schemeClr val="bg1"/>
              </a:solidFill>
            </a:rPr>
            <a:t>Navigation Services</a:t>
          </a:r>
          <a:endParaRPr lang="en-US" sz="1000" b="1" dirty="0">
            <a:solidFill>
              <a:schemeClr val="bg1"/>
            </a:solidFill>
          </a:endParaRPr>
        </a:p>
      </dgm:t>
    </dgm:pt>
    <dgm:pt modelId="{1062427D-581B-4C4D-861F-D1E9E36F6086}" type="parTrans" cxnId="{7E6AC2A6-69E8-4694-B55D-BD88827BC428}">
      <dgm:prSet/>
      <dgm:spPr/>
      <dgm:t>
        <a:bodyPr/>
        <a:lstStyle/>
        <a:p>
          <a:endParaRPr lang="en-US"/>
        </a:p>
      </dgm:t>
    </dgm:pt>
    <dgm:pt modelId="{CE7BB1C3-7AAC-4F8B-BED6-A4F88DC573C2}" type="sibTrans" cxnId="{7E6AC2A6-69E8-4694-B55D-BD88827BC428}">
      <dgm:prSet/>
      <dgm:spPr/>
      <dgm:t>
        <a:bodyPr/>
        <a:lstStyle/>
        <a:p>
          <a:endParaRPr lang="en-US"/>
        </a:p>
      </dgm:t>
    </dgm:pt>
    <dgm:pt modelId="{37BAB28E-D7B4-4F97-B98B-9D7769DE4422}">
      <dgm:prSet phldrT="[Text]" custT="1"/>
      <dgm:spPr>
        <a:solidFill>
          <a:schemeClr val="accent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000" b="1" dirty="0" smtClean="0">
              <a:solidFill>
                <a:schemeClr val="bg1"/>
              </a:solidFill>
            </a:rPr>
            <a:t>Road Assistance</a:t>
          </a:r>
          <a:endParaRPr lang="en-US" sz="1000" b="1" dirty="0">
            <a:solidFill>
              <a:schemeClr val="bg1"/>
            </a:solidFill>
          </a:endParaRPr>
        </a:p>
      </dgm:t>
    </dgm:pt>
    <dgm:pt modelId="{B1856843-32C8-4320-BA1C-5F24609E5A0A}" type="parTrans" cxnId="{59DD56B1-AE09-4121-9FE6-A2818B5990DA}">
      <dgm:prSet/>
      <dgm:spPr/>
      <dgm:t>
        <a:bodyPr/>
        <a:lstStyle/>
        <a:p>
          <a:endParaRPr lang="en-US"/>
        </a:p>
      </dgm:t>
    </dgm:pt>
    <dgm:pt modelId="{E9C1F125-AFD7-4CFC-B3BB-259AEC92018E}" type="sibTrans" cxnId="{59DD56B1-AE09-4121-9FE6-A2818B5990DA}">
      <dgm:prSet/>
      <dgm:spPr/>
      <dgm:t>
        <a:bodyPr/>
        <a:lstStyle/>
        <a:p>
          <a:endParaRPr lang="en-US"/>
        </a:p>
      </dgm:t>
    </dgm:pt>
    <dgm:pt modelId="{BD8ABEAF-69B6-4991-BE81-C2FCC724421D}" type="pres">
      <dgm:prSet presAssocID="{C60E32AA-E443-4209-83AD-78A79EFB313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807D8BFE-267A-4D0B-8467-C88D7BDC3C93}" type="pres">
      <dgm:prSet presAssocID="{C1056282-CDB3-484C-BAFE-5C0D410FFEA5}" presName="roof" presStyleLbl="dkBgShp" presStyleIdx="0" presStyleCnt="2" custLinFactY="-98793" custLinFactNeighborX="77097" custLinFactNeighborY="-100000"/>
      <dgm:spPr/>
      <dgm:t>
        <a:bodyPr/>
        <a:lstStyle/>
        <a:p>
          <a:endParaRPr lang="en-IN"/>
        </a:p>
      </dgm:t>
    </dgm:pt>
    <dgm:pt modelId="{78FFF02D-8E06-47F3-A8EA-CC49FFB1335B}" type="pres">
      <dgm:prSet presAssocID="{C1056282-CDB3-484C-BAFE-5C0D410FFEA5}" presName="pillar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EB2598FF-F0A9-4663-BBE9-2386569828FA}" type="pres">
      <dgm:prSet presAssocID="{C1056282-CDB3-484C-BAFE-5C0D410FFEA5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66D3F3-700F-4CB2-B219-573AB41B0129}" type="pres">
      <dgm:prSet presAssocID="{3D792F91-9A5F-43B5-A830-1D96FD946102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E3D0B-01B5-4F08-9DFE-1B2C5406FA89}" type="pres">
      <dgm:prSet presAssocID="{37BAB28E-D7B4-4F97-B98B-9D7769DE4422}" presName="pillarX" presStyleLbl="node1" presStyleIdx="2" presStyleCnt="3" custLinFactNeighborX="1418" custLinFactNeighborY="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A51AA43-C78E-43F1-B680-F2654E54516A}" type="pres">
      <dgm:prSet presAssocID="{C1056282-CDB3-484C-BAFE-5C0D410FFEA5}" presName="base" presStyleLbl="dkBgShp" presStyleIdx="1" presStyleCnt="2" custLinFactNeighborY="9696"/>
      <dgm:spPr>
        <a:solidFill>
          <a:srgbClr val="005BBB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GB"/>
        </a:p>
      </dgm:t>
    </dgm:pt>
  </dgm:ptLst>
  <dgm:cxnLst>
    <dgm:cxn modelId="{35F994A5-4515-47D0-89EE-C04C67AD935B}" type="presOf" srcId="{3D792F91-9A5F-43B5-A830-1D96FD946102}" destId="{0966D3F3-700F-4CB2-B219-573AB41B0129}" srcOrd="0" destOrd="0" presId="urn:microsoft.com/office/officeart/2005/8/layout/hList3"/>
    <dgm:cxn modelId="{C154E588-8923-48EE-A8EB-FB0816096EB6}" type="presOf" srcId="{4F32788D-97C3-4C3A-980D-66D8EA066CFE}" destId="{EB2598FF-F0A9-4663-BBE9-2386569828FA}" srcOrd="0" destOrd="0" presId="urn:microsoft.com/office/officeart/2005/8/layout/hList3"/>
    <dgm:cxn modelId="{AE33A29F-BB42-4571-A745-F25556A7ABEC}" srcId="{C1056282-CDB3-484C-BAFE-5C0D410FFEA5}" destId="{4F32788D-97C3-4C3A-980D-66D8EA066CFE}" srcOrd="0" destOrd="0" parTransId="{CD8011E0-7FDB-4EDD-B43E-DAF080088279}" sibTransId="{E9B02E9A-CB20-4689-A8E8-2FBD13C22DFD}"/>
    <dgm:cxn modelId="{FA56A3E4-B889-4699-8ED1-0C5374528ADD}" type="presOf" srcId="{37BAB28E-D7B4-4F97-B98B-9D7769DE4422}" destId="{3C7E3D0B-01B5-4F08-9DFE-1B2C5406FA89}" srcOrd="0" destOrd="0" presId="urn:microsoft.com/office/officeart/2005/8/layout/hList3"/>
    <dgm:cxn modelId="{947AF4C0-B29E-4C5D-A564-6A04726B226D}" srcId="{C60E32AA-E443-4209-83AD-78A79EFB3133}" destId="{C1056282-CDB3-484C-BAFE-5C0D410FFEA5}" srcOrd="0" destOrd="0" parTransId="{A94153BC-2422-4A6B-9D10-4208B165D2EE}" sibTransId="{17188B87-EC1A-40D5-9A1B-1000293273C6}"/>
    <dgm:cxn modelId="{59DD56B1-AE09-4121-9FE6-A2818B5990DA}" srcId="{C1056282-CDB3-484C-BAFE-5C0D410FFEA5}" destId="{37BAB28E-D7B4-4F97-B98B-9D7769DE4422}" srcOrd="2" destOrd="0" parTransId="{B1856843-32C8-4320-BA1C-5F24609E5A0A}" sibTransId="{E9C1F125-AFD7-4CFC-B3BB-259AEC92018E}"/>
    <dgm:cxn modelId="{FE736FBE-3DEB-48F3-B312-91850761F3E6}" type="presOf" srcId="{C1056282-CDB3-484C-BAFE-5C0D410FFEA5}" destId="{807D8BFE-267A-4D0B-8467-C88D7BDC3C93}" srcOrd="0" destOrd="0" presId="urn:microsoft.com/office/officeart/2005/8/layout/hList3"/>
    <dgm:cxn modelId="{7E6AC2A6-69E8-4694-B55D-BD88827BC428}" srcId="{C1056282-CDB3-484C-BAFE-5C0D410FFEA5}" destId="{3D792F91-9A5F-43B5-A830-1D96FD946102}" srcOrd="1" destOrd="0" parTransId="{1062427D-581B-4C4D-861F-D1E9E36F6086}" sibTransId="{CE7BB1C3-7AAC-4F8B-BED6-A4F88DC573C2}"/>
    <dgm:cxn modelId="{BF7E7B20-F6C0-4F45-B0B3-5603B9B503D6}" type="presOf" srcId="{C60E32AA-E443-4209-83AD-78A79EFB3133}" destId="{BD8ABEAF-69B6-4991-BE81-C2FCC724421D}" srcOrd="0" destOrd="0" presId="urn:microsoft.com/office/officeart/2005/8/layout/hList3"/>
    <dgm:cxn modelId="{DF6E940B-77B3-420B-BD07-0C9C7398A8FB}" type="presParOf" srcId="{BD8ABEAF-69B6-4991-BE81-C2FCC724421D}" destId="{807D8BFE-267A-4D0B-8467-C88D7BDC3C93}" srcOrd="0" destOrd="0" presId="urn:microsoft.com/office/officeart/2005/8/layout/hList3"/>
    <dgm:cxn modelId="{9251BAEB-3928-4BC2-98FC-1202DCD9156D}" type="presParOf" srcId="{BD8ABEAF-69B6-4991-BE81-C2FCC724421D}" destId="{78FFF02D-8E06-47F3-A8EA-CC49FFB1335B}" srcOrd="1" destOrd="0" presId="urn:microsoft.com/office/officeart/2005/8/layout/hList3"/>
    <dgm:cxn modelId="{7F0425DE-A6F4-40F6-BE1C-954A21D11079}" type="presParOf" srcId="{78FFF02D-8E06-47F3-A8EA-CC49FFB1335B}" destId="{EB2598FF-F0A9-4663-BBE9-2386569828FA}" srcOrd="0" destOrd="0" presId="urn:microsoft.com/office/officeart/2005/8/layout/hList3"/>
    <dgm:cxn modelId="{CEB3D61C-CA2A-4B17-BE44-624C01A13D64}" type="presParOf" srcId="{78FFF02D-8E06-47F3-A8EA-CC49FFB1335B}" destId="{0966D3F3-700F-4CB2-B219-573AB41B0129}" srcOrd="1" destOrd="0" presId="urn:microsoft.com/office/officeart/2005/8/layout/hList3"/>
    <dgm:cxn modelId="{A3D97A37-9D94-4D51-A079-C41B30EBB9D6}" type="presParOf" srcId="{78FFF02D-8E06-47F3-A8EA-CC49FFB1335B}" destId="{3C7E3D0B-01B5-4F08-9DFE-1B2C5406FA89}" srcOrd="2" destOrd="0" presId="urn:microsoft.com/office/officeart/2005/8/layout/hList3"/>
    <dgm:cxn modelId="{49CF1FE9-23FD-4F54-9341-037B581BDAF4}" type="presParOf" srcId="{BD8ABEAF-69B6-4991-BE81-C2FCC724421D}" destId="{AA51AA43-C78E-43F1-B680-F2654E54516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ED4D69-C230-49F0-BD18-1ECDFAD63CDF}" type="doc">
      <dgm:prSet loTypeId="urn:microsoft.com/office/officeart/2005/8/layout/matrix3" loCatId="matrix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549FF99E-4EB4-4939-874F-E14DF6C6DD74}">
      <dgm:prSet/>
      <dgm:spPr>
        <a:solidFill>
          <a:schemeClr val="tx2"/>
        </a:solidFill>
      </dgm:spPr>
      <dgm:t>
        <a:bodyPr/>
        <a:lstStyle/>
        <a:p>
          <a:pPr rtl="0"/>
          <a:r>
            <a:rPr lang="en-GB" b="1" dirty="0" smtClean="0"/>
            <a:t>Business: </a:t>
          </a:r>
        </a:p>
        <a:p>
          <a:pPr rtl="0"/>
          <a:r>
            <a:rPr lang="en-GB" dirty="0" err="1" smtClean="0"/>
            <a:t>Bezieht</a:t>
          </a:r>
          <a:r>
            <a:rPr lang="en-GB" dirty="0" smtClean="0"/>
            <a:t> </a:t>
          </a:r>
          <a:r>
            <a:rPr lang="en-GB" dirty="0" err="1" smtClean="0"/>
            <a:t>sich</a:t>
          </a:r>
          <a:r>
            <a:rPr lang="en-GB" dirty="0" smtClean="0"/>
            <a:t> auf die Core Business Logic </a:t>
          </a:r>
          <a:r>
            <a:rPr lang="en-GB" dirty="0" err="1" smtClean="0"/>
            <a:t>der</a:t>
          </a:r>
          <a:r>
            <a:rPr lang="en-GB" dirty="0" smtClean="0"/>
            <a:t> Rating Engine</a:t>
          </a:r>
          <a:endParaRPr lang="en-IN" i="1" dirty="0"/>
        </a:p>
      </dgm:t>
    </dgm:pt>
    <dgm:pt modelId="{0D31D1BD-712B-4B05-AECB-5C67290F1313}" type="parTrans" cxnId="{0B2A99C3-D2E0-4F87-91FD-BDF76D7E3CA6}">
      <dgm:prSet/>
      <dgm:spPr/>
      <dgm:t>
        <a:bodyPr/>
        <a:lstStyle/>
        <a:p>
          <a:endParaRPr lang="en-IN"/>
        </a:p>
      </dgm:t>
    </dgm:pt>
    <dgm:pt modelId="{0928E8CE-F11A-413D-8B30-DCA25CB282DD}" type="sibTrans" cxnId="{0B2A99C3-D2E0-4F87-91FD-BDF76D7E3CA6}">
      <dgm:prSet/>
      <dgm:spPr/>
      <dgm:t>
        <a:bodyPr/>
        <a:lstStyle/>
        <a:p>
          <a:endParaRPr lang="en-IN"/>
        </a:p>
      </dgm:t>
    </dgm:pt>
    <dgm:pt modelId="{ED74F486-237B-4F57-8509-A26BBFFF8C22}">
      <dgm:prSet/>
      <dgm:spPr>
        <a:solidFill>
          <a:schemeClr val="tx2"/>
        </a:solidFill>
      </dgm:spPr>
      <dgm:t>
        <a:bodyPr/>
        <a:lstStyle/>
        <a:p>
          <a:pPr rtl="0"/>
          <a:r>
            <a:rPr lang="en-GB" b="1" dirty="0" err="1" smtClean="0"/>
            <a:t>Kommunikation</a:t>
          </a:r>
          <a:r>
            <a:rPr lang="en-GB" b="1" dirty="0" smtClean="0"/>
            <a:t>:</a:t>
          </a:r>
        </a:p>
        <a:p>
          <a:pPr rtl="0"/>
          <a:r>
            <a:rPr lang="en-GB" dirty="0" smtClean="0"/>
            <a:t> </a:t>
          </a:r>
          <a:r>
            <a:rPr lang="en-GB" dirty="0" err="1" smtClean="0"/>
            <a:t>ist</a:t>
          </a:r>
          <a:r>
            <a:rPr lang="en-GB" dirty="0" smtClean="0"/>
            <a:t> die </a:t>
          </a:r>
          <a:r>
            <a:rPr lang="en-GB" dirty="0" err="1" smtClean="0"/>
            <a:t>Schicht</a:t>
          </a:r>
          <a:r>
            <a:rPr lang="en-GB" dirty="0" smtClean="0"/>
            <a:t>, die Information von </a:t>
          </a:r>
          <a:r>
            <a:rPr lang="en-GB" dirty="0" err="1" smtClean="0"/>
            <a:t>verschiedenen</a:t>
          </a:r>
          <a:r>
            <a:rPr lang="en-GB" dirty="0" smtClean="0"/>
            <a:t> On-Board-Units</a:t>
          </a:r>
        </a:p>
      </dgm:t>
    </dgm:pt>
    <dgm:pt modelId="{FC6F68AB-84E5-494F-B454-5025E6A9E94C}" type="parTrans" cxnId="{011808B0-BAAB-42CC-997B-6A055515654E}">
      <dgm:prSet/>
      <dgm:spPr/>
      <dgm:t>
        <a:bodyPr/>
        <a:lstStyle/>
        <a:p>
          <a:endParaRPr lang="en-IN"/>
        </a:p>
      </dgm:t>
    </dgm:pt>
    <dgm:pt modelId="{77802E43-F9D1-45A6-97C0-80C3F2159C49}" type="sibTrans" cxnId="{011808B0-BAAB-42CC-997B-6A055515654E}">
      <dgm:prSet/>
      <dgm:spPr/>
      <dgm:t>
        <a:bodyPr/>
        <a:lstStyle/>
        <a:p>
          <a:endParaRPr lang="en-IN"/>
        </a:p>
      </dgm:t>
    </dgm:pt>
    <dgm:pt modelId="{39043101-E2A6-4E29-92A8-B70AC05A0DEE}">
      <dgm:prSet/>
      <dgm:spPr>
        <a:solidFill>
          <a:schemeClr val="tx2"/>
        </a:solidFill>
      </dgm:spPr>
      <dgm:t>
        <a:bodyPr/>
        <a:lstStyle/>
        <a:p>
          <a:pPr rtl="0"/>
          <a:r>
            <a:rPr lang="en-GB" b="1" dirty="0" err="1" smtClean="0"/>
            <a:t>Persistenz</a:t>
          </a:r>
          <a:r>
            <a:rPr lang="en-GB" b="1" dirty="0" smtClean="0"/>
            <a:t>: </a:t>
          </a:r>
        </a:p>
        <a:p>
          <a:pPr rtl="0"/>
          <a:r>
            <a:rPr lang="en-GB" dirty="0" smtClean="0"/>
            <a:t>Das RDBS, in </a:t>
          </a:r>
          <a:r>
            <a:rPr lang="en-GB" dirty="0" err="1" smtClean="0"/>
            <a:t>dem</a:t>
          </a:r>
          <a:r>
            <a:rPr lang="en-GB" dirty="0" smtClean="0"/>
            <a:t> </a:t>
          </a:r>
          <a:r>
            <a:rPr lang="en-GB" dirty="0" err="1" smtClean="0"/>
            <a:t>Deckung</a:t>
          </a:r>
          <a:r>
            <a:rPr lang="en-GB" dirty="0" smtClean="0"/>
            <a:t>, </a:t>
          </a:r>
          <a:r>
            <a:rPr lang="en-GB" dirty="0" err="1" smtClean="0"/>
            <a:t>Fahrzeugdetails</a:t>
          </a:r>
          <a:r>
            <a:rPr lang="en-GB" dirty="0" smtClean="0"/>
            <a:t> und </a:t>
          </a:r>
          <a:r>
            <a:rPr lang="en-GB" dirty="0" err="1" smtClean="0"/>
            <a:t>Fahrdaten</a:t>
          </a:r>
          <a:r>
            <a:rPr lang="en-GB" dirty="0" smtClean="0"/>
            <a:t> </a:t>
          </a:r>
          <a:r>
            <a:rPr lang="en-GB" dirty="0" err="1" smtClean="0"/>
            <a:t>gespeichert</a:t>
          </a:r>
          <a:r>
            <a:rPr lang="en-GB" dirty="0" smtClean="0"/>
            <a:t> </a:t>
          </a:r>
          <a:r>
            <a:rPr lang="en-GB" dirty="0" err="1" smtClean="0"/>
            <a:t>sind</a:t>
          </a:r>
          <a:endParaRPr lang="en-IN" i="1" dirty="0"/>
        </a:p>
      </dgm:t>
    </dgm:pt>
    <dgm:pt modelId="{342869CE-922C-493F-8FD7-5570A4CFA300}" type="parTrans" cxnId="{34460857-26D4-474C-9D9C-01F8C53F0B75}">
      <dgm:prSet/>
      <dgm:spPr/>
      <dgm:t>
        <a:bodyPr/>
        <a:lstStyle/>
        <a:p>
          <a:endParaRPr lang="en-IN"/>
        </a:p>
      </dgm:t>
    </dgm:pt>
    <dgm:pt modelId="{0344249C-36CA-4805-BF51-8A2A7F499C48}" type="sibTrans" cxnId="{34460857-26D4-474C-9D9C-01F8C53F0B75}">
      <dgm:prSet/>
      <dgm:spPr/>
      <dgm:t>
        <a:bodyPr/>
        <a:lstStyle/>
        <a:p>
          <a:endParaRPr lang="en-IN"/>
        </a:p>
      </dgm:t>
    </dgm:pt>
    <dgm:pt modelId="{DFEC3A42-6B35-4093-94E8-021D32ADACF4}">
      <dgm:prSet/>
      <dgm:spPr>
        <a:solidFill>
          <a:schemeClr val="tx2"/>
        </a:solidFill>
      </dgm:spPr>
      <dgm:t>
        <a:bodyPr/>
        <a:lstStyle/>
        <a:p>
          <a:pPr rtl="0"/>
          <a:r>
            <a:rPr lang="en-GB" b="1" dirty="0" err="1" smtClean="0"/>
            <a:t>Präsentation</a:t>
          </a:r>
          <a:r>
            <a:rPr lang="en-GB" b="1" dirty="0" smtClean="0"/>
            <a:t>:</a:t>
          </a:r>
        </a:p>
        <a:p>
          <a:pPr rtl="0"/>
          <a:r>
            <a:rPr lang="en-GB" dirty="0" err="1" smtClean="0"/>
            <a:t>Kundenzugang</a:t>
          </a:r>
          <a:r>
            <a:rPr lang="en-GB" dirty="0" smtClean="0"/>
            <a:t> </a:t>
          </a:r>
          <a:r>
            <a:rPr lang="en-GB" dirty="0" err="1" smtClean="0"/>
            <a:t>zum</a:t>
          </a:r>
          <a:r>
            <a:rPr lang="en-GB" dirty="0" smtClean="0"/>
            <a:t> System </a:t>
          </a:r>
          <a:r>
            <a:rPr lang="en-GB" dirty="0" err="1" smtClean="0"/>
            <a:t>über</a:t>
          </a:r>
          <a:r>
            <a:rPr lang="en-GB" dirty="0" smtClean="0"/>
            <a:t> das Provisioning und Admin </a:t>
          </a:r>
          <a:r>
            <a:rPr lang="en-GB" dirty="0" err="1" smtClean="0"/>
            <a:t>Modul</a:t>
          </a:r>
          <a:endParaRPr lang="en-IN" i="1" dirty="0"/>
        </a:p>
      </dgm:t>
    </dgm:pt>
    <dgm:pt modelId="{387C70A8-DE20-45E6-985A-118CD88977BB}" type="parTrans" cxnId="{E7292782-C21E-4F8B-A7D2-854F9638EAA2}">
      <dgm:prSet/>
      <dgm:spPr/>
      <dgm:t>
        <a:bodyPr/>
        <a:lstStyle/>
        <a:p>
          <a:endParaRPr lang="en-IN"/>
        </a:p>
      </dgm:t>
    </dgm:pt>
    <dgm:pt modelId="{B178096A-6B3E-4319-81F4-34F1E644C5B4}" type="sibTrans" cxnId="{E7292782-C21E-4F8B-A7D2-854F9638EAA2}">
      <dgm:prSet/>
      <dgm:spPr/>
      <dgm:t>
        <a:bodyPr/>
        <a:lstStyle/>
        <a:p>
          <a:endParaRPr lang="en-IN"/>
        </a:p>
      </dgm:t>
    </dgm:pt>
    <dgm:pt modelId="{B3A15846-AC2B-4156-9C29-31D42B293E07}">
      <dgm:prSet/>
      <dgm:spPr/>
      <dgm:t>
        <a:bodyPr/>
        <a:lstStyle/>
        <a:p>
          <a:pPr rtl="0"/>
          <a:endParaRPr lang="en-IN" dirty="0"/>
        </a:p>
      </dgm:t>
    </dgm:pt>
    <dgm:pt modelId="{96E969C4-E028-4982-89A3-FF0B148166CB}" type="parTrans" cxnId="{6E625052-7DC0-4BD6-85AE-72305DD516BC}">
      <dgm:prSet/>
      <dgm:spPr/>
      <dgm:t>
        <a:bodyPr/>
        <a:lstStyle/>
        <a:p>
          <a:endParaRPr lang="en-IN"/>
        </a:p>
      </dgm:t>
    </dgm:pt>
    <dgm:pt modelId="{75A82404-0D90-4620-A92E-A916EB441664}" type="sibTrans" cxnId="{6E625052-7DC0-4BD6-85AE-72305DD516BC}">
      <dgm:prSet/>
      <dgm:spPr/>
      <dgm:t>
        <a:bodyPr/>
        <a:lstStyle/>
        <a:p>
          <a:endParaRPr lang="en-IN"/>
        </a:p>
      </dgm:t>
    </dgm:pt>
    <dgm:pt modelId="{6E5C51EA-BC76-4D23-8DA0-F57A599CB203}" type="pres">
      <dgm:prSet presAssocID="{F9ED4D69-C230-49F0-BD18-1ECDFAD63CD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5D45F741-2FCD-4FC7-9BE5-277519AC8628}" type="pres">
      <dgm:prSet presAssocID="{F9ED4D69-C230-49F0-BD18-1ECDFAD63CDF}" presName="diamond" presStyleLbl="bgShp" presStyleIdx="0" presStyleCnt="1"/>
      <dgm:spPr>
        <a:solidFill>
          <a:schemeClr val="accent3"/>
        </a:solidFill>
      </dgm:spPr>
      <dgm:t>
        <a:bodyPr/>
        <a:lstStyle/>
        <a:p>
          <a:endParaRPr lang="en-GB"/>
        </a:p>
      </dgm:t>
    </dgm:pt>
    <dgm:pt modelId="{252F17C9-1B1B-4BF9-87ED-AC6C9BB83436}" type="pres">
      <dgm:prSet presAssocID="{F9ED4D69-C230-49F0-BD18-1ECDFAD63CDF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FB2B71F-51F2-4356-9FF0-43CB25381DD1}" type="pres">
      <dgm:prSet presAssocID="{F9ED4D69-C230-49F0-BD18-1ECDFAD63CDF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C8FFF7C-3A05-4992-8687-1D771389AEEF}" type="pres">
      <dgm:prSet presAssocID="{F9ED4D69-C230-49F0-BD18-1ECDFAD63CDF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9120A95-4E18-43D7-AB9D-49012C35758A}" type="pres">
      <dgm:prSet presAssocID="{F9ED4D69-C230-49F0-BD18-1ECDFAD63CDF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34460857-26D4-474C-9D9C-01F8C53F0B75}" srcId="{F9ED4D69-C230-49F0-BD18-1ECDFAD63CDF}" destId="{39043101-E2A6-4E29-92A8-B70AC05A0DEE}" srcOrd="2" destOrd="0" parTransId="{342869CE-922C-493F-8FD7-5570A4CFA300}" sibTransId="{0344249C-36CA-4805-BF51-8A2A7F499C48}"/>
    <dgm:cxn modelId="{011808B0-BAAB-42CC-997B-6A055515654E}" srcId="{F9ED4D69-C230-49F0-BD18-1ECDFAD63CDF}" destId="{ED74F486-237B-4F57-8509-A26BBFFF8C22}" srcOrd="1" destOrd="0" parTransId="{FC6F68AB-84E5-494F-B454-5025E6A9E94C}" sibTransId="{77802E43-F9D1-45A6-97C0-80C3F2159C49}"/>
    <dgm:cxn modelId="{9F00CBBC-1E62-46D4-9244-382CA178724C}" type="presOf" srcId="{DFEC3A42-6B35-4093-94E8-021D32ADACF4}" destId="{69120A95-4E18-43D7-AB9D-49012C35758A}" srcOrd="0" destOrd="0" presId="urn:microsoft.com/office/officeart/2005/8/layout/matrix3"/>
    <dgm:cxn modelId="{B05206E3-7D5D-4299-AF3F-A8403679A202}" type="presOf" srcId="{F9ED4D69-C230-49F0-BD18-1ECDFAD63CDF}" destId="{6E5C51EA-BC76-4D23-8DA0-F57A599CB203}" srcOrd="0" destOrd="0" presId="urn:microsoft.com/office/officeart/2005/8/layout/matrix3"/>
    <dgm:cxn modelId="{40DCFE5E-108D-494C-A2D6-2A533830C2F9}" type="presOf" srcId="{39043101-E2A6-4E29-92A8-B70AC05A0DEE}" destId="{DC8FFF7C-3A05-4992-8687-1D771389AEEF}" srcOrd="0" destOrd="0" presId="urn:microsoft.com/office/officeart/2005/8/layout/matrix3"/>
    <dgm:cxn modelId="{6E625052-7DC0-4BD6-85AE-72305DD516BC}" srcId="{F9ED4D69-C230-49F0-BD18-1ECDFAD63CDF}" destId="{B3A15846-AC2B-4156-9C29-31D42B293E07}" srcOrd="4" destOrd="0" parTransId="{96E969C4-E028-4982-89A3-FF0B148166CB}" sibTransId="{75A82404-0D90-4620-A92E-A916EB441664}"/>
    <dgm:cxn modelId="{90D5396E-4F3C-4F42-AC2D-7F1E252DAC86}" type="presOf" srcId="{ED74F486-237B-4F57-8509-A26BBFFF8C22}" destId="{9FB2B71F-51F2-4356-9FF0-43CB25381DD1}" srcOrd="0" destOrd="0" presId="urn:microsoft.com/office/officeart/2005/8/layout/matrix3"/>
    <dgm:cxn modelId="{0B2A99C3-D2E0-4F87-91FD-BDF76D7E3CA6}" srcId="{F9ED4D69-C230-49F0-BD18-1ECDFAD63CDF}" destId="{549FF99E-4EB4-4939-874F-E14DF6C6DD74}" srcOrd="0" destOrd="0" parTransId="{0D31D1BD-712B-4B05-AECB-5C67290F1313}" sibTransId="{0928E8CE-F11A-413D-8B30-DCA25CB282DD}"/>
    <dgm:cxn modelId="{9B45D505-50CF-4BC0-B6FA-B412179E35C1}" type="presOf" srcId="{549FF99E-4EB4-4939-874F-E14DF6C6DD74}" destId="{252F17C9-1B1B-4BF9-87ED-AC6C9BB83436}" srcOrd="0" destOrd="0" presId="urn:microsoft.com/office/officeart/2005/8/layout/matrix3"/>
    <dgm:cxn modelId="{E7292782-C21E-4F8B-A7D2-854F9638EAA2}" srcId="{F9ED4D69-C230-49F0-BD18-1ECDFAD63CDF}" destId="{DFEC3A42-6B35-4093-94E8-021D32ADACF4}" srcOrd="3" destOrd="0" parTransId="{387C70A8-DE20-45E6-985A-118CD88977BB}" sibTransId="{B178096A-6B3E-4319-81F4-34F1E644C5B4}"/>
    <dgm:cxn modelId="{EA82D607-3AFB-4ED7-8577-027F3B28C307}" type="presParOf" srcId="{6E5C51EA-BC76-4D23-8DA0-F57A599CB203}" destId="{5D45F741-2FCD-4FC7-9BE5-277519AC8628}" srcOrd="0" destOrd="0" presId="urn:microsoft.com/office/officeart/2005/8/layout/matrix3"/>
    <dgm:cxn modelId="{915F0B57-7A68-4C8C-B37D-E134660765AF}" type="presParOf" srcId="{6E5C51EA-BC76-4D23-8DA0-F57A599CB203}" destId="{252F17C9-1B1B-4BF9-87ED-AC6C9BB83436}" srcOrd="1" destOrd="0" presId="urn:microsoft.com/office/officeart/2005/8/layout/matrix3"/>
    <dgm:cxn modelId="{F6D2538B-41F1-4C9C-A7AC-1C77D748885B}" type="presParOf" srcId="{6E5C51EA-BC76-4D23-8DA0-F57A599CB203}" destId="{9FB2B71F-51F2-4356-9FF0-43CB25381DD1}" srcOrd="2" destOrd="0" presId="urn:microsoft.com/office/officeart/2005/8/layout/matrix3"/>
    <dgm:cxn modelId="{04B2FA97-983D-4B66-A697-DF0435B30869}" type="presParOf" srcId="{6E5C51EA-BC76-4D23-8DA0-F57A599CB203}" destId="{DC8FFF7C-3A05-4992-8687-1D771389AEEF}" srcOrd="3" destOrd="0" presId="urn:microsoft.com/office/officeart/2005/8/layout/matrix3"/>
    <dgm:cxn modelId="{670D0312-4132-4E0A-974E-6D64A0A6C94A}" type="presParOf" srcId="{6E5C51EA-BC76-4D23-8DA0-F57A599CB203}" destId="{69120A95-4E18-43D7-AB9D-49012C35758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0CBBE1-8F9B-46BD-9BA3-507604BF64F2}" type="doc">
      <dgm:prSet loTypeId="urn:microsoft.com/office/officeart/2005/8/layout/cycle2" loCatId="cycle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971DFE8A-9052-4D1E-9604-569ABC927D0F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en-GB" sz="900" dirty="0" smtClean="0"/>
            <a:t>Security</a:t>
          </a:r>
          <a:endParaRPr lang="en-IN" sz="900" dirty="0"/>
        </a:p>
      </dgm:t>
    </dgm:pt>
    <dgm:pt modelId="{03869A22-1EDA-4AAB-934F-33AA71A3E85B}" type="parTrans" cxnId="{482BEF7B-1B26-41D3-8CAC-D805EFAA9A46}">
      <dgm:prSet/>
      <dgm:spPr/>
      <dgm:t>
        <a:bodyPr/>
        <a:lstStyle/>
        <a:p>
          <a:endParaRPr lang="en-IN"/>
        </a:p>
      </dgm:t>
    </dgm:pt>
    <dgm:pt modelId="{79D62848-B6FD-4FFB-857D-49B5E740A7F5}" type="sibTrans" cxnId="{482BEF7B-1B26-41D3-8CAC-D805EFAA9A46}">
      <dgm:prSet custT="1"/>
      <dgm:spPr>
        <a:solidFill>
          <a:schemeClr val="accent4"/>
        </a:solidFill>
      </dgm:spPr>
      <dgm:t>
        <a:bodyPr/>
        <a:lstStyle/>
        <a:p>
          <a:endParaRPr lang="en-IN" sz="900"/>
        </a:p>
      </dgm:t>
    </dgm:pt>
    <dgm:pt modelId="{B7EE06A1-B24F-44CB-A69C-E377ADCBE8FB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en-GB" sz="900" dirty="0" smtClean="0"/>
            <a:t>Data Access</a:t>
          </a:r>
          <a:endParaRPr lang="en-IN" sz="900" dirty="0"/>
        </a:p>
      </dgm:t>
    </dgm:pt>
    <dgm:pt modelId="{A550612B-9BCF-43FA-8134-15F3FFA2D9A1}" type="parTrans" cxnId="{7C12C0AC-0DEC-4891-A347-4FA6E647281B}">
      <dgm:prSet/>
      <dgm:spPr/>
      <dgm:t>
        <a:bodyPr/>
        <a:lstStyle/>
        <a:p>
          <a:endParaRPr lang="en-IN"/>
        </a:p>
      </dgm:t>
    </dgm:pt>
    <dgm:pt modelId="{32C78F37-B22D-4245-9B2A-5901D1702E98}" type="sibTrans" cxnId="{7C12C0AC-0DEC-4891-A347-4FA6E647281B}">
      <dgm:prSet custT="1"/>
      <dgm:spPr>
        <a:solidFill>
          <a:schemeClr val="accent4"/>
        </a:solidFill>
      </dgm:spPr>
      <dgm:t>
        <a:bodyPr/>
        <a:lstStyle/>
        <a:p>
          <a:endParaRPr lang="en-IN" sz="900"/>
        </a:p>
      </dgm:t>
    </dgm:pt>
    <dgm:pt modelId="{2E9B0D95-6342-460F-8AE6-A7B724575E66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en-GB" sz="900" dirty="0" smtClean="0"/>
            <a:t>Transaction Control</a:t>
          </a:r>
          <a:endParaRPr lang="en-IN" sz="900" dirty="0"/>
        </a:p>
      </dgm:t>
    </dgm:pt>
    <dgm:pt modelId="{8AA4AB25-1759-4B2A-9964-803DFB508A44}" type="parTrans" cxnId="{3313A380-8158-4547-9E59-8F738780F5DF}">
      <dgm:prSet/>
      <dgm:spPr/>
      <dgm:t>
        <a:bodyPr/>
        <a:lstStyle/>
        <a:p>
          <a:endParaRPr lang="en-IN"/>
        </a:p>
      </dgm:t>
    </dgm:pt>
    <dgm:pt modelId="{5F479450-B653-40ED-B9D1-DC4B77B7C764}" type="sibTrans" cxnId="{3313A380-8158-4547-9E59-8F738780F5DF}">
      <dgm:prSet custT="1"/>
      <dgm:spPr>
        <a:solidFill>
          <a:schemeClr val="accent4"/>
        </a:solidFill>
      </dgm:spPr>
      <dgm:t>
        <a:bodyPr/>
        <a:lstStyle/>
        <a:p>
          <a:endParaRPr lang="en-IN" sz="900"/>
        </a:p>
      </dgm:t>
    </dgm:pt>
    <dgm:pt modelId="{C17E7198-2141-4A06-B0D7-E481DCDB070B}">
      <dgm:prSet custT="1"/>
      <dgm:spPr>
        <a:solidFill>
          <a:schemeClr val="tx2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GB" sz="900" dirty="0" smtClean="0"/>
            <a:t>Error Reporting</a:t>
          </a:r>
          <a:endParaRPr lang="en-IN" sz="900" dirty="0"/>
        </a:p>
      </dgm:t>
    </dgm:pt>
    <dgm:pt modelId="{9D05F1D9-1A8E-4D6B-BF9B-17549C14FD17}" type="parTrans" cxnId="{D0F210A0-C70D-48C3-B50C-7243D4554109}">
      <dgm:prSet/>
      <dgm:spPr/>
      <dgm:t>
        <a:bodyPr/>
        <a:lstStyle/>
        <a:p>
          <a:endParaRPr lang="en-IN"/>
        </a:p>
      </dgm:t>
    </dgm:pt>
    <dgm:pt modelId="{5F41EBA0-C757-4F17-80CB-75A0FE6C60A2}" type="sibTrans" cxnId="{D0F210A0-C70D-48C3-B50C-7243D4554109}">
      <dgm:prSet custT="1"/>
      <dgm:spPr>
        <a:solidFill>
          <a:schemeClr val="accent4"/>
        </a:solidFill>
      </dgm:spPr>
      <dgm:t>
        <a:bodyPr/>
        <a:lstStyle/>
        <a:p>
          <a:endParaRPr lang="en-IN" sz="900"/>
        </a:p>
      </dgm:t>
    </dgm:pt>
    <dgm:pt modelId="{B0FA05E3-4AB3-4BE9-B0A1-15DBBE3DAFC7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en-GB" sz="900" dirty="0" smtClean="0"/>
            <a:t>Performance</a:t>
          </a:r>
          <a:endParaRPr lang="en-IN" sz="900" dirty="0"/>
        </a:p>
      </dgm:t>
    </dgm:pt>
    <dgm:pt modelId="{9FDEFF34-C5BF-4FEF-A70A-757C25348D38}" type="parTrans" cxnId="{A6F52F5E-2B65-43DF-AE37-64EF69BD03E9}">
      <dgm:prSet/>
      <dgm:spPr/>
      <dgm:t>
        <a:bodyPr/>
        <a:lstStyle/>
        <a:p>
          <a:endParaRPr lang="en-IN"/>
        </a:p>
      </dgm:t>
    </dgm:pt>
    <dgm:pt modelId="{DD6C1E56-4D35-4F1B-BDB0-140B166CDA93}" type="sibTrans" cxnId="{A6F52F5E-2B65-43DF-AE37-64EF69BD03E9}">
      <dgm:prSet custT="1"/>
      <dgm:spPr>
        <a:solidFill>
          <a:schemeClr val="accent4"/>
        </a:solidFill>
      </dgm:spPr>
      <dgm:t>
        <a:bodyPr/>
        <a:lstStyle/>
        <a:p>
          <a:endParaRPr lang="en-IN" sz="900"/>
        </a:p>
      </dgm:t>
    </dgm:pt>
    <dgm:pt modelId="{79CD7AAF-8056-4F13-94A7-4DD0467A767A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en-GB" sz="900" dirty="0" smtClean="0"/>
            <a:t>Reliability &amp;</a:t>
          </a:r>
        </a:p>
        <a:p>
          <a:pPr rtl="0"/>
          <a:r>
            <a:rPr lang="en-GB" sz="900" dirty="0" smtClean="0"/>
            <a:t>Availability</a:t>
          </a:r>
          <a:endParaRPr lang="en-IN" sz="900" dirty="0"/>
        </a:p>
      </dgm:t>
    </dgm:pt>
    <dgm:pt modelId="{0E0B3A0C-7658-4933-91E8-91AEA59A3122}" type="parTrans" cxnId="{EECAD530-3E59-4273-883D-1364AA171EC1}">
      <dgm:prSet/>
      <dgm:spPr/>
      <dgm:t>
        <a:bodyPr/>
        <a:lstStyle/>
        <a:p>
          <a:endParaRPr lang="en-IN"/>
        </a:p>
      </dgm:t>
    </dgm:pt>
    <dgm:pt modelId="{0898647D-4CE7-429F-ABAB-67ABDBED4728}" type="sibTrans" cxnId="{EECAD530-3E59-4273-883D-1364AA171EC1}">
      <dgm:prSet custT="1"/>
      <dgm:spPr>
        <a:solidFill>
          <a:schemeClr val="accent4"/>
        </a:solidFill>
      </dgm:spPr>
      <dgm:t>
        <a:bodyPr/>
        <a:lstStyle/>
        <a:p>
          <a:endParaRPr lang="en-IN" sz="900"/>
        </a:p>
      </dgm:t>
    </dgm:pt>
    <dgm:pt modelId="{BC9230A9-A349-4534-99E1-A29AE75D4BD7}" type="pres">
      <dgm:prSet presAssocID="{5F0CBBE1-8F9B-46BD-9BA3-507604BF64F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B91F232E-2B33-474A-84FD-6F1B2A5B3E4F}" type="pres">
      <dgm:prSet presAssocID="{971DFE8A-9052-4D1E-9604-569ABC927D0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CC7CDAB-1ACE-45E8-88CD-71BF4861F751}" type="pres">
      <dgm:prSet presAssocID="{79D62848-B6FD-4FFB-857D-49B5E740A7F5}" presName="sibTrans" presStyleLbl="sibTrans2D1" presStyleIdx="0" presStyleCnt="6"/>
      <dgm:spPr/>
      <dgm:t>
        <a:bodyPr/>
        <a:lstStyle/>
        <a:p>
          <a:endParaRPr lang="en-IN"/>
        </a:p>
      </dgm:t>
    </dgm:pt>
    <dgm:pt modelId="{88D9A578-0D6E-40D3-800D-4BC8430AE1FA}" type="pres">
      <dgm:prSet presAssocID="{79D62848-B6FD-4FFB-857D-49B5E740A7F5}" presName="connectorText" presStyleLbl="sibTrans2D1" presStyleIdx="0" presStyleCnt="6"/>
      <dgm:spPr/>
      <dgm:t>
        <a:bodyPr/>
        <a:lstStyle/>
        <a:p>
          <a:endParaRPr lang="en-IN"/>
        </a:p>
      </dgm:t>
    </dgm:pt>
    <dgm:pt modelId="{05F79FA3-4FDB-4342-AD16-904F28E2AF2E}" type="pres">
      <dgm:prSet presAssocID="{B7EE06A1-B24F-44CB-A69C-E377ADCBE8F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2D44B8A-2E46-4704-8C04-475B0F03A117}" type="pres">
      <dgm:prSet presAssocID="{32C78F37-B22D-4245-9B2A-5901D1702E98}" presName="sibTrans" presStyleLbl="sibTrans2D1" presStyleIdx="1" presStyleCnt="6"/>
      <dgm:spPr/>
      <dgm:t>
        <a:bodyPr/>
        <a:lstStyle/>
        <a:p>
          <a:endParaRPr lang="en-IN"/>
        </a:p>
      </dgm:t>
    </dgm:pt>
    <dgm:pt modelId="{8D2EA737-9CF8-4B22-B566-2A7E2D1167AD}" type="pres">
      <dgm:prSet presAssocID="{32C78F37-B22D-4245-9B2A-5901D1702E98}" presName="connectorText" presStyleLbl="sibTrans2D1" presStyleIdx="1" presStyleCnt="6"/>
      <dgm:spPr/>
      <dgm:t>
        <a:bodyPr/>
        <a:lstStyle/>
        <a:p>
          <a:endParaRPr lang="en-IN"/>
        </a:p>
      </dgm:t>
    </dgm:pt>
    <dgm:pt modelId="{7D2728DF-A36F-424E-88AC-777BD1532BB7}" type="pres">
      <dgm:prSet presAssocID="{2E9B0D95-6342-460F-8AE6-A7B724575E66}" presName="node" presStyleLbl="node1" presStyleIdx="2" presStyleCnt="6" custScaleX="11746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DE0F831-2F28-4972-B7B8-078B2EBB4D19}" type="pres">
      <dgm:prSet presAssocID="{5F479450-B653-40ED-B9D1-DC4B77B7C764}" presName="sibTrans" presStyleLbl="sibTrans2D1" presStyleIdx="2" presStyleCnt="6"/>
      <dgm:spPr/>
      <dgm:t>
        <a:bodyPr/>
        <a:lstStyle/>
        <a:p>
          <a:endParaRPr lang="en-IN"/>
        </a:p>
      </dgm:t>
    </dgm:pt>
    <dgm:pt modelId="{4281A6AC-BB7E-4182-8F68-576322761071}" type="pres">
      <dgm:prSet presAssocID="{5F479450-B653-40ED-B9D1-DC4B77B7C764}" presName="connectorText" presStyleLbl="sibTrans2D1" presStyleIdx="2" presStyleCnt="6"/>
      <dgm:spPr/>
      <dgm:t>
        <a:bodyPr/>
        <a:lstStyle/>
        <a:p>
          <a:endParaRPr lang="en-IN"/>
        </a:p>
      </dgm:t>
    </dgm:pt>
    <dgm:pt modelId="{22ED5AA6-4F34-4DAD-A8DE-EC7412778990}" type="pres">
      <dgm:prSet presAssocID="{C17E7198-2141-4A06-B0D7-E481DCDB070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3279AC5-1E6F-4111-8C72-2E0C5BEEBEE5}" type="pres">
      <dgm:prSet presAssocID="{5F41EBA0-C757-4F17-80CB-75A0FE6C60A2}" presName="sibTrans" presStyleLbl="sibTrans2D1" presStyleIdx="3" presStyleCnt="6"/>
      <dgm:spPr/>
      <dgm:t>
        <a:bodyPr/>
        <a:lstStyle/>
        <a:p>
          <a:endParaRPr lang="en-IN"/>
        </a:p>
      </dgm:t>
    </dgm:pt>
    <dgm:pt modelId="{E0D4EB4B-43FB-4DFC-9B76-9E9653781655}" type="pres">
      <dgm:prSet presAssocID="{5F41EBA0-C757-4F17-80CB-75A0FE6C60A2}" presName="connectorText" presStyleLbl="sibTrans2D1" presStyleIdx="3" presStyleCnt="6"/>
      <dgm:spPr/>
      <dgm:t>
        <a:bodyPr/>
        <a:lstStyle/>
        <a:p>
          <a:endParaRPr lang="en-IN"/>
        </a:p>
      </dgm:t>
    </dgm:pt>
    <dgm:pt modelId="{49FF9441-5345-44D3-9195-BD6F4A6FBC15}" type="pres">
      <dgm:prSet presAssocID="{B0FA05E3-4AB3-4BE9-B0A1-15DBBE3DAFC7}" presName="node" presStyleLbl="node1" presStyleIdx="4" presStyleCnt="6" custScaleX="11613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BF2ED91-126B-4E76-A3D0-BE9AF3B418EF}" type="pres">
      <dgm:prSet presAssocID="{DD6C1E56-4D35-4F1B-BDB0-140B166CDA93}" presName="sibTrans" presStyleLbl="sibTrans2D1" presStyleIdx="4" presStyleCnt="6"/>
      <dgm:spPr/>
      <dgm:t>
        <a:bodyPr/>
        <a:lstStyle/>
        <a:p>
          <a:endParaRPr lang="en-IN"/>
        </a:p>
      </dgm:t>
    </dgm:pt>
    <dgm:pt modelId="{CC39C686-1578-40E7-99FA-E0D6131B7447}" type="pres">
      <dgm:prSet presAssocID="{DD6C1E56-4D35-4F1B-BDB0-140B166CDA93}" presName="connectorText" presStyleLbl="sibTrans2D1" presStyleIdx="4" presStyleCnt="6"/>
      <dgm:spPr/>
      <dgm:t>
        <a:bodyPr/>
        <a:lstStyle/>
        <a:p>
          <a:endParaRPr lang="en-IN"/>
        </a:p>
      </dgm:t>
    </dgm:pt>
    <dgm:pt modelId="{C7C6E64D-0A2F-4FAF-BF69-466E082A7C67}" type="pres">
      <dgm:prSet presAssocID="{79CD7AAF-8056-4F13-94A7-4DD0467A767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9038147-A305-4B2A-B7E6-54DA5618B5AA}" type="pres">
      <dgm:prSet presAssocID="{0898647D-4CE7-429F-ABAB-67ABDBED4728}" presName="sibTrans" presStyleLbl="sibTrans2D1" presStyleIdx="5" presStyleCnt="6"/>
      <dgm:spPr/>
      <dgm:t>
        <a:bodyPr/>
        <a:lstStyle/>
        <a:p>
          <a:endParaRPr lang="en-IN"/>
        </a:p>
      </dgm:t>
    </dgm:pt>
    <dgm:pt modelId="{63CACDC7-B5CD-44BF-AEED-A08E63460F22}" type="pres">
      <dgm:prSet presAssocID="{0898647D-4CE7-429F-ABAB-67ABDBED4728}" presName="connectorText" presStyleLbl="sibTrans2D1" presStyleIdx="5" presStyleCnt="6"/>
      <dgm:spPr/>
      <dgm:t>
        <a:bodyPr/>
        <a:lstStyle/>
        <a:p>
          <a:endParaRPr lang="en-IN"/>
        </a:p>
      </dgm:t>
    </dgm:pt>
  </dgm:ptLst>
  <dgm:cxnLst>
    <dgm:cxn modelId="{87AFAC40-78E0-4B43-8D16-31CADC6D5C5F}" type="presOf" srcId="{0898647D-4CE7-429F-ABAB-67ABDBED4728}" destId="{63CACDC7-B5CD-44BF-AEED-A08E63460F22}" srcOrd="1" destOrd="0" presId="urn:microsoft.com/office/officeart/2005/8/layout/cycle2"/>
    <dgm:cxn modelId="{03D8DF97-95F4-45A5-8D08-E83E82A1A5EE}" type="presOf" srcId="{5F0CBBE1-8F9B-46BD-9BA3-507604BF64F2}" destId="{BC9230A9-A349-4534-99E1-A29AE75D4BD7}" srcOrd="0" destOrd="0" presId="urn:microsoft.com/office/officeart/2005/8/layout/cycle2"/>
    <dgm:cxn modelId="{A6F52F5E-2B65-43DF-AE37-64EF69BD03E9}" srcId="{5F0CBBE1-8F9B-46BD-9BA3-507604BF64F2}" destId="{B0FA05E3-4AB3-4BE9-B0A1-15DBBE3DAFC7}" srcOrd="4" destOrd="0" parTransId="{9FDEFF34-C5BF-4FEF-A70A-757C25348D38}" sibTransId="{DD6C1E56-4D35-4F1B-BDB0-140B166CDA93}"/>
    <dgm:cxn modelId="{3313A380-8158-4547-9E59-8F738780F5DF}" srcId="{5F0CBBE1-8F9B-46BD-9BA3-507604BF64F2}" destId="{2E9B0D95-6342-460F-8AE6-A7B724575E66}" srcOrd="2" destOrd="0" parTransId="{8AA4AB25-1759-4B2A-9964-803DFB508A44}" sibTransId="{5F479450-B653-40ED-B9D1-DC4B77B7C764}"/>
    <dgm:cxn modelId="{4B0D5726-4536-4E75-B1D3-54261E2C5F4B}" type="presOf" srcId="{79D62848-B6FD-4FFB-857D-49B5E740A7F5}" destId="{CCC7CDAB-1ACE-45E8-88CD-71BF4861F751}" srcOrd="0" destOrd="0" presId="urn:microsoft.com/office/officeart/2005/8/layout/cycle2"/>
    <dgm:cxn modelId="{4155D3F7-9164-4318-96BD-B9A3DDCC5D0A}" type="presOf" srcId="{79CD7AAF-8056-4F13-94A7-4DD0467A767A}" destId="{C7C6E64D-0A2F-4FAF-BF69-466E082A7C67}" srcOrd="0" destOrd="0" presId="urn:microsoft.com/office/officeart/2005/8/layout/cycle2"/>
    <dgm:cxn modelId="{D0F210A0-C70D-48C3-B50C-7243D4554109}" srcId="{5F0CBBE1-8F9B-46BD-9BA3-507604BF64F2}" destId="{C17E7198-2141-4A06-B0D7-E481DCDB070B}" srcOrd="3" destOrd="0" parTransId="{9D05F1D9-1A8E-4D6B-BF9B-17549C14FD17}" sibTransId="{5F41EBA0-C757-4F17-80CB-75A0FE6C60A2}"/>
    <dgm:cxn modelId="{D3939DFA-22F0-4425-B173-C3245E1C3BA7}" type="presOf" srcId="{0898647D-4CE7-429F-ABAB-67ABDBED4728}" destId="{19038147-A305-4B2A-B7E6-54DA5618B5AA}" srcOrd="0" destOrd="0" presId="urn:microsoft.com/office/officeart/2005/8/layout/cycle2"/>
    <dgm:cxn modelId="{482BEF7B-1B26-41D3-8CAC-D805EFAA9A46}" srcId="{5F0CBBE1-8F9B-46BD-9BA3-507604BF64F2}" destId="{971DFE8A-9052-4D1E-9604-569ABC927D0F}" srcOrd="0" destOrd="0" parTransId="{03869A22-1EDA-4AAB-934F-33AA71A3E85B}" sibTransId="{79D62848-B6FD-4FFB-857D-49B5E740A7F5}"/>
    <dgm:cxn modelId="{7C12C0AC-0DEC-4891-A347-4FA6E647281B}" srcId="{5F0CBBE1-8F9B-46BD-9BA3-507604BF64F2}" destId="{B7EE06A1-B24F-44CB-A69C-E377ADCBE8FB}" srcOrd="1" destOrd="0" parTransId="{A550612B-9BCF-43FA-8134-15F3FFA2D9A1}" sibTransId="{32C78F37-B22D-4245-9B2A-5901D1702E98}"/>
    <dgm:cxn modelId="{91998131-D564-4AAC-8965-AD5DBEBAF7D5}" type="presOf" srcId="{C17E7198-2141-4A06-B0D7-E481DCDB070B}" destId="{22ED5AA6-4F34-4DAD-A8DE-EC7412778990}" srcOrd="0" destOrd="0" presId="urn:microsoft.com/office/officeart/2005/8/layout/cycle2"/>
    <dgm:cxn modelId="{608A2939-F3D7-4A34-95DC-EC7B65E7B697}" type="presOf" srcId="{32C78F37-B22D-4245-9B2A-5901D1702E98}" destId="{8D2EA737-9CF8-4B22-B566-2A7E2D1167AD}" srcOrd="1" destOrd="0" presId="urn:microsoft.com/office/officeart/2005/8/layout/cycle2"/>
    <dgm:cxn modelId="{439C6467-51D4-4C7D-B618-28C98DCA15C1}" type="presOf" srcId="{32C78F37-B22D-4245-9B2A-5901D1702E98}" destId="{52D44B8A-2E46-4704-8C04-475B0F03A117}" srcOrd="0" destOrd="0" presId="urn:microsoft.com/office/officeart/2005/8/layout/cycle2"/>
    <dgm:cxn modelId="{C488C50C-02AE-494E-88AA-C08FEF87164D}" type="presOf" srcId="{5F41EBA0-C757-4F17-80CB-75A0FE6C60A2}" destId="{33279AC5-1E6F-4111-8C72-2E0C5BEEBEE5}" srcOrd="0" destOrd="0" presId="urn:microsoft.com/office/officeart/2005/8/layout/cycle2"/>
    <dgm:cxn modelId="{ABF216D6-8F3E-4532-A466-C7610A0B9BF6}" type="presOf" srcId="{2E9B0D95-6342-460F-8AE6-A7B724575E66}" destId="{7D2728DF-A36F-424E-88AC-777BD1532BB7}" srcOrd="0" destOrd="0" presId="urn:microsoft.com/office/officeart/2005/8/layout/cycle2"/>
    <dgm:cxn modelId="{EECAD530-3E59-4273-883D-1364AA171EC1}" srcId="{5F0CBBE1-8F9B-46BD-9BA3-507604BF64F2}" destId="{79CD7AAF-8056-4F13-94A7-4DD0467A767A}" srcOrd="5" destOrd="0" parTransId="{0E0B3A0C-7658-4933-91E8-91AEA59A3122}" sibTransId="{0898647D-4CE7-429F-ABAB-67ABDBED4728}"/>
    <dgm:cxn modelId="{C29415F3-825F-4947-BDF2-56669DF5164E}" type="presOf" srcId="{B0FA05E3-4AB3-4BE9-B0A1-15DBBE3DAFC7}" destId="{49FF9441-5345-44D3-9195-BD6F4A6FBC15}" srcOrd="0" destOrd="0" presId="urn:microsoft.com/office/officeart/2005/8/layout/cycle2"/>
    <dgm:cxn modelId="{623064D0-402F-4C49-8DBB-4BBBB08568F3}" type="presOf" srcId="{B7EE06A1-B24F-44CB-A69C-E377ADCBE8FB}" destId="{05F79FA3-4FDB-4342-AD16-904F28E2AF2E}" srcOrd="0" destOrd="0" presId="urn:microsoft.com/office/officeart/2005/8/layout/cycle2"/>
    <dgm:cxn modelId="{21378536-0361-425D-AF3A-A299573969D7}" type="presOf" srcId="{DD6C1E56-4D35-4F1B-BDB0-140B166CDA93}" destId="{CC39C686-1578-40E7-99FA-E0D6131B7447}" srcOrd="1" destOrd="0" presId="urn:microsoft.com/office/officeart/2005/8/layout/cycle2"/>
    <dgm:cxn modelId="{91813262-78F7-4565-81D6-7779FC02CB47}" type="presOf" srcId="{79D62848-B6FD-4FFB-857D-49B5E740A7F5}" destId="{88D9A578-0D6E-40D3-800D-4BC8430AE1FA}" srcOrd="1" destOrd="0" presId="urn:microsoft.com/office/officeart/2005/8/layout/cycle2"/>
    <dgm:cxn modelId="{DE20C69D-EB02-4B19-B2B4-3750F3D9370E}" type="presOf" srcId="{5F479450-B653-40ED-B9D1-DC4B77B7C764}" destId="{DDE0F831-2F28-4972-B7B8-078B2EBB4D19}" srcOrd="0" destOrd="0" presId="urn:microsoft.com/office/officeart/2005/8/layout/cycle2"/>
    <dgm:cxn modelId="{EC6AD2F5-7C5A-42D8-A6C1-E676F48C4A08}" type="presOf" srcId="{5F479450-B653-40ED-B9D1-DC4B77B7C764}" destId="{4281A6AC-BB7E-4182-8F68-576322761071}" srcOrd="1" destOrd="0" presId="urn:microsoft.com/office/officeart/2005/8/layout/cycle2"/>
    <dgm:cxn modelId="{068FBD6D-8D4B-4CC5-AB5A-DBFE3E6E7DAE}" type="presOf" srcId="{5F41EBA0-C757-4F17-80CB-75A0FE6C60A2}" destId="{E0D4EB4B-43FB-4DFC-9B76-9E9653781655}" srcOrd="1" destOrd="0" presId="urn:microsoft.com/office/officeart/2005/8/layout/cycle2"/>
    <dgm:cxn modelId="{8B93A218-FBD7-46DB-B838-76E03FCCE108}" type="presOf" srcId="{971DFE8A-9052-4D1E-9604-569ABC927D0F}" destId="{B91F232E-2B33-474A-84FD-6F1B2A5B3E4F}" srcOrd="0" destOrd="0" presId="urn:microsoft.com/office/officeart/2005/8/layout/cycle2"/>
    <dgm:cxn modelId="{43A7E09C-8245-4F1C-A661-3454C5AAB896}" type="presOf" srcId="{DD6C1E56-4D35-4F1B-BDB0-140B166CDA93}" destId="{6BF2ED91-126B-4E76-A3D0-BE9AF3B418EF}" srcOrd="0" destOrd="0" presId="urn:microsoft.com/office/officeart/2005/8/layout/cycle2"/>
    <dgm:cxn modelId="{6053B797-2D0B-4FB3-ACA2-EADCD4CCFD87}" type="presParOf" srcId="{BC9230A9-A349-4534-99E1-A29AE75D4BD7}" destId="{B91F232E-2B33-474A-84FD-6F1B2A5B3E4F}" srcOrd="0" destOrd="0" presId="urn:microsoft.com/office/officeart/2005/8/layout/cycle2"/>
    <dgm:cxn modelId="{39374035-BF83-45FE-9CB2-4018276C05F7}" type="presParOf" srcId="{BC9230A9-A349-4534-99E1-A29AE75D4BD7}" destId="{CCC7CDAB-1ACE-45E8-88CD-71BF4861F751}" srcOrd="1" destOrd="0" presId="urn:microsoft.com/office/officeart/2005/8/layout/cycle2"/>
    <dgm:cxn modelId="{E524AFDA-340E-41C7-B05D-173C45533B12}" type="presParOf" srcId="{CCC7CDAB-1ACE-45E8-88CD-71BF4861F751}" destId="{88D9A578-0D6E-40D3-800D-4BC8430AE1FA}" srcOrd="0" destOrd="0" presId="urn:microsoft.com/office/officeart/2005/8/layout/cycle2"/>
    <dgm:cxn modelId="{1F980C00-C2C6-41A0-8698-6F9272483C93}" type="presParOf" srcId="{BC9230A9-A349-4534-99E1-A29AE75D4BD7}" destId="{05F79FA3-4FDB-4342-AD16-904F28E2AF2E}" srcOrd="2" destOrd="0" presId="urn:microsoft.com/office/officeart/2005/8/layout/cycle2"/>
    <dgm:cxn modelId="{4EDE58C8-394D-4195-BDEF-B137F416A29B}" type="presParOf" srcId="{BC9230A9-A349-4534-99E1-A29AE75D4BD7}" destId="{52D44B8A-2E46-4704-8C04-475B0F03A117}" srcOrd="3" destOrd="0" presId="urn:microsoft.com/office/officeart/2005/8/layout/cycle2"/>
    <dgm:cxn modelId="{6D6BA93A-0904-4492-BD90-6BDA7AA8A802}" type="presParOf" srcId="{52D44B8A-2E46-4704-8C04-475B0F03A117}" destId="{8D2EA737-9CF8-4B22-B566-2A7E2D1167AD}" srcOrd="0" destOrd="0" presId="urn:microsoft.com/office/officeart/2005/8/layout/cycle2"/>
    <dgm:cxn modelId="{5124C5B1-26D5-4E41-9B18-0E460368184D}" type="presParOf" srcId="{BC9230A9-A349-4534-99E1-A29AE75D4BD7}" destId="{7D2728DF-A36F-424E-88AC-777BD1532BB7}" srcOrd="4" destOrd="0" presId="urn:microsoft.com/office/officeart/2005/8/layout/cycle2"/>
    <dgm:cxn modelId="{9CEA83E7-2589-4CE7-800C-1BEB645DFAE0}" type="presParOf" srcId="{BC9230A9-A349-4534-99E1-A29AE75D4BD7}" destId="{DDE0F831-2F28-4972-B7B8-078B2EBB4D19}" srcOrd="5" destOrd="0" presId="urn:microsoft.com/office/officeart/2005/8/layout/cycle2"/>
    <dgm:cxn modelId="{559C6495-410A-4468-AE21-48366CE91929}" type="presParOf" srcId="{DDE0F831-2F28-4972-B7B8-078B2EBB4D19}" destId="{4281A6AC-BB7E-4182-8F68-576322761071}" srcOrd="0" destOrd="0" presId="urn:microsoft.com/office/officeart/2005/8/layout/cycle2"/>
    <dgm:cxn modelId="{8CD083D0-1CA0-4EF3-A1E0-7899CA776EFB}" type="presParOf" srcId="{BC9230A9-A349-4534-99E1-A29AE75D4BD7}" destId="{22ED5AA6-4F34-4DAD-A8DE-EC7412778990}" srcOrd="6" destOrd="0" presId="urn:microsoft.com/office/officeart/2005/8/layout/cycle2"/>
    <dgm:cxn modelId="{0668261C-71F8-4805-A3A7-7DD056FF7DA5}" type="presParOf" srcId="{BC9230A9-A349-4534-99E1-A29AE75D4BD7}" destId="{33279AC5-1E6F-4111-8C72-2E0C5BEEBEE5}" srcOrd="7" destOrd="0" presId="urn:microsoft.com/office/officeart/2005/8/layout/cycle2"/>
    <dgm:cxn modelId="{0CE15A75-9ECE-4969-9893-CB22329BF34B}" type="presParOf" srcId="{33279AC5-1E6F-4111-8C72-2E0C5BEEBEE5}" destId="{E0D4EB4B-43FB-4DFC-9B76-9E9653781655}" srcOrd="0" destOrd="0" presId="urn:microsoft.com/office/officeart/2005/8/layout/cycle2"/>
    <dgm:cxn modelId="{65D29AC4-0932-46FD-8979-5A619EAA39ED}" type="presParOf" srcId="{BC9230A9-A349-4534-99E1-A29AE75D4BD7}" destId="{49FF9441-5345-44D3-9195-BD6F4A6FBC15}" srcOrd="8" destOrd="0" presId="urn:microsoft.com/office/officeart/2005/8/layout/cycle2"/>
    <dgm:cxn modelId="{EB0CA336-CE52-4316-9BB1-C41DBB91D5EB}" type="presParOf" srcId="{BC9230A9-A349-4534-99E1-A29AE75D4BD7}" destId="{6BF2ED91-126B-4E76-A3D0-BE9AF3B418EF}" srcOrd="9" destOrd="0" presId="urn:microsoft.com/office/officeart/2005/8/layout/cycle2"/>
    <dgm:cxn modelId="{C78FCA89-D70F-4EB1-B06D-87A36257F97D}" type="presParOf" srcId="{6BF2ED91-126B-4E76-A3D0-BE9AF3B418EF}" destId="{CC39C686-1578-40E7-99FA-E0D6131B7447}" srcOrd="0" destOrd="0" presId="urn:microsoft.com/office/officeart/2005/8/layout/cycle2"/>
    <dgm:cxn modelId="{54FED561-D07F-49FD-885F-D9EB7DCA5896}" type="presParOf" srcId="{BC9230A9-A349-4534-99E1-A29AE75D4BD7}" destId="{C7C6E64D-0A2F-4FAF-BF69-466E082A7C67}" srcOrd="10" destOrd="0" presId="urn:microsoft.com/office/officeart/2005/8/layout/cycle2"/>
    <dgm:cxn modelId="{BB18D35D-22B0-4CCF-8BD7-F38D10300FFA}" type="presParOf" srcId="{BC9230A9-A349-4534-99E1-A29AE75D4BD7}" destId="{19038147-A305-4B2A-B7E6-54DA5618B5AA}" srcOrd="11" destOrd="0" presId="urn:microsoft.com/office/officeart/2005/8/layout/cycle2"/>
    <dgm:cxn modelId="{1DB27042-5706-469F-8660-D435CD03CD84}" type="presParOf" srcId="{19038147-A305-4B2A-B7E6-54DA5618B5AA}" destId="{63CACDC7-B5CD-44BF-AEED-A08E63460F2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B7120BE-3039-4740-853A-0E4F763698E3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0FC02022-EEAF-4881-9ED1-454E42EDB8FE}">
      <dgm:prSet phldrT="[Text]"/>
      <dgm:spPr>
        <a:solidFill>
          <a:schemeClr val="accent3"/>
        </a:solidFill>
        <a:effectLst>
          <a:glow rad="101600">
            <a:schemeClr val="accent5">
              <a:lumMod val="75000"/>
              <a:alpha val="60000"/>
            </a:schemeClr>
          </a:glow>
        </a:effectLst>
      </dgm:spPr>
      <dgm:t>
        <a:bodyPr/>
        <a:lstStyle/>
        <a:p>
          <a:r>
            <a:rPr lang="en-US" dirty="0" err="1" smtClean="0"/>
            <a:t>Reduziert</a:t>
          </a:r>
          <a:r>
            <a:rPr lang="en-US" dirty="0" smtClean="0"/>
            <a:t> CO2 </a:t>
          </a:r>
          <a:r>
            <a:rPr lang="en-US" dirty="0" err="1" smtClean="0"/>
            <a:t>Emissionen</a:t>
          </a:r>
          <a:r>
            <a:rPr lang="en-US" dirty="0" smtClean="0"/>
            <a:t> um 8%</a:t>
          </a:r>
          <a:endParaRPr lang="en-US" dirty="0"/>
        </a:p>
      </dgm:t>
    </dgm:pt>
    <dgm:pt modelId="{D59C7D4B-A11C-4200-99D0-A994CFED0DD1}" type="parTrans" cxnId="{2197D625-401A-4684-BB40-9EC912306960}">
      <dgm:prSet/>
      <dgm:spPr/>
      <dgm:t>
        <a:bodyPr/>
        <a:lstStyle/>
        <a:p>
          <a:endParaRPr lang="en-US"/>
        </a:p>
      </dgm:t>
    </dgm:pt>
    <dgm:pt modelId="{D7CFE252-60C0-480D-94A2-B3506A476E94}" type="sibTrans" cxnId="{2197D625-401A-4684-BB40-9EC912306960}">
      <dgm:prSet/>
      <dgm:spPr>
        <a:solidFill>
          <a:srgbClr val="FFCC00"/>
        </a:solidFill>
      </dgm:spPr>
      <dgm:t>
        <a:bodyPr/>
        <a:lstStyle/>
        <a:p>
          <a:endParaRPr lang="en-US"/>
        </a:p>
      </dgm:t>
    </dgm:pt>
    <dgm:pt modelId="{C5861DD3-A99C-4F67-990C-8531B6A155F5}">
      <dgm:prSet phldrT="[Text]"/>
      <dgm:spPr>
        <a:solidFill>
          <a:schemeClr val="tx2"/>
        </a:solidFill>
        <a:effectLst>
          <a:glow rad="101600">
            <a:schemeClr val="accent5">
              <a:lumMod val="75000"/>
              <a:alpha val="60000"/>
            </a:schemeClr>
          </a:glow>
        </a:effectLst>
      </dgm:spPr>
      <dgm:t>
        <a:bodyPr/>
        <a:lstStyle/>
        <a:p>
          <a:r>
            <a:rPr lang="en-US" dirty="0" err="1" smtClean="0"/>
            <a:t>Reduziert</a:t>
          </a:r>
          <a:r>
            <a:rPr lang="en-US" dirty="0" smtClean="0"/>
            <a:t> </a:t>
          </a:r>
          <a:r>
            <a:rPr lang="en-US" dirty="0" err="1" smtClean="0"/>
            <a:t>Fahren</a:t>
          </a:r>
          <a:r>
            <a:rPr lang="en-US" dirty="0" smtClean="0"/>
            <a:t> um 8%</a:t>
          </a:r>
          <a:endParaRPr lang="en-US" dirty="0"/>
        </a:p>
      </dgm:t>
    </dgm:pt>
    <dgm:pt modelId="{3CBDF572-265D-4B49-99F4-D1FD6DE8AB72}" type="parTrans" cxnId="{79CE8E9B-51D4-43BB-9114-BDAD09B5F3DF}">
      <dgm:prSet/>
      <dgm:spPr/>
      <dgm:t>
        <a:bodyPr/>
        <a:lstStyle/>
        <a:p>
          <a:endParaRPr lang="en-US"/>
        </a:p>
      </dgm:t>
    </dgm:pt>
    <dgm:pt modelId="{D60F674E-C390-4154-963E-78F784B10239}" type="sibTrans" cxnId="{79CE8E9B-51D4-43BB-9114-BDAD09B5F3DF}">
      <dgm:prSet/>
      <dgm:spPr>
        <a:solidFill>
          <a:srgbClr val="FFCC00"/>
        </a:solidFill>
      </dgm:spPr>
      <dgm:t>
        <a:bodyPr/>
        <a:lstStyle/>
        <a:p>
          <a:endParaRPr lang="en-US"/>
        </a:p>
      </dgm:t>
    </dgm:pt>
    <dgm:pt modelId="{0DE1C38E-B92E-4259-8429-CE00558A505C}">
      <dgm:prSet phldrT="[Text]"/>
      <dgm:spPr>
        <a:solidFill>
          <a:schemeClr val="accent1"/>
        </a:solidFill>
        <a:effectLst>
          <a:glow rad="101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/>
            <a:t> </a:t>
          </a:r>
          <a:r>
            <a:rPr lang="en-US" dirty="0" err="1" smtClean="0"/>
            <a:t>Nettonutzen</a:t>
          </a:r>
          <a:r>
            <a:rPr lang="en-US" dirty="0" smtClean="0"/>
            <a:t> von 255 CAN pro Auto und </a:t>
          </a:r>
          <a:r>
            <a:rPr lang="en-US" dirty="0" err="1" smtClean="0"/>
            <a:t>Jahr</a:t>
          </a:r>
          <a:endParaRPr lang="en-US" dirty="0"/>
        </a:p>
      </dgm:t>
    </dgm:pt>
    <dgm:pt modelId="{94C9FB89-EDE3-4F27-A4F6-ED25457228E7}" type="parTrans" cxnId="{3C1EA8DA-89B0-41EA-90F2-0069EB376E45}">
      <dgm:prSet/>
      <dgm:spPr/>
      <dgm:t>
        <a:bodyPr/>
        <a:lstStyle/>
        <a:p>
          <a:endParaRPr lang="en-US"/>
        </a:p>
      </dgm:t>
    </dgm:pt>
    <dgm:pt modelId="{0812DCD8-7BB6-4A09-9A1F-BF9027C8C5FE}" type="sibTrans" cxnId="{3C1EA8DA-89B0-41EA-90F2-0069EB376E45}">
      <dgm:prSet/>
      <dgm:spPr/>
      <dgm:t>
        <a:bodyPr/>
        <a:lstStyle/>
        <a:p>
          <a:endParaRPr lang="en-US"/>
        </a:p>
      </dgm:t>
    </dgm:pt>
    <dgm:pt modelId="{0DCE80A1-9952-459C-B304-9C6820BF49DC}" type="pres">
      <dgm:prSet presAssocID="{8B7120BE-3039-4740-853A-0E4F763698E3}" presName="linearFlow" presStyleCnt="0">
        <dgm:presLayoutVars>
          <dgm:dir/>
          <dgm:resizeHandles val="exact"/>
        </dgm:presLayoutVars>
      </dgm:prSet>
      <dgm:spPr/>
    </dgm:pt>
    <dgm:pt modelId="{728F3B9F-6C00-4B4F-B327-EE6128159F48}" type="pres">
      <dgm:prSet presAssocID="{0FC02022-EEAF-4881-9ED1-454E42EDB8F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980411-EF2B-40DC-8592-DD89E673369E}" type="pres">
      <dgm:prSet presAssocID="{D7CFE252-60C0-480D-94A2-B3506A476E94}" presName="spacerL" presStyleCnt="0"/>
      <dgm:spPr/>
    </dgm:pt>
    <dgm:pt modelId="{4C42AB81-35B3-4B42-82D4-014DB8553259}" type="pres">
      <dgm:prSet presAssocID="{D7CFE252-60C0-480D-94A2-B3506A476E9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0DA81B58-65DE-4928-AC69-440B412218EC}" type="pres">
      <dgm:prSet presAssocID="{D7CFE252-60C0-480D-94A2-B3506A476E94}" presName="spacerR" presStyleCnt="0"/>
      <dgm:spPr/>
    </dgm:pt>
    <dgm:pt modelId="{789D1B15-AC5B-4043-8C57-63681B2897FA}" type="pres">
      <dgm:prSet presAssocID="{C5861DD3-A99C-4F67-990C-8531B6A155F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26E3D4-67A6-4701-9EB4-DD24E7D51E0D}" type="pres">
      <dgm:prSet presAssocID="{D60F674E-C390-4154-963E-78F784B10239}" presName="spacerL" presStyleCnt="0"/>
      <dgm:spPr/>
    </dgm:pt>
    <dgm:pt modelId="{F3DCC0DE-B282-4B55-8D7F-3F4C9C25B4E7}" type="pres">
      <dgm:prSet presAssocID="{D60F674E-C390-4154-963E-78F784B1023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9BFC73F3-6E4C-4705-A1A8-05E3C31448EB}" type="pres">
      <dgm:prSet presAssocID="{D60F674E-C390-4154-963E-78F784B10239}" presName="spacerR" presStyleCnt="0"/>
      <dgm:spPr/>
    </dgm:pt>
    <dgm:pt modelId="{8C3E5C3C-2305-4FB5-AEE0-5C7F2DEB5C74}" type="pres">
      <dgm:prSet presAssocID="{0DE1C38E-B92E-4259-8429-CE00558A505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244463-34AE-454E-9B03-81F55550ADF0}" type="presOf" srcId="{8B7120BE-3039-4740-853A-0E4F763698E3}" destId="{0DCE80A1-9952-459C-B304-9C6820BF49DC}" srcOrd="0" destOrd="0" presId="urn:microsoft.com/office/officeart/2005/8/layout/equation1"/>
    <dgm:cxn modelId="{2197D625-401A-4684-BB40-9EC912306960}" srcId="{8B7120BE-3039-4740-853A-0E4F763698E3}" destId="{0FC02022-EEAF-4881-9ED1-454E42EDB8FE}" srcOrd="0" destOrd="0" parTransId="{D59C7D4B-A11C-4200-99D0-A994CFED0DD1}" sibTransId="{D7CFE252-60C0-480D-94A2-B3506A476E94}"/>
    <dgm:cxn modelId="{8B6F1A0B-38B9-4019-80F9-3D96A5E23DBA}" type="presOf" srcId="{0FC02022-EEAF-4881-9ED1-454E42EDB8FE}" destId="{728F3B9F-6C00-4B4F-B327-EE6128159F48}" srcOrd="0" destOrd="0" presId="urn:microsoft.com/office/officeart/2005/8/layout/equation1"/>
    <dgm:cxn modelId="{7AE686F9-D815-4A6E-97C7-F5D5B77B57FF}" type="presOf" srcId="{C5861DD3-A99C-4F67-990C-8531B6A155F5}" destId="{789D1B15-AC5B-4043-8C57-63681B2897FA}" srcOrd="0" destOrd="0" presId="urn:microsoft.com/office/officeart/2005/8/layout/equation1"/>
    <dgm:cxn modelId="{3C1EA8DA-89B0-41EA-90F2-0069EB376E45}" srcId="{8B7120BE-3039-4740-853A-0E4F763698E3}" destId="{0DE1C38E-B92E-4259-8429-CE00558A505C}" srcOrd="2" destOrd="0" parTransId="{94C9FB89-EDE3-4F27-A4F6-ED25457228E7}" sibTransId="{0812DCD8-7BB6-4A09-9A1F-BF9027C8C5FE}"/>
    <dgm:cxn modelId="{BD70DFFD-E661-4667-A233-E6DADE4E5E94}" type="presOf" srcId="{0DE1C38E-B92E-4259-8429-CE00558A505C}" destId="{8C3E5C3C-2305-4FB5-AEE0-5C7F2DEB5C74}" srcOrd="0" destOrd="0" presId="urn:microsoft.com/office/officeart/2005/8/layout/equation1"/>
    <dgm:cxn modelId="{76CBE55C-5C0F-44CF-9845-619EDD27CEA8}" type="presOf" srcId="{D60F674E-C390-4154-963E-78F784B10239}" destId="{F3DCC0DE-B282-4B55-8D7F-3F4C9C25B4E7}" srcOrd="0" destOrd="0" presId="urn:microsoft.com/office/officeart/2005/8/layout/equation1"/>
    <dgm:cxn modelId="{E08820AE-5255-4C8C-983A-01104DE3559F}" type="presOf" srcId="{D7CFE252-60C0-480D-94A2-B3506A476E94}" destId="{4C42AB81-35B3-4B42-82D4-014DB8553259}" srcOrd="0" destOrd="0" presId="urn:microsoft.com/office/officeart/2005/8/layout/equation1"/>
    <dgm:cxn modelId="{79CE8E9B-51D4-43BB-9114-BDAD09B5F3DF}" srcId="{8B7120BE-3039-4740-853A-0E4F763698E3}" destId="{C5861DD3-A99C-4F67-990C-8531B6A155F5}" srcOrd="1" destOrd="0" parTransId="{3CBDF572-265D-4B49-99F4-D1FD6DE8AB72}" sibTransId="{D60F674E-C390-4154-963E-78F784B10239}"/>
    <dgm:cxn modelId="{E2E555E3-4695-47E3-9B32-CC5DC49B3238}" type="presParOf" srcId="{0DCE80A1-9952-459C-B304-9C6820BF49DC}" destId="{728F3B9F-6C00-4B4F-B327-EE6128159F48}" srcOrd="0" destOrd="0" presId="urn:microsoft.com/office/officeart/2005/8/layout/equation1"/>
    <dgm:cxn modelId="{DB9477D9-1528-4D92-8656-5A88C1A004EA}" type="presParOf" srcId="{0DCE80A1-9952-459C-B304-9C6820BF49DC}" destId="{70980411-EF2B-40DC-8592-DD89E673369E}" srcOrd="1" destOrd="0" presId="urn:microsoft.com/office/officeart/2005/8/layout/equation1"/>
    <dgm:cxn modelId="{6E5D7B64-7F98-445A-BCFD-8038B9C93067}" type="presParOf" srcId="{0DCE80A1-9952-459C-B304-9C6820BF49DC}" destId="{4C42AB81-35B3-4B42-82D4-014DB8553259}" srcOrd="2" destOrd="0" presId="urn:microsoft.com/office/officeart/2005/8/layout/equation1"/>
    <dgm:cxn modelId="{27FF4B1B-F83D-458E-80F7-5CE40D7FB9D0}" type="presParOf" srcId="{0DCE80A1-9952-459C-B304-9C6820BF49DC}" destId="{0DA81B58-65DE-4928-AC69-440B412218EC}" srcOrd="3" destOrd="0" presId="urn:microsoft.com/office/officeart/2005/8/layout/equation1"/>
    <dgm:cxn modelId="{0138A846-3EE4-4DEE-84D6-0C7FBD14C05B}" type="presParOf" srcId="{0DCE80A1-9952-459C-B304-9C6820BF49DC}" destId="{789D1B15-AC5B-4043-8C57-63681B2897FA}" srcOrd="4" destOrd="0" presId="urn:microsoft.com/office/officeart/2005/8/layout/equation1"/>
    <dgm:cxn modelId="{529373A7-4A20-4E2A-897A-934401995CC2}" type="presParOf" srcId="{0DCE80A1-9952-459C-B304-9C6820BF49DC}" destId="{9F26E3D4-67A6-4701-9EB4-DD24E7D51E0D}" srcOrd="5" destOrd="0" presId="urn:microsoft.com/office/officeart/2005/8/layout/equation1"/>
    <dgm:cxn modelId="{088BD8A3-807C-4FA9-83FC-D0224BEFA916}" type="presParOf" srcId="{0DCE80A1-9952-459C-B304-9C6820BF49DC}" destId="{F3DCC0DE-B282-4B55-8D7F-3F4C9C25B4E7}" srcOrd="6" destOrd="0" presId="urn:microsoft.com/office/officeart/2005/8/layout/equation1"/>
    <dgm:cxn modelId="{1E226848-10A5-417F-BCF9-203EE24DD304}" type="presParOf" srcId="{0DCE80A1-9952-459C-B304-9C6820BF49DC}" destId="{9BFC73F3-6E4C-4705-A1A8-05E3C31448EB}" srcOrd="7" destOrd="0" presId="urn:microsoft.com/office/officeart/2005/8/layout/equation1"/>
    <dgm:cxn modelId="{A437EC3E-C3F8-4325-9369-A84DA9F8966F}" type="presParOf" srcId="{0DCE80A1-9952-459C-B304-9C6820BF49DC}" destId="{8C3E5C3C-2305-4FB5-AEE0-5C7F2DEB5C7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60975D0-81F0-4D3D-81C1-5AA10882ABB6}" type="doc">
      <dgm:prSet loTypeId="urn:microsoft.com/office/officeart/2005/8/layout/arrow2" loCatId="process" qsTypeId="urn:microsoft.com/office/officeart/2005/8/quickstyle/simple1" qsCatId="simple" csTypeId="urn:microsoft.com/office/officeart/2005/8/colors/colorful3" csCatId="colorful" phldr="1"/>
      <dgm:spPr/>
    </dgm:pt>
    <dgm:pt modelId="{C6DCD718-2B00-44B5-AFF8-F3954B1FE0CE}">
      <dgm:prSet phldrT="[Text]"/>
      <dgm:spPr/>
      <dgm:t>
        <a:bodyPr/>
        <a:lstStyle/>
        <a:p>
          <a:r>
            <a:rPr lang="en-US" b="1" dirty="0" err="1" smtClean="0"/>
            <a:t>Traditionelle</a:t>
          </a:r>
          <a:r>
            <a:rPr lang="en-US" b="1" dirty="0" smtClean="0"/>
            <a:t> </a:t>
          </a:r>
          <a:r>
            <a:rPr lang="en-US" b="1" dirty="0" err="1" smtClean="0"/>
            <a:t>Kfz-Versicherung</a:t>
          </a:r>
          <a:r>
            <a:rPr lang="en-US" dirty="0" smtClean="0"/>
            <a:t>: </a:t>
          </a:r>
          <a:r>
            <a:rPr lang="de-DE" dirty="0" smtClean="0"/>
            <a:t>Ungerechte Verteilung von Versicherungs-</a:t>
          </a:r>
          <a:r>
            <a:rPr lang="de-DE" dirty="0" err="1" smtClean="0"/>
            <a:t>prämien</a:t>
          </a:r>
          <a:r>
            <a:rPr lang="de-DE" dirty="0" smtClean="0"/>
            <a:t>: Gleiche Prämie für Fahrer unabhängig von der tatsächlichen Nutzung des Fahrzeugs</a:t>
          </a:r>
          <a:endParaRPr lang="en-US" dirty="0"/>
        </a:p>
      </dgm:t>
    </dgm:pt>
    <dgm:pt modelId="{53CF6DAD-1CC8-46B9-A729-9A07B8E9D8A0}" type="parTrans" cxnId="{B8B71F68-B506-426C-B6AA-64582A751EC0}">
      <dgm:prSet/>
      <dgm:spPr/>
      <dgm:t>
        <a:bodyPr/>
        <a:lstStyle/>
        <a:p>
          <a:endParaRPr lang="en-US"/>
        </a:p>
      </dgm:t>
    </dgm:pt>
    <dgm:pt modelId="{7D8A9FA4-F5C5-4BD5-ADE8-D45F5A3765DC}" type="sibTrans" cxnId="{B8B71F68-B506-426C-B6AA-64582A751EC0}">
      <dgm:prSet/>
      <dgm:spPr/>
      <dgm:t>
        <a:bodyPr/>
        <a:lstStyle/>
        <a:p>
          <a:endParaRPr lang="en-US"/>
        </a:p>
      </dgm:t>
    </dgm:pt>
    <dgm:pt modelId="{12D66A33-9CBC-4B53-BB8F-67F66993287C}">
      <dgm:prSet phldrT="[Text]" custT="1"/>
      <dgm:spPr/>
      <dgm:t>
        <a:bodyPr/>
        <a:lstStyle/>
        <a:p>
          <a:r>
            <a:rPr lang="en-US" sz="1100" b="1" dirty="0" err="1" smtClean="0"/>
            <a:t>Nutzungsabhängige</a:t>
          </a:r>
          <a:r>
            <a:rPr lang="en-US" sz="1100" b="1" dirty="0" smtClean="0"/>
            <a:t> </a:t>
          </a:r>
          <a:r>
            <a:rPr lang="en-US" sz="1100" b="1" dirty="0" err="1" smtClean="0"/>
            <a:t>Versicherung</a:t>
          </a:r>
          <a:r>
            <a:rPr lang="en-US" sz="1100" b="1" dirty="0" smtClean="0"/>
            <a:t>: </a:t>
          </a:r>
          <a:r>
            <a:rPr lang="de-DE" sz="1100" b="0" dirty="0" smtClean="0"/>
            <a:t>reduziert Ungleichheiten durch Prämien-</a:t>
          </a:r>
          <a:r>
            <a:rPr lang="de-DE" sz="1100" b="0" dirty="0" err="1" smtClean="0"/>
            <a:t>differenzierung</a:t>
          </a:r>
          <a:r>
            <a:rPr lang="de-DE" sz="1100" b="0" dirty="0" smtClean="0"/>
            <a:t/>
          </a:r>
          <a:br>
            <a:rPr lang="de-DE" sz="1100" b="0" dirty="0" smtClean="0"/>
          </a:br>
          <a:r>
            <a:rPr lang="de-DE" sz="1100" b="0" dirty="0" smtClean="0"/>
            <a:t>auf Basis der zurückgelegten Wegstrecke</a:t>
          </a:r>
          <a:endParaRPr lang="en-US" sz="1100" b="0" dirty="0"/>
        </a:p>
      </dgm:t>
    </dgm:pt>
    <dgm:pt modelId="{4332519A-962C-4DD7-9C1E-0CA5DD24FA12}" type="parTrans" cxnId="{28A3F58E-362C-420F-8A70-94416952F8A6}">
      <dgm:prSet/>
      <dgm:spPr/>
      <dgm:t>
        <a:bodyPr/>
        <a:lstStyle/>
        <a:p>
          <a:endParaRPr lang="en-US"/>
        </a:p>
      </dgm:t>
    </dgm:pt>
    <dgm:pt modelId="{FE4F78C4-7DB9-416C-8337-1951C2066D03}" type="sibTrans" cxnId="{28A3F58E-362C-420F-8A70-94416952F8A6}">
      <dgm:prSet/>
      <dgm:spPr/>
      <dgm:t>
        <a:bodyPr/>
        <a:lstStyle/>
        <a:p>
          <a:endParaRPr lang="en-US"/>
        </a:p>
      </dgm:t>
    </dgm:pt>
    <dgm:pt modelId="{CEB842A4-C10E-4CBD-8332-9D1A894A7D7D}">
      <dgm:prSet phldrT="[Text]" custT="1"/>
      <dgm:spPr/>
      <dgm:t>
        <a:bodyPr/>
        <a:lstStyle/>
        <a:p>
          <a:r>
            <a:rPr lang="en-US" sz="1100" b="1" dirty="0" smtClean="0"/>
            <a:t>CGI CRIMSON: </a:t>
          </a:r>
          <a:br>
            <a:rPr lang="en-US" sz="1100" b="1" dirty="0" smtClean="0"/>
          </a:br>
          <a:r>
            <a:rPr lang="en-US" sz="1100" b="0" dirty="0" err="1" smtClean="0"/>
            <a:t>treibt</a:t>
          </a:r>
          <a:r>
            <a:rPr lang="en-US" sz="1100" b="0" dirty="0" smtClean="0"/>
            <a:t> die </a:t>
          </a:r>
          <a:r>
            <a:rPr lang="en-US" sz="1100" b="0" dirty="0" err="1" smtClean="0"/>
            <a:t>Nutzungs</a:t>
          </a:r>
          <a:r>
            <a:rPr lang="en-US" sz="1100" b="0" dirty="0" smtClean="0"/>
            <a:t>-</a:t>
          </a:r>
          <a:br>
            <a:rPr lang="en-US" sz="1100" b="0" dirty="0" smtClean="0"/>
          </a:br>
          <a:r>
            <a:rPr lang="en-US" sz="1100" b="0" dirty="0" err="1" smtClean="0"/>
            <a:t>abhängige</a:t>
          </a:r>
          <a:r>
            <a:rPr lang="en-US" sz="1100" b="0" dirty="0" smtClean="0"/>
            <a:t> </a:t>
          </a:r>
          <a:r>
            <a:rPr lang="en-US" sz="1100" b="0" dirty="0" err="1" smtClean="0"/>
            <a:t>Versicherung</a:t>
          </a:r>
          <a:r>
            <a:rPr lang="en-US" sz="1100" b="0" dirty="0" smtClean="0"/>
            <a:t> an, </a:t>
          </a:r>
          <a:r>
            <a:rPr lang="en-US" sz="1100" b="0" dirty="0" err="1" smtClean="0"/>
            <a:t>indem</a:t>
          </a:r>
          <a:r>
            <a:rPr lang="en-US" sz="1100" b="0" dirty="0" smtClean="0"/>
            <a:t> </a:t>
          </a:r>
          <a:r>
            <a:rPr lang="en-US" sz="1100" b="0" dirty="0" err="1" smtClean="0"/>
            <a:t>Versicherern</a:t>
          </a:r>
          <a:r>
            <a:rPr lang="en-US" sz="1100" b="0" dirty="0" smtClean="0"/>
            <a:t> die </a:t>
          </a:r>
          <a:r>
            <a:rPr lang="en-US" sz="1100" b="0" dirty="0" err="1" smtClean="0"/>
            <a:t>Möglichkeit</a:t>
          </a:r>
          <a:r>
            <a:rPr lang="en-US" sz="1100" b="0" dirty="0" smtClean="0"/>
            <a:t> </a:t>
          </a:r>
          <a:r>
            <a:rPr lang="en-US" sz="1100" b="0" dirty="0" err="1" smtClean="0"/>
            <a:t>geboten</a:t>
          </a:r>
          <a:r>
            <a:rPr lang="en-US" sz="1100" b="0" dirty="0" smtClean="0"/>
            <a:t> </a:t>
          </a:r>
          <a:r>
            <a:rPr lang="en-US" sz="1100" b="0" dirty="0" err="1" smtClean="0"/>
            <a:t>wird</a:t>
          </a:r>
          <a:r>
            <a:rPr lang="en-US" sz="1100" b="0" dirty="0" smtClean="0"/>
            <a:t>, </a:t>
          </a:r>
          <a:r>
            <a:rPr lang="en-US" sz="1100" b="0" dirty="0" err="1" smtClean="0"/>
            <a:t>Prämien</a:t>
          </a:r>
          <a:r>
            <a:rPr lang="en-US" sz="1100" b="0" dirty="0" smtClean="0"/>
            <a:t> nun </a:t>
          </a:r>
          <a:r>
            <a:rPr lang="en-US" sz="1100" b="0" dirty="0" err="1" smtClean="0"/>
            <a:t>auch</a:t>
          </a:r>
          <a:r>
            <a:rPr lang="en-US" sz="1100" b="0" dirty="0" smtClean="0"/>
            <a:t> auf Basis von </a:t>
          </a:r>
          <a:r>
            <a:rPr lang="en-US" sz="1100" b="0" dirty="0" err="1" smtClean="0"/>
            <a:t>Geschwindigkeit</a:t>
          </a:r>
          <a:r>
            <a:rPr lang="en-US" sz="1100" b="0" dirty="0" smtClean="0"/>
            <a:t>, Ort und </a:t>
          </a:r>
          <a:r>
            <a:rPr lang="en-US" sz="1100" b="0" dirty="0" err="1" smtClean="0"/>
            <a:t>Tageszeit</a:t>
          </a:r>
          <a:r>
            <a:rPr lang="en-US" sz="1100" b="0" dirty="0" smtClean="0"/>
            <a:t> </a:t>
          </a:r>
          <a:r>
            <a:rPr lang="en-US" sz="1100" b="0" dirty="0" err="1" smtClean="0"/>
            <a:t>zu</a:t>
          </a:r>
          <a:r>
            <a:rPr lang="en-US" sz="1100" b="0" dirty="0" smtClean="0"/>
            <a:t> </a:t>
          </a:r>
          <a:r>
            <a:rPr lang="en-US" sz="1100" b="0" dirty="0" err="1" smtClean="0"/>
            <a:t>berechnen</a:t>
          </a:r>
          <a:r>
            <a:rPr lang="en-US" sz="1100" b="0" dirty="0" smtClean="0"/>
            <a:t/>
          </a:r>
          <a:br>
            <a:rPr lang="en-US" sz="1100" b="0" dirty="0" smtClean="0"/>
          </a:br>
          <a:endParaRPr lang="en-US" sz="1100" dirty="0"/>
        </a:p>
      </dgm:t>
    </dgm:pt>
    <dgm:pt modelId="{40545DD9-7076-4300-9E0E-DFC5C56DE922}" type="parTrans" cxnId="{A35FD025-1A09-4B0D-BB6D-6D94E26EEA02}">
      <dgm:prSet/>
      <dgm:spPr/>
      <dgm:t>
        <a:bodyPr/>
        <a:lstStyle/>
        <a:p>
          <a:endParaRPr lang="en-US"/>
        </a:p>
      </dgm:t>
    </dgm:pt>
    <dgm:pt modelId="{5F2F5954-0683-4F3F-948F-C4F7E8B63C2A}" type="sibTrans" cxnId="{A35FD025-1A09-4B0D-BB6D-6D94E26EEA02}">
      <dgm:prSet/>
      <dgm:spPr/>
      <dgm:t>
        <a:bodyPr/>
        <a:lstStyle/>
        <a:p>
          <a:endParaRPr lang="en-US"/>
        </a:p>
      </dgm:t>
    </dgm:pt>
    <dgm:pt modelId="{5162585A-F45E-41CF-AB9E-DFD58F9911CA}" type="pres">
      <dgm:prSet presAssocID="{660975D0-81F0-4D3D-81C1-5AA10882ABB6}" presName="arrowDiagram" presStyleCnt="0">
        <dgm:presLayoutVars>
          <dgm:chMax val="5"/>
          <dgm:dir/>
          <dgm:resizeHandles val="exact"/>
        </dgm:presLayoutVars>
      </dgm:prSet>
      <dgm:spPr/>
    </dgm:pt>
    <dgm:pt modelId="{5417C5B3-C1D9-4859-96A5-02E4F8B75DBB}" type="pres">
      <dgm:prSet presAssocID="{660975D0-81F0-4D3D-81C1-5AA10882ABB6}" presName="arrow" presStyleLbl="bgShp" presStyleIdx="0" presStyleCnt="1" custLinFactNeighborY="-987"/>
      <dgm:spPr>
        <a:solidFill>
          <a:schemeClr val="accent1"/>
        </a:solidFill>
        <a:ln w="19050">
          <a:noFill/>
        </a:ln>
      </dgm:spPr>
    </dgm:pt>
    <dgm:pt modelId="{29BD1EBC-E9C4-4B08-98F6-2EAC099377D3}" type="pres">
      <dgm:prSet presAssocID="{660975D0-81F0-4D3D-81C1-5AA10882ABB6}" presName="arrowDiagram3" presStyleCnt="0"/>
      <dgm:spPr/>
    </dgm:pt>
    <dgm:pt modelId="{47FB7462-C6E4-441F-9353-F902975F7093}" type="pres">
      <dgm:prSet presAssocID="{C6DCD718-2B00-44B5-AFF8-F3954B1FE0CE}" presName="bullet3a" presStyleLbl="node1" presStyleIdx="0" presStyleCnt="3"/>
      <dgm:spPr>
        <a:solidFill>
          <a:schemeClr val="accent5"/>
        </a:solidFill>
      </dgm:spPr>
    </dgm:pt>
    <dgm:pt modelId="{2BC7E13C-6B02-4AAB-8DA4-0588E4721765}" type="pres">
      <dgm:prSet presAssocID="{C6DCD718-2B00-44B5-AFF8-F3954B1FE0CE}" presName="textBox3a" presStyleLbl="revTx" presStyleIdx="0" presStyleCnt="3" custScaleX="109091" custLinFactNeighborX="205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C5D67-5B6E-4505-A341-FAEF8E7D2BD6}" type="pres">
      <dgm:prSet presAssocID="{12D66A33-9CBC-4B53-BB8F-67F66993287C}" presName="bullet3b" presStyleLbl="node1" presStyleIdx="1" presStyleCnt="3"/>
      <dgm:spPr>
        <a:solidFill>
          <a:schemeClr val="accent5"/>
        </a:solidFill>
      </dgm:spPr>
    </dgm:pt>
    <dgm:pt modelId="{BCD0BD5A-87A1-4E9F-8C4A-A865B2BFB2BF}" type="pres">
      <dgm:prSet presAssocID="{12D66A33-9CBC-4B53-BB8F-67F66993287C}" presName="textBox3b" presStyleLbl="revTx" presStyleIdx="1" presStyleCnt="3" custScaleX="99577" custScaleY="48303" custLinFactNeighborX="4690" custLinFactNeighborY="-133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753C3-5830-49D0-93D6-292FCB057C10}" type="pres">
      <dgm:prSet presAssocID="{CEB842A4-C10E-4CBD-8332-9D1A894A7D7D}" presName="bullet3c" presStyleLbl="node1" presStyleIdx="2" presStyleCnt="3" custLinFactNeighborX="-7205" custLinFactNeighborY="-19213"/>
      <dgm:spPr>
        <a:solidFill>
          <a:schemeClr val="accent5"/>
        </a:solidFill>
      </dgm:spPr>
      <dgm:t>
        <a:bodyPr/>
        <a:lstStyle/>
        <a:p>
          <a:endParaRPr lang="en-US"/>
        </a:p>
      </dgm:t>
    </dgm:pt>
    <dgm:pt modelId="{E168420E-7145-4743-AEF4-1770F8462B5F}" type="pres">
      <dgm:prSet presAssocID="{CEB842A4-C10E-4CBD-8332-9D1A894A7D7D}" presName="textBox3c" presStyleLbl="revTx" presStyleIdx="2" presStyleCnt="3" custScaleX="109848" custScaleY="48067" custLinFactNeighborX="-12312" custLinFactNeighborY="-93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74B93A-4708-4FE7-AAE6-7C9DBA61ABD0}" type="presOf" srcId="{CEB842A4-C10E-4CBD-8332-9D1A894A7D7D}" destId="{E168420E-7145-4743-AEF4-1770F8462B5F}" srcOrd="0" destOrd="0" presId="urn:microsoft.com/office/officeart/2005/8/layout/arrow2"/>
    <dgm:cxn modelId="{B8B71F68-B506-426C-B6AA-64582A751EC0}" srcId="{660975D0-81F0-4D3D-81C1-5AA10882ABB6}" destId="{C6DCD718-2B00-44B5-AFF8-F3954B1FE0CE}" srcOrd="0" destOrd="0" parTransId="{53CF6DAD-1CC8-46B9-A729-9A07B8E9D8A0}" sibTransId="{7D8A9FA4-F5C5-4BD5-ADE8-D45F5A3765DC}"/>
    <dgm:cxn modelId="{9850C203-7EEF-40BC-A750-349B05A716D7}" type="presOf" srcId="{12D66A33-9CBC-4B53-BB8F-67F66993287C}" destId="{BCD0BD5A-87A1-4E9F-8C4A-A865B2BFB2BF}" srcOrd="0" destOrd="0" presId="urn:microsoft.com/office/officeart/2005/8/layout/arrow2"/>
    <dgm:cxn modelId="{A35FD025-1A09-4B0D-BB6D-6D94E26EEA02}" srcId="{660975D0-81F0-4D3D-81C1-5AA10882ABB6}" destId="{CEB842A4-C10E-4CBD-8332-9D1A894A7D7D}" srcOrd="2" destOrd="0" parTransId="{40545DD9-7076-4300-9E0E-DFC5C56DE922}" sibTransId="{5F2F5954-0683-4F3F-948F-C4F7E8B63C2A}"/>
    <dgm:cxn modelId="{28A3F58E-362C-420F-8A70-94416952F8A6}" srcId="{660975D0-81F0-4D3D-81C1-5AA10882ABB6}" destId="{12D66A33-9CBC-4B53-BB8F-67F66993287C}" srcOrd="1" destOrd="0" parTransId="{4332519A-962C-4DD7-9C1E-0CA5DD24FA12}" sibTransId="{FE4F78C4-7DB9-416C-8337-1951C2066D03}"/>
    <dgm:cxn modelId="{D60F5F22-BB7A-4C82-869A-2C96EA7913B2}" type="presOf" srcId="{660975D0-81F0-4D3D-81C1-5AA10882ABB6}" destId="{5162585A-F45E-41CF-AB9E-DFD58F9911CA}" srcOrd="0" destOrd="0" presId="urn:microsoft.com/office/officeart/2005/8/layout/arrow2"/>
    <dgm:cxn modelId="{763D9434-18CE-4987-96ED-448C257E3629}" type="presOf" srcId="{C6DCD718-2B00-44B5-AFF8-F3954B1FE0CE}" destId="{2BC7E13C-6B02-4AAB-8DA4-0588E4721765}" srcOrd="0" destOrd="0" presId="urn:microsoft.com/office/officeart/2005/8/layout/arrow2"/>
    <dgm:cxn modelId="{87FDFFEE-667F-475E-BD77-7F28E13DDCE5}" type="presParOf" srcId="{5162585A-F45E-41CF-AB9E-DFD58F9911CA}" destId="{5417C5B3-C1D9-4859-96A5-02E4F8B75DBB}" srcOrd="0" destOrd="0" presId="urn:microsoft.com/office/officeart/2005/8/layout/arrow2"/>
    <dgm:cxn modelId="{9035697B-70AE-4A34-AF54-988BB2B7FE67}" type="presParOf" srcId="{5162585A-F45E-41CF-AB9E-DFD58F9911CA}" destId="{29BD1EBC-E9C4-4B08-98F6-2EAC099377D3}" srcOrd="1" destOrd="0" presId="urn:microsoft.com/office/officeart/2005/8/layout/arrow2"/>
    <dgm:cxn modelId="{28519FF9-FD85-48F3-B6AB-DA659739945E}" type="presParOf" srcId="{29BD1EBC-E9C4-4B08-98F6-2EAC099377D3}" destId="{47FB7462-C6E4-441F-9353-F902975F7093}" srcOrd="0" destOrd="0" presId="urn:microsoft.com/office/officeart/2005/8/layout/arrow2"/>
    <dgm:cxn modelId="{DF48EC17-0AFE-4917-A26E-E039CFA077F9}" type="presParOf" srcId="{29BD1EBC-E9C4-4B08-98F6-2EAC099377D3}" destId="{2BC7E13C-6B02-4AAB-8DA4-0588E4721765}" srcOrd="1" destOrd="0" presId="urn:microsoft.com/office/officeart/2005/8/layout/arrow2"/>
    <dgm:cxn modelId="{2AADE89A-CBE6-462E-8657-02A2FCA02BD9}" type="presParOf" srcId="{29BD1EBC-E9C4-4B08-98F6-2EAC099377D3}" destId="{9C7C5D67-5B6E-4505-A341-FAEF8E7D2BD6}" srcOrd="2" destOrd="0" presId="urn:microsoft.com/office/officeart/2005/8/layout/arrow2"/>
    <dgm:cxn modelId="{3601B907-1DFD-4C26-8EF5-593141D521BA}" type="presParOf" srcId="{29BD1EBC-E9C4-4B08-98F6-2EAC099377D3}" destId="{BCD0BD5A-87A1-4E9F-8C4A-A865B2BFB2BF}" srcOrd="3" destOrd="0" presId="urn:microsoft.com/office/officeart/2005/8/layout/arrow2"/>
    <dgm:cxn modelId="{8A4CC88E-1226-48A7-9D30-F5B58BEAF278}" type="presParOf" srcId="{29BD1EBC-E9C4-4B08-98F6-2EAC099377D3}" destId="{DAC753C3-5830-49D0-93D6-292FCB057C10}" srcOrd="4" destOrd="0" presId="urn:microsoft.com/office/officeart/2005/8/layout/arrow2"/>
    <dgm:cxn modelId="{E6614E49-8C98-443A-BBB2-2D3656A16DC5}" type="presParOf" srcId="{29BD1EBC-E9C4-4B08-98F6-2EAC099377D3}" destId="{E168420E-7145-4743-AEF4-1770F8462B5F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01CCA7-A1DC-4F10-9D67-6F74593BDF6D}">
      <dsp:nvSpPr>
        <dsp:cNvPr id="0" name=""/>
        <dsp:cNvSpPr/>
      </dsp:nvSpPr>
      <dsp:spPr>
        <a:xfrm>
          <a:off x="0" y="0"/>
          <a:ext cx="4784344" cy="478434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F4376B-D8B4-410C-B2EC-B78779D80013}">
      <dsp:nvSpPr>
        <dsp:cNvPr id="0" name=""/>
        <dsp:cNvSpPr/>
      </dsp:nvSpPr>
      <dsp:spPr>
        <a:xfrm>
          <a:off x="2132804" y="481004"/>
          <a:ext cx="5103376" cy="5662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Prämien auf Basis der Fahrleistung</a:t>
          </a:r>
          <a:endParaRPr lang="de-DE" sz="1300" kern="1200" dirty="0"/>
        </a:p>
      </dsp:txBody>
      <dsp:txXfrm>
        <a:off x="2132804" y="481004"/>
        <a:ext cx="5103376" cy="566271"/>
      </dsp:txXfrm>
    </dsp:sp>
    <dsp:sp modelId="{E7BD4465-0209-42E0-AA0A-3D711080285F}">
      <dsp:nvSpPr>
        <dsp:cNvPr id="0" name=""/>
        <dsp:cNvSpPr/>
      </dsp:nvSpPr>
      <dsp:spPr>
        <a:xfrm>
          <a:off x="2132804" y="1118060"/>
          <a:ext cx="5103376" cy="5662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Reduziert die </a:t>
          </a:r>
          <a:r>
            <a:rPr lang="de-DE" sz="1300" kern="1200" dirty="0" err="1" smtClean="0"/>
            <a:t>initiellen</a:t>
          </a:r>
          <a:r>
            <a:rPr lang="de-DE" sz="1300" kern="1200" dirty="0" smtClean="0"/>
            <a:t> Kosten des Fahrzeugs</a:t>
          </a:r>
          <a:endParaRPr lang="de-DE" sz="1300" kern="1200" dirty="0"/>
        </a:p>
      </dsp:txBody>
      <dsp:txXfrm>
        <a:off x="2132804" y="1118060"/>
        <a:ext cx="5103376" cy="566271"/>
      </dsp:txXfrm>
    </dsp:sp>
    <dsp:sp modelId="{757880E5-730B-4F0B-A7A9-A2C2EB4DB415}">
      <dsp:nvSpPr>
        <dsp:cNvPr id="0" name=""/>
        <dsp:cNvSpPr/>
      </dsp:nvSpPr>
      <dsp:spPr>
        <a:xfrm>
          <a:off x="2132804" y="1755116"/>
          <a:ext cx="5103376" cy="5662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Ermutigt die Versicherten, weniger zu fahren</a:t>
          </a:r>
          <a:br>
            <a:rPr lang="de-DE" sz="1300" kern="1200" dirty="0" smtClean="0"/>
          </a:br>
          <a:r>
            <a:rPr lang="de-DE" sz="1300" kern="1200" dirty="0" smtClean="0"/>
            <a:t>- Reduzierte Unfallschäden</a:t>
          </a:r>
          <a:endParaRPr lang="de-DE" sz="1300" kern="1200" dirty="0"/>
        </a:p>
      </dsp:txBody>
      <dsp:txXfrm>
        <a:off x="2132804" y="1755116"/>
        <a:ext cx="5103376" cy="566271"/>
      </dsp:txXfrm>
    </dsp:sp>
    <dsp:sp modelId="{014C0CDE-7BE6-4743-BB75-32BE9AC9C1C9}">
      <dsp:nvSpPr>
        <dsp:cNvPr id="0" name=""/>
        <dsp:cNvSpPr/>
      </dsp:nvSpPr>
      <dsp:spPr>
        <a:xfrm>
          <a:off x="2132804" y="2392172"/>
          <a:ext cx="5103376" cy="5662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Erhöht die Erschwinglichkeit der Versicherung</a:t>
          </a:r>
          <a:br>
            <a:rPr lang="de-DE" sz="1300" kern="1200" dirty="0" smtClean="0"/>
          </a:br>
          <a:r>
            <a:rPr lang="de-DE" sz="1300" kern="1200" dirty="0" smtClean="0"/>
            <a:t>- Reduzierung von Kosten wegen Nicht-Versicherung</a:t>
          </a:r>
          <a:endParaRPr lang="de-DE" sz="1300" kern="1200" dirty="0"/>
        </a:p>
      </dsp:txBody>
      <dsp:txXfrm>
        <a:off x="2132804" y="2392172"/>
        <a:ext cx="5103376" cy="566271"/>
      </dsp:txXfrm>
    </dsp:sp>
    <dsp:sp modelId="{9DCD6E29-5651-4559-B634-D6C7B61F976F}">
      <dsp:nvSpPr>
        <dsp:cNvPr id="0" name=""/>
        <dsp:cNvSpPr/>
      </dsp:nvSpPr>
      <dsp:spPr>
        <a:xfrm>
          <a:off x="2132804" y="3029227"/>
          <a:ext cx="5103376" cy="5662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Reduziert Diebstahlschäden</a:t>
          </a:r>
          <a:endParaRPr lang="de-DE" sz="1300" kern="1200" dirty="0"/>
        </a:p>
      </dsp:txBody>
      <dsp:txXfrm>
        <a:off x="2132804" y="3029227"/>
        <a:ext cx="5103376" cy="566271"/>
      </dsp:txXfrm>
    </dsp:sp>
    <dsp:sp modelId="{AD28D194-D83B-4D71-A9AB-2E401912C0CE}">
      <dsp:nvSpPr>
        <dsp:cNvPr id="0" name=""/>
        <dsp:cNvSpPr/>
      </dsp:nvSpPr>
      <dsp:spPr>
        <a:xfrm>
          <a:off x="2132804" y="3666283"/>
          <a:ext cx="5103376" cy="5662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Tracking-Information kann genutzt werden, um risikoreiche Fahrer zu klassifizieren</a:t>
          </a:r>
          <a:endParaRPr lang="de-DE" sz="1300" kern="1200" dirty="0"/>
        </a:p>
      </dsp:txBody>
      <dsp:txXfrm>
        <a:off x="2132804" y="3666283"/>
        <a:ext cx="5103376" cy="56627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86E1DB-E1BC-4599-B6C9-2E129E5722FA}">
      <dsp:nvSpPr>
        <dsp:cNvPr id="0" name=""/>
        <dsp:cNvSpPr/>
      </dsp:nvSpPr>
      <dsp:spPr>
        <a:xfrm rot="5400000">
          <a:off x="425478" y="72472"/>
          <a:ext cx="483147" cy="338203"/>
        </a:xfrm>
        <a:prstGeom prst="chevron">
          <a:avLst/>
        </a:prstGeom>
        <a:solidFill>
          <a:schemeClr val="bg2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600" b="0" kern="1200" dirty="0" smtClean="0">
              <a:solidFill>
                <a:schemeClr val="tx1"/>
              </a:solidFill>
            </a:rPr>
            <a:t>Instance</a:t>
          </a:r>
          <a:endParaRPr lang="en-US" sz="600" b="0" kern="1200" dirty="0">
            <a:solidFill>
              <a:schemeClr val="tx1"/>
            </a:solidFill>
          </a:endParaRPr>
        </a:p>
      </dsp:txBody>
      <dsp:txXfrm rot="5400000">
        <a:off x="425478" y="72472"/>
        <a:ext cx="483147" cy="338203"/>
      </dsp:txXfrm>
    </dsp:sp>
    <dsp:sp modelId="{EA2C1CCA-718B-4FB8-9768-3AFF71FA5CC7}">
      <dsp:nvSpPr>
        <dsp:cNvPr id="0" name=""/>
        <dsp:cNvSpPr/>
      </dsp:nvSpPr>
      <dsp:spPr>
        <a:xfrm rot="5400000">
          <a:off x="1637940" y="-685726"/>
          <a:ext cx="314045" cy="1706281"/>
        </a:xfrm>
        <a:prstGeom prst="round2SameRect">
          <a:avLst/>
        </a:prstGeom>
        <a:solidFill>
          <a:schemeClr val="bg2">
            <a:alpha val="9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Collation Server 1</a:t>
          </a:r>
          <a:endParaRPr lang="en-US" sz="1000" kern="1200" dirty="0"/>
        </a:p>
      </dsp:txBody>
      <dsp:txXfrm rot="5400000">
        <a:off x="1637940" y="-685726"/>
        <a:ext cx="314045" cy="1706281"/>
      </dsp:txXfrm>
    </dsp:sp>
    <dsp:sp modelId="{82DC8E29-D82E-4F45-A18E-DB6C7ADCF69C}">
      <dsp:nvSpPr>
        <dsp:cNvPr id="0" name=""/>
        <dsp:cNvSpPr/>
      </dsp:nvSpPr>
      <dsp:spPr>
        <a:xfrm rot="5400000">
          <a:off x="425478" y="454834"/>
          <a:ext cx="483147" cy="338203"/>
        </a:xfrm>
        <a:prstGeom prst="chevron">
          <a:avLst/>
        </a:prstGeom>
        <a:solidFill>
          <a:schemeClr val="bg2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0" kern="1200" dirty="0" smtClean="0">
              <a:solidFill>
                <a:schemeClr val="tx1"/>
              </a:solidFill>
            </a:rPr>
            <a:t>Instance</a:t>
          </a:r>
          <a:endParaRPr lang="en-US" sz="600" b="0" kern="1200" dirty="0">
            <a:solidFill>
              <a:schemeClr val="tx1"/>
            </a:solidFill>
          </a:endParaRPr>
        </a:p>
      </dsp:txBody>
      <dsp:txXfrm rot="5400000">
        <a:off x="425478" y="454834"/>
        <a:ext cx="483147" cy="338203"/>
      </dsp:txXfrm>
    </dsp:sp>
    <dsp:sp modelId="{EF05367E-E2EF-47FD-9499-AA3A64A29E7C}">
      <dsp:nvSpPr>
        <dsp:cNvPr id="0" name=""/>
        <dsp:cNvSpPr/>
      </dsp:nvSpPr>
      <dsp:spPr>
        <a:xfrm rot="5400000">
          <a:off x="1633610" y="-303728"/>
          <a:ext cx="314045" cy="1694949"/>
        </a:xfrm>
        <a:prstGeom prst="round2SameRect">
          <a:avLst/>
        </a:prstGeom>
        <a:solidFill>
          <a:schemeClr val="bg2">
            <a:alpha val="9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Collation Server 2…</a:t>
          </a:r>
          <a:endParaRPr lang="en-US" sz="1000" kern="1200" dirty="0"/>
        </a:p>
      </dsp:txBody>
      <dsp:txXfrm rot="5400000">
        <a:off x="1633610" y="-303728"/>
        <a:ext cx="314045" cy="1694949"/>
      </dsp:txXfrm>
    </dsp:sp>
    <dsp:sp modelId="{6844C1A9-79E8-4F13-8A45-427ECED857FB}">
      <dsp:nvSpPr>
        <dsp:cNvPr id="0" name=""/>
        <dsp:cNvSpPr/>
      </dsp:nvSpPr>
      <dsp:spPr>
        <a:xfrm rot="5400000">
          <a:off x="425478" y="836520"/>
          <a:ext cx="483147" cy="338203"/>
        </a:xfrm>
        <a:prstGeom prst="chevron">
          <a:avLst/>
        </a:prstGeom>
        <a:solidFill>
          <a:schemeClr val="bg2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0" kern="1200" dirty="0" smtClean="0">
              <a:solidFill>
                <a:schemeClr val="tx1"/>
              </a:solidFill>
            </a:rPr>
            <a:t>Instance</a:t>
          </a:r>
          <a:endParaRPr lang="en-US" sz="600" b="0" kern="1200" dirty="0">
            <a:solidFill>
              <a:schemeClr val="tx1"/>
            </a:solidFill>
          </a:endParaRPr>
        </a:p>
      </dsp:txBody>
      <dsp:txXfrm rot="5400000">
        <a:off x="425478" y="836520"/>
        <a:ext cx="483147" cy="338203"/>
      </dsp:txXfrm>
    </dsp:sp>
    <dsp:sp modelId="{9813A156-A5A5-46BB-ABE4-AF59EF46C7A2}">
      <dsp:nvSpPr>
        <dsp:cNvPr id="0" name=""/>
        <dsp:cNvSpPr/>
      </dsp:nvSpPr>
      <dsp:spPr>
        <a:xfrm rot="5400000">
          <a:off x="1630772" y="77657"/>
          <a:ext cx="314045" cy="1686730"/>
        </a:xfrm>
        <a:prstGeom prst="round2SameRect">
          <a:avLst/>
        </a:prstGeom>
        <a:solidFill>
          <a:schemeClr val="bg2">
            <a:alpha val="9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Collation Server n</a:t>
          </a:r>
          <a:endParaRPr lang="en-US" sz="1000" kern="1200" dirty="0"/>
        </a:p>
      </dsp:txBody>
      <dsp:txXfrm rot="5400000">
        <a:off x="1630772" y="77657"/>
        <a:ext cx="314045" cy="168673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5F61A0-67F9-4790-A840-DCEF9B8FEF1F}">
      <dsp:nvSpPr>
        <dsp:cNvPr id="0" name=""/>
        <dsp:cNvSpPr/>
      </dsp:nvSpPr>
      <dsp:spPr>
        <a:xfrm>
          <a:off x="1273333" y="541496"/>
          <a:ext cx="661828" cy="661828"/>
        </a:xfrm>
        <a:prstGeom prst="gear9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chemeClr val="tx1"/>
              </a:solidFill>
            </a:rPr>
            <a:t>CRE</a:t>
          </a:r>
          <a:endParaRPr lang="en-US" sz="800" kern="1200" dirty="0">
            <a:solidFill>
              <a:schemeClr val="tx1"/>
            </a:solidFill>
          </a:endParaRPr>
        </a:p>
      </dsp:txBody>
      <dsp:txXfrm>
        <a:off x="1273333" y="541496"/>
        <a:ext cx="661828" cy="661828"/>
      </dsp:txXfrm>
    </dsp:sp>
    <dsp:sp modelId="{73A27FD2-3742-4940-A902-19AD8F532CBE}">
      <dsp:nvSpPr>
        <dsp:cNvPr id="0" name=""/>
        <dsp:cNvSpPr/>
      </dsp:nvSpPr>
      <dsp:spPr>
        <a:xfrm>
          <a:off x="888269" y="385063"/>
          <a:ext cx="481330" cy="481330"/>
        </a:xfrm>
        <a:prstGeom prst="gear6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chemeClr val="tx1"/>
              </a:solidFill>
            </a:rPr>
            <a:t>CRE</a:t>
          </a:r>
          <a:endParaRPr lang="en-US" sz="800" kern="1200" dirty="0">
            <a:solidFill>
              <a:schemeClr val="tx1"/>
            </a:solidFill>
          </a:endParaRPr>
        </a:p>
      </dsp:txBody>
      <dsp:txXfrm>
        <a:off x="888269" y="385063"/>
        <a:ext cx="481330" cy="481330"/>
      </dsp:txXfrm>
    </dsp:sp>
    <dsp:sp modelId="{979FF744-4819-45F2-9E4A-1EBF207091D0}">
      <dsp:nvSpPr>
        <dsp:cNvPr id="0" name=""/>
        <dsp:cNvSpPr/>
      </dsp:nvSpPr>
      <dsp:spPr>
        <a:xfrm rot="20700000">
          <a:off x="1157863" y="52995"/>
          <a:ext cx="471605" cy="471605"/>
        </a:xfrm>
        <a:prstGeom prst="gear6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chemeClr val="tx1"/>
              </a:solidFill>
            </a:rPr>
            <a:t>CRE</a:t>
          </a:r>
          <a:endParaRPr lang="en-US" sz="800" kern="1200" dirty="0">
            <a:solidFill>
              <a:schemeClr val="tx1"/>
            </a:solidFill>
          </a:endParaRPr>
        </a:p>
      </dsp:txBody>
      <dsp:txXfrm>
        <a:off x="1261300" y="156432"/>
        <a:ext cx="264731" cy="264731"/>
      </dsp:txXfrm>
    </dsp:sp>
    <dsp:sp modelId="{762B2CFF-F71A-4BB2-BB81-112A3752B15E}">
      <dsp:nvSpPr>
        <dsp:cNvPr id="0" name=""/>
        <dsp:cNvSpPr/>
      </dsp:nvSpPr>
      <dsp:spPr>
        <a:xfrm>
          <a:off x="1195051" y="455990"/>
          <a:ext cx="847140" cy="847140"/>
        </a:xfrm>
        <a:prstGeom prst="circularArrow">
          <a:avLst>
            <a:gd name="adj1" fmla="val 4687"/>
            <a:gd name="adj2" fmla="val 299029"/>
            <a:gd name="adj3" fmla="val 2331492"/>
            <a:gd name="adj4" fmla="val 16341047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8183CA-E30A-423B-8985-9B15F77BD4C8}">
      <dsp:nvSpPr>
        <dsp:cNvPr id="0" name=""/>
        <dsp:cNvSpPr/>
      </dsp:nvSpPr>
      <dsp:spPr>
        <a:xfrm>
          <a:off x="803026" y="291399"/>
          <a:ext cx="615500" cy="61550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5539BF-4C9F-4B19-A58A-4879889AB7A0}">
      <dsp:nvSpPr>
        <dsp:cNvPr id="0" name=""/>
        <dsp:cNvSpPr/>
      </dsp:nvSpPr>
      <dsp:spPr>
        <a:xfrm>
          <a:off x="1048776" y="-37467"/>
          <a:ext cx="663633" cy="66363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7D8BFE-267A-4D0B-8467-C88D7BDC3C93}">
      <dsp:nvSpPr>
        <dsp:cNvPr id="0" name=""/>
        <dsp:cNvSpPr/>
      </dsp:nvSpPr>
      <dsp:spPr>
        <a:xfrm>
          <a:off x="0" y="0"/>
          <a:ext cx="4400549" cy="303847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</a:rPr>
            <a:t>Location Based Services</a:t>
          </a:r>
          <a:endParaRPr lang="en-US" sz="1000" b="1" kern="1200" dirty="0">
            <a:solidFill>
              <a:schemeClr val="bg1"/>
            </a:solidFill>
          </a:endParaRPr>
        </a:p>
      </dsp:txBody>
      <dsp:txXfrm>
        <a:off x="0" y="0"/>
        <a:ext cx="4400549" cy="303847"/>
      </dsp:txXfrm>
    </dsp:sp>
    <dsp:sp modelId="{EB2598FF-F0A9-4663-BBE9-2386569828FA}">
      <dsp:nvSpPr>
        <dsp:cNvPr id="0" name=""/>
        <dsp:cNvSpPr/>
      </dsp:nvSpPr>
      <dsp:spPr>
        <a:xfrm>
          <a:off x="2148" y="303847"/>
          <a:ext cx="1465417" cy="638080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</a:rPr>
            <a:t>Vehicle Theft</a:t>
          </a:r>
          <a:endParaRPr lang="en-US" sz="1000" b="1" kern="1200" dirty="0">
            <a:solidFill>
              <a:schemeClr val="bg1"/>
            </a:solidFill>
          </a:endParaRPr>
        </a:p>
      </dsp:txBody>
      <dsp:txXfrm>
        <a:off x="2148" y="303847"/>
        <a:ext cx="1465417" cy="638080"/>
      </dsp:txXfrm>
    </dsp:sp>
    <dsp:sp modelId="{0966D3F3-700F-4CB2-B219-573AB41B0129}">
      <dsp:nvSpPr>
        <dsp:cNvPr id="0" name=""/>
        <dsp:cNvSpPr/>
      </dsp:nvSpPr>
      <dsp:spPr>
        <a:xfrm>
          <a:off x="1467566" y="303847"/>
          <a:ext cx="1465417" cy="638080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</a:rPr>
            <a:t>Navigation Services</a:t>
          </a:r>
          <a:endParaRPr lang="en-US" sz="1000" b="1" kern="1200" dirty="0">
            <a:solidFill>
              <a:schemeClr val="bg1"/>
            </a:solidFill>
          </a:endParaRPr>
        </a:p>
      </dsp:txBody>
      <dsp:txXfrm>
        <a:off x="1467566" y="303847"/>
        <a:ext cx="1465417" cy="638080"/>
      </dsp:txXfrm>
    </dsp:sp>
    <dsp:sp modelId="{3C7E3D0B-01B5-4F08-9DFE-1B2C5406FA89}">
      <dsp:nvSpPr>
        <dsp:cNvPr id="0" name=""/>
        <dsp:cNvSpPr/>
      </dsp:nvSpPr>
      <dsp:spPr>
        <a:xfrm>
          <a:off x="2935132" y="303847"/>
          <a:ext cx="1465417" cy="638080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</a:rPr>
            <a:t>Road Assistance</a:t>
          </a:r>
          <a:endParaRPr lang="en-US" sz="1000" b="1" kern="1200" dirty="0">
            <a:solidFill>
              <a:schemeClr val="bg1"/>
            </a:solidFill>
          </a:endParaRPr>
        </a:p>
      </dsp:txBody>
      <dsp:txXfrm>
        <a:off x="2935132" y="303847"/>
        <a:ext cx="1465417" cy="638080"/>
      </dsp:txXfrm>
    </dsp:sp>
    <dsp:sp modelId="{AA51AA43-C78E-43F1-B680-F2654E54516A}">
      <dsp:nvSpPr>
        <dsp:cNvPr id="0" name=""/>
        <dsp:cNvSpPr/>
      </dsp:nvSpPr>
      <dsp:spPr>
        <a:xfrm>
          <a:off x="0" y="941928"/>
          <a:ext cx="4400549" cy="70897"/>
        </a:xfrm>
        <a:prstGeom prst="rect">
          <a:avLst/>
        </a:prstGeom>
        <a:solidFill>
          <a:srgbClr val="005BBB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45F741-2FCD-4FC7-9BE5-277519AC8628}">
      <dsp:nvSpPr>
        <dsp:cNvPr id="0" name=""/>
        <dsp:cNvSpPr/>
      </dsp:nvSpPr>
      <dsp:spPr>
        <a:xfrm>
          <a:off x="0" y="308016"/>
          <a:ext cx="4144489" cy="4144489"/>
        </a:xfrm>
        <a:prstGeom prst="diamond">
          <a:avLst/>
        </a:prstGeom>
        <a:solidFill>
          <a:schemeClr val="accent3"/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2F17C9-1B1B-4BF9-87ED-AC6C9BB83436}">
      <dsp:nvSpPr>
        <dsp:cNvPr id="0" name=""/>
        <dsp:cNvSpPr/>
      </dsp:nvSpPr>
      <dsp:spPr>
        <a:xfrm>
          <a:off x="393726" y="701742"/>
          <a:ext cx="1616350" cy="1616350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/>
            <a:t>Business: 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err="1" smtClean="0"/>
            <a:t>Bezieht</a:t>
          </a:r>
          <a:r>
            <a:rPr lang="en-GB" sz="1300" kern="1200" dirty="0" smtClean="0"/>
            <a:t> </a:t>
          </a:r>
          <a:r>
            <a:rPr lang="en-GB" sz="1300" kern="1200" dirty="0" err="1" smtClean="0"/>
            <a:t>sich</a:t>
          </a:r>
          <a:r>
            <a:rPr lang="en-GB" sz="1300" kern="1200" dirty="0" smtClean="0"/>
            <a:t> auf die Core Business Logic </a:t>
          </a:r>
          <a:r>
            <a:rPr lang="en-GB" sz="1300" kern="1200" dirty="0" err="1" smtClean="0"/>
            <a:t>der</a:t>
          </a:r>
          <a:r>
            <a:rPr lang="en-GB" sz="1300" kern="1200" dirty="0" smtClean="0"/>
            <a:t> Rating Engine</a:t>
          </a:r>
          <a:endParaRPr lang="en-IN" sz="1300" i="1" kern="1200" dirty="0"/>
        </a:p>
      </dsp:txBody>
      <dsp:txXfrm>
        <a:off x="393726" y="701742"/>
        <a:ext cx="1616350" cy="1616350"/>
      </dsp:txXfrm>
    </dsp:sp>
    <dsp:sp modelId="{9FB2B71F-51F2-4356-9FF0-43CB25381DD1}">
      <dsp:nvSpPr>
        <dsp:cNvPr id="0" name=""/>
        <dsp:cNvSpPr/>
      </dsp:nvSpPr>
      <dsp:spPr>
        <a:xfrm>
          <a:off x="2134411" y="701742"/>
          <a:ext cx="1616350" cy="1616350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err="1" smtClean="0"/>
            <a:t>Kommunikation</a:t>
          </a:r>
          <a:r>
            <a:rPr lang="en-GB" sz="1300" b="1" kern="1200" dirty="0" smtClean="0"/>
            <a:t>: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 </a:t>
          </a:r>
          <a:r>
            <a:rPr lang="en-GB" sz="1300" kern="1200" dirty="0" err="1" smtClean="0"/>
            <a:t>ist</a:t>
          </a:r>
          <a:r>
            <a:rPr lang="en-GB" sz="1300" kern="1200" dirty="0" smtClean="0"/>
            <a:t> die </a:t>
          </a:r>
          <a:r>
            <a:rPr lang="en-GB" sz="1300" kern="1200" dirty="0" err="1" smtClean="0"/>
            <a:t>Schicht</a:t>
          </a:r>
          <a:r>
            <a:rPr lang="en-GB" sz="1300" kern="1200" dirty="0" smtClean="0"/>
            <a:t>, die Information von </a:t>
          </a:r>
          <a:r>
            <a:rPr lang="en-GB" sz="1300" kern="1200" dirty="0" err="1" smtClean="0"/>
            <a:t>verschiedenen</a:t>
          </a:r>
          <a:r>
            <a:rPr lang="en-GB" sz="1300" kern="1200" dirty="0" smtClean="0"/>
            <a:t> On-Board-Units</a:t>
          </a:r>
        </a:p>
      </dsp:txBody>
      <dsp:txXfrm>
        <a:off x="2134411" y="701742"/>
        <a:ext cx="1616350" cy="1616350"/>
      </dsp:txXfrm>
    </dsp:sp>
    <dsp:sp modelId="{DC8FFF7C-3A05-4992-8687-1D771389AEEF}">
      <dsp:nvSpPr>
        <dsp:cNvPr id="0" name=""/>
        <dsp:cNvSpPr/>
      </dsp:nvSpPr>
      <dsp:spPr>
        <a:xfrm>
          <a:off x="393726" y="2442427"/>
          <a:ext cx="1616350" cy="1616350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err="1" smtClean="0"/>
            <a:t>Persistenz</a:t>
          </a:r>
          <a:r>
            <a:rPr lang="en-GB" sz="1300" b="1" kern="1200" dirty="0" smtClean="0"/>
            <a:t>: 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Das RDBS, in </a:t>
          </a:r>
          <a:r>
            <a:rPr lang="en-GB" sz="1300" kern="1200" dirty="0" err="1" smtClean="0"/>
            <a:t>dem</a:t>
          </a:r>
          <a:r>
            <a:rPr lang="en-GB" sz="1300" kern="1200" dirty="0" smtClean="0"/>
            <a:t> </a:t>
          </a:r>
          <a:r>
            <a:rPr lang="en-GB" sz="1300" kern="1200" dirty="0" err="1" smtClean="0"/>
            <a:t>Deckung</a:t>
          </a:r>
          <a:r>
            <a:rPr lang="en-GB" sz="1300" kern="1200" dirty="0" smtClean="0"/>
            <a:t>, </a:t>
          </a:r>
          <a:r>
            <a:rPr lang="en-GB" sz="1300" kern="1200" dirty="0" err="1" smtClean="0"/>
            <a:t>Fahrzeugdetails</a:t>
          </a:r>
          <a:r>
            <a:rPr lang="en-GB" sz="1300" kern="1200" dirty="0" smtClean="0"/>
            <a:t> und </a:t>
          </a:r>
          <a:r>
            <a:rPr lang="en-GB" sz="1300" kern="1200" dirty="0" err="1" smtClean="0"/>
            <a:t>Fahrdaten</a:t>
          </a:r>
          <a:r>
            <a:rPr lang="en-GB" sz="1300" kern="1200" dirty="0" smtClean="0"/>
            <a:t> </a:t>
          </a:r>
          <a:r>
            <a:rPr lang="en-GB" sz="1300" kern="1200" dirty="0" err="1" smtClean="0"/>
            <a:t>gespeichert</a:t>
          </a:r>
          <a:r>
            <a:rPr lang="en-GB" sz="1300" kern="1200" dirty="0" smtClean="0"/>
            <a:t> </a:t>
          </a:r>
          <a:r>
            <a:rPr lang="en-GB" sz="1300" kern="1200" dirty="0" err="1" smtClean="0"/>
            <a:t>sind</a:t>
          </a:r>
          <a:endParaRPr lang="en-IN" sz="1300" i="1" kern="1200" dirty="0"/>
        </a:p>
      </dsp:txBody>
      <dsp:txXfrm>
        <a:off x="393726" y="2442427"/>
        <a:ext cx="1616350" cy="1616350"/>
      </dsp:txXfrm>
    </dsp:sp>
    <dsp:sp modelId="{69120A95-4E18-43D7-AB9D-49012C35758A}">
      <dsp:nvSpPr>
        <dsp:cNvPr id="0" name=""/>
        <dsp:cNvSpPr/>
      </dsp:nvSpPr>
      <dsp:spPr>
        <a:xfrm>
          <a:off x="2134411" y="2442427"/>
          <a:ext cx="1616350" cy="1616350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err="1" smtClean="0"/>
            <a:t>Präsentation</a:t>
          </a:r>
          <a:r>
            <a:rPr lang="en-GB" sz="1300" b="1" kern="1200" dirty="0" smtClean="0"/>
            <a:t>: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err="1" smtClean="0"/>
            <a:t>Kundenzugang</a:t>
          </a:r>
          <a:r>
            <a:rPr lang="en-GB" sz="1300" kern="1200" dirty="0" smtClean="0"/>
            <a:t> </a:t>
          </a:r>
          <a:r>
            <a:rPr lang="en-GB" sz="1300" kern="1200" dirty="0" err="1" smtClean="0"/>
            <a:t>zum</a:t>
          </a:r>
          <a:r>
            <a:rPr lang="en-GB" sz="1300" kern="1200" dirty="0" smtClean="0"/>
            <a:t> System </a:t>
          </a:r>
          <a:r>
            <a:rPr lang="en-GB" sz="1300" kern="1200" dirty="0" err="1" smtClean="0"/>
            <a:t>über</a:t>
          </a:r>
          <a:r>
            <a:rPr lang="en-GB" sz="1300" kern="1200" dirty="0" smtClean="0"/>
            <a:t> das Provisioning und Admin </a:t>
          </a:r>
          <a:r>
            <a:rPr lang="en-GB" sz="1300" kern="1200" dirty="0" err="1" smtClean="0"/>
            <a:t>Modul</a:t>
          </a:r>
          <a:endParaRPr lang="en-IN" sz="1300" i="1" kern="1200" dirty="0"/>
        </a:p>
      </dsp:txBody>
      <dsp:txXfrm>
        <a:off x="2134411" y="2442427"/>
        <a:ext cx="1616350" cy="161635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1F232E-2B33-474A-84FD-6F1B2A5B3E4F}">
      <dsp:nvSpPr>
        <dsp:cNvPr id="0" name=""/>
        <dsp:cNvSpPr/>
      </dsp:nvSpPr>
      <dsp:spPr>
        <a:xfrm>
          <a:off x="2071579" y="733"/>
          <a:ext cx="939200" cy="939200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Security</a:t>
          </a:r>
          <a:endParaRPr lang="en-IN" sz="900" kern="1200" dirty="0"/>
        </a:p>
      </dsp:txBody>
      <dsp:txXfrm>
        <a:off x="2071579" y="733"/>
        <a:ext cx="939200" cy="939200"/>
      </dsp:txXfrm>
    </dsp:sp>
    <dsp:sp modelId="{CCC7CDAB-1ACE-45E8-88CD-71BF4861F751}">
      <dsp:nvSpPr>
        <dsp:cNvPr id="0" name=""/>
        <dsp:cNvSpPr/>
      </dsp:nvSpPr>
      <dsp:spPr>
        <a:xfrm rot="1800000">
          <a:off x="3021030" y="661094"/>
          <a:ext cx="250140" cy="3169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900" kern="1200"/>
        </a:p>
      </dsp:txBody>
      <dsp:txXfrm rot="1800000">
        <a:off x="3021030" y="661094"/>
        <a:ext cx="250140" cy="316980"/>
      </dsp:txXfrm>
    </dsp:sp>
    <dsp:sp modelId="{05F79FA3-4FDB-4342-AD16-904F28E2AF2E}">
      <dsp:nvSpPr>
        <dsp:cNvPr id="0" name=""/>
        <dsp:cNvSpPr/>
      </dsp:nvSpPr>
      <dsp:spPr>
        <a:xfrm>
          <a:off x="3293683" y="706315"/>
          <a:ext cx="939200" cy="939200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Data Access</a:t>
          </a:r>
          <a:endParaRPr lang="en-IN" sz="900" kern="1200" dirty="0"/>
        </a:p>
      </dsp:txBody>
      <dsp:txXfrm>
        <a:off x="3293683" y="706315"/>
        <a:ext cx="939200" cy="939200"/>
      </dsp:txXfrm>
    </dsp:sp>
    <dsp:sp modelId="{52D44B8A-2E46-4704-8C04-475B0F03A117}">
      <dsp:nvSpPr>
        <dsp:cNvPr id="0" name=""/>
        <dsp:cNvSpPr/>
      </dsp:nvSpPr>
      <dsp:spPr>
        <a:xfrm rot="5400000">
          <a:off x="3638212" y="1715927"/>
          <a:ext cx="250140" cy="3169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900" kern="1200"/>
        </a:p>
      </dsp:txBody>
      <dsp:txXfrm rot="5400000">
        <a:off x="3638212" y="1715927"/>
        <a:ext cx="250140" cy="316980"/>
      </dsp:txXfrm>
    </dsp:sp>
    <dsp:sp modelId="{7D2728DF-A36F-424E-88AC-777BD1532BB7}">
      <dsp:nvSpPr>
        <dsp:cNvPr id="0" name=""/>
        <dsp:cNvSpPr/>
      </dsp:nvSpPr>
      <dsp:spPr>
        <a:xfrm>
          <a:off x="3211676" y="2117478"/>
          <a:ext cx="1103212" cy="939200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Transaction Control</a:t>
          </a:r>
          <a:endParaRPr lang="en-IN" sz="900" kern="1200" dirty="0"/>
        </a:p>
      </dsp:txBody>
      <dsp:txXfrm>
        <a:off x="3211676" y="2117478"/>
        <a:ext cx="1103212" cy="939200"/>
      </dsp:txXfrm>
    </dsp:sp>
    <dsp:sp modelId="{DDE0F831-2F28-4972-B7B8-078B2EBB4D19}">
      <dsp:nvSpPr>
        <dsp:cNvPr id="0" name=""/>
        <dsp:cNvSpPr/>
      </dsp:nvSpPr>
      <dsp:spPr>
        <a:xfrm rot="9000000">
          <a:off x="3022875" y="2792659"/>
          <a:ext cx="219639" cy="3169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900" kern="1200"/>
        </a:p>
      </dsp:txBody>
      <dsp:txXfrm rot="9000000">
        <a:off x="3022875" y="2792659"/>
        <a:ext cx="219639" cy="316980"/>
      </dsp:txXfrm>
    </dsp:sp>
    <dsp:sp modelId="{22ED5AA6-4F34-4DAD-A8DE-EC7412778990}">
      <dsp:nvSpPr>
        <dsp:cNvPr id="0" name=""/>
        <dsp:cNvSpPr/>
      </dsp:nvSpPr>
      <dsp:spPr>
        <a:xfrm>
          <a:off x="2071579" y="2823060"/>
          <a:ext cx="939200" cy="939200"/>
        </a:xfrm>
        <a:prstGeom prst="ellipse">
          <a:avLst/>
        </a:prstGeom>
        <a:solidFill>
          <a:schemeClr val="tx2"/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Error Reporting</a:t>
          </a:r>
          <a:endParaRPr lang="en-IN" sz="900" kern="1200" dirty="0"/>
        </a:p>
      </dsp:txBody>
      <dsp:txXfrm>
        <a:off x="2071579" y="2823060"/>
        <a:ext cx="939200" cy="939200"/>
      </dsp:txXfrm>
    </dsp:sp>
    <dsp:sp modelId="{33279AC5-1E6F-4111-8C72-2E0C5BEEBEE5}">
      <dsp:nvSpPr>
        <dsp:cNvPr id="0" name=""/>
        <dsp:cNvSpPr/>
      </dsp:nvSpPr>
      <dsp:spPr>
        <a:xfrm rot="12600000">
          <a:off x="1847808" y="2797883"/>
          <a:ext cx="221807" cy="3169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900" kern="1200"/>
        </a:p>
      </dsp:txBody>
      <dsp:txXfrm rot="12600000">
        <a:off x="1847808" y="2797883"/>
        <a:ext cx="221807" cy="316980"/>
      </dsp:txXfrm>
    </dsp:sp>
    <dsp:sp modelId="{49FF9441-5345-44D3-9195-BD6F4A6FBC15}">
      <dsp:nvSpPr>
        <dsp:cNvPr id="0" name=""/>
        <dsp:cNvSpPr/>
      </dsp:nvSpPr>
      <dsp:spPr>
        <a:xfrm>
          <a:off x="773687" y="2117478"/>
          <a:ext cx="1090777" cy="939200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Performance</a:t>
          </a:r>
          <a:endParaRPr lang="en-IN" sz="900" kern="1200" dirty="0"/>
        </a:p>
      </dsp:txBody>
      <dsp:txXfrm>
        <a:off x="773687" y="2117478"/>
        <a:ext cx="1090777" cy="939200"/>
      </dsp:txXfrm>
    </dsp:sp>
    <dsp:sp modelId="{6BF2ED91-126B-4E76-A3D0-BE9AF3B418EF}">
      <dsp:nvSpPr>
        <dsp:cNvPr id="0" name=""/>
        <dsp:cNvSpPr/>
      </dsp:nvSpPr>
      <dsp:spPr>
        <a:xfrm rot="16200000">
          <a:off x="1194005" y="1730086"/>
          <a:ext cx="250140" cy="3169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900" kern="1200"/>
        </a:p>
      </dsp:txBody>
      <dsp:txXfrm rot="16200000">
        <a:off x="1194005" y="1730086"/>
        <a:ext cx="250140" cy="316980"/>
      </dsp:txXfrm>
    </dsp:sp>
    <dsp:sp modelId="{C7C6E64D-0A2F-4FAF-BF69-466E082A7C67}">
      <dsp:nvSpPr>
        <dsp:cNvPr id="0" name=""/>
        <dsp:cNvSpPr/>
      </dsp:nvSpPr>
      <dsp:spPr>
        <a:xfrm>
          <a:off x="849476" y="706315"/>
          <a:ext cx="939200" cy="939200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Reliability &amp;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Availability</a:t>
          </a:r>
          <a:endParaRPr lang="en-IN" sz="900" kern="1200" dirty="0"/>
        </a:p>
      </dsp:txBody>
      <dsp:txXfrm>
        <a:off x="849476" y="706315"/>
        <a:ext cx="939200" cy="939200"/>
      </dsp:txXfrm>
    </dsp:sp>
    <dsp:sp modelId="{19038147-A305-4B2A-B7E6-54DA5618B5AA}">
      <dsp:nvSpPr>
        <dsp:cNvPr id="0" name=""/>
        <dsp:cNvSpPr/>
      </dsp:nvSpPr>
      <dsp:spPr>
        <a:xfrm rot="19800000">
          <a:off x="1798926" y="668173"/>
          <a:ext cx="250140" cy="3169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900" kern="1200"/>
        </a:p>
      </dsp:txBody>
      <dsp:txXfrm rot="19800000">
        <a:off x="1798926" y="668173"/>
        <a:ext cx="250140" cy="31698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8F3B9F-6C00-4B4F-B327-EE6128159F48}">
      <dsp:nvSpPr>
        <dsp:cNvPr id="0" name=""/>
        <dsp:cNvSpPr/>
      </dsp:nvSpPr>
      <dsp:spPr>
        <a:xfrm>
          <a:off x="1290" y="184105"/>
          <a:ext cx="1709971" cy="1709971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5">
              <a:lumMod val="75000"/>
              <a:alpha val="6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Reduziert</a:t>
          </a:r>
          <a:r>
            <a:rPr lang="en-US" sz="1600" kern="1200" dirty="0" smtClean="0"/>
            <a:t> CO2 </a:t>
          </a:r>
          <a:r>
            <a:rPr lang="en-US" sz="1600" kern="1200" dirty="0" err="1" smtClean="0"/>
            <a:t>Emissionen</a:t>
          </a:r>
          <a:r>
            <a:rPr lang="en-US" sz="1600" kern="1200" dirty="0" smtClean="0"/>
            <a:t> um 8%</a:t>
          </a:r>
          <a:endParaRPr lang="en-US" sz="1600" kern="1200" dirty="0"/>
        </a:p>
      </dsp:txBody>
      <dsp:txXfrm>
        <a:off x="1290" y="184105"/>
        <a:ext cx="1709971" cy="1709971"/>
      </dsp:txXfrm>
    </dsp:sp>
    <dsp:sp modelId="{4C42AB81-35B3-4B42-82D4-014DB8553259}">
      <dsp:nvSpPr>
        <dsp:cNvPr id="0" name=""/>
        <dsp:cNvSpPr/>
      </dsp:nvSpPr>
      <dsp:spPr>
        <a:xfrm>
          <a:off x="1850111" y="543199"/>
          <a:ext cx="991783" cy="991783"/>
        </a:xfrm>
        <a:prstGeom prst="mathPlus">
          <a:avLst/>
        </a:prstGeom>
        <a:solidFill>
          <a:srgbClr val="FFCC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850111" y="543199"/>
        <a:ext cx="991783" cy="991783"/>
      </dsp:txXfrm>
    </dsp:sp>
    <dsp:sp modelId="{789D1B15-AC5B-4043-8C57-63681B2897FA}">
      <dsp:nvSpPr>
        <dsp:cNvPr id="0" name=""/>
        <dsp:cNvSpPr/>
      </dsp:nvSpPr>
      <dsp:spPr>
        <a:xfrm>
          <a:off x="2980744" y="184105"/>
          <a:ext cx="1709971" cy="1709971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5">
              <a:lumMod val="75000"/>
              <a:alpha val="6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Reduziert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Fahren</a:t>
          </a:r>
          <a:r>
            <a:rPr lang="en-US" sz="1600" kern="1200" dirty="0" smtClean="0"/>
            <a:t> um 8%</a:t>
          </a:r>
          <a:endParaRPr lang="en-US" sz="1600" kern="1200" dirty="0"/>
        </a:p>
      </dsp:txBody>
      <dsp:txXfrm>
        <a:off x="2980744" y="184105"/>
        <a:ext cx="1709971" cy="1709971"/>
      </dsp:txXfrm>
    </dsp:sp>
    <dsp:sp modelId="{F3DCC0DE-B282-4B55-8D7F-3F4C9C25B4E7}">
      <dsp:nvSpPr>
        <dsp:cNvPr id="0" name=""/>
        <dsp:cNvSpPr/>
      </dsp:nvSpPr>
      <dsp:spPr>
        <a:xfrm>
          <a:off x="4829565" y="543199"/>
          <a:ext cx="991783" cy="991783"/>
        </a:xfrm>
        <a:prstGeom prst="mathEqual">
          <a:avLst/>
        </a:prstGeom>
        <a:solidFill>
          <a:srgbClr val="FFCC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4829565" y="543199"/>
        <a:ext cx="991783" cy="991783"/>
      </dsp:txXfrm>
    </dsp:sp>
    <dsp:sp modelId="{8C3E5C3C-2305-4FB5-AEE0-5C7F2DEB5C74}">
      <dsp:nvSpPr>
        <dsp:cNvPr id="0" name=""/>
        <dsp:cNvSpPr/>
      </dsp:nvSpPr>
      <dsp:spPr>
        <a:xfrm>
          <a:off x="5960198" y="184105"/>
          <a:ext cx="1709971" cy="1709971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 </a:t>
          </a:r>
          <a:r>
            <a:rPr lang="en-US" sz="1600" kern="1200" dirty="0" err="1" smtClean="0"/>
            <a:t>Nettonutzen</a:t>
          </a:r>
          <a:r>
            <a:rPr lang="en-US" sz="1600" kern="1200" dirty="0" smtClean="0"/>
            <a:t> von 255 CAN pro Auto und </a:t>
          </a:r>
          <a:r>
            <a:rPr lang="en-US" sz="1600" kern="1200" dirty="0" err="1" smtClean="0"/>
            <a:t>Jahr</a:t>
          </a:r>
          <a:endParaRPr lang="en-US" sz="1600" kern="1200" dirty="0"/>
        </a:p>
      </dsp:txBody>
      <dsp:txXfrm>
        <a:off x="5960198" y="184105"/>
        <a:ext cx="1709971" cy="170997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17C5B3-C1D9-4859-96A5-02E4F8B75DBB}">
      <dsp:nvSpPr>
        <dsp:cNvPr id="0" name=""/>
        <dsp:cNvSpPr/>
      </dsp:nvSpPr>
      <dsp:spPr>
        <a:xfrm>
          <a:off x="38133" y="0"/>
          <a:ext cx="7702071" cy="481379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/>
        </a:solidFill>
        <a:ln w="1905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B7462-C6E4-441F-9353-F902975F7093}">
      <dsp:nvSpPr>
        <dsp:cNvPr id="0" name=""/>
        <dsp:cNvSpPr/>
      </dsp:nvSpPr>
      <dsp:spPr>
        <a:xfrm>
          <a:off x="1016296" y="3322481"/>
          <a:ext cx="200253" cy="200253"/>
        </a:xfrm>
        <a:prstGeom prst="ellipse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7E13C-6B02-4AAB-8DA4-0588E4721765}">
      <dsp:nvSpPr>
        <dsp:cNvPr id="0" name=""/>
        <dsp:cNvSpPr/>
      </dsp:nvSpPr>
      <dsp:spPr>
        <a:xfrm>
          <a:off x="1403565" y="3422608"/>
          <a:ext cx="1957728" cy="1391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110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 smtClean="0"/>
            <a:t>Traditionelle</a:t>
          </a:r>
          <a:r>
            <a:rPr lang="en-US" sz="1300" b="1" kern="1200" dirty="0" smtClean="0"/>
            <a:t> </a:t>
          </a:r>
          <a:r>
            <a:rPr lang="en-US" sz="1300" b="1" kern="1200" dirty="0" err="1" smtClean="0"/>
            <a:t>Kfz-Versicherung</a:t>
          </a:r>
          <a:r>
            <a:rPr lang="en-US" sz="1300" kern="1200" dirty="0" smtClean="0"/>
            <a:t>: </a:t>
          </a:r>
          <a:r>
            <a:rPr lang="de-DE" sz="1300" kern="1200" dirty="0" smtClean="0"/>
            <a:t>Ungerechte Verteilung von Versicherungs-</a:t>
          </a:r>
          <a:r>
            <a:rPr lang="de-DE" sz="1300" kern="1200" dirty="0" err="1" smtClean="0"/>
            <a:t>prämien</a:t>
          </a:r>
          <a:r>
            <a:rPr lang="de-DE" sz="1300" kern="1200" dirty="0" smtClean="0"/>
            <a:t>: Gleiche Prämie für Fahrer unabhängig von der tatsächlichen Nutzung des Fahrzeugs</a:t>
          </a:r>
          <a:endParaRPr lang="en-US" sz="1300" kern="1200" dirty="0"/>
        </a:p>
      </dsp:txBody>
      <dsp:txXfrm>
        <a:off x="1403565" y="3422608"/>
        <a:ext cx="1957728" cy="1391186"/>
      </dsp:txXfrm>
    </dsp:sp>
    <dsp:sp modelId="{9C7C5D67-5B6E-4505-A341-FAEF8E7D2BD6}">
      <dsp:nvSpPr>
        <dsp:cNvPr id="0" name=""/>
        <dsp:cNvSpPr/>
      </dsp:nvSpPr>
      <dsp:spPr>
        <a:xfrm>
          <a:off x="2783921" y="2014091"/>
          <a:ext cx="361997" cy="361997"/>
        </a:xfrm>
        <a:prstGeom prst="ellipse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0BD5A-87A1-4E9F-8C4A-A865B2BFB2BF}">
      <dsp:nvSpPr>
        <dsp:cNvPr id="0" name=""/>
        <dsp:cNvSpPr/>
      </dsp:nvSpPr>
      <dsp:spPr>
        <a:xfrm>
          <a:off x="3055524" y="2521289"/>
          <a:ext cx="1840678" cy="1264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815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/>
            <a:t>Nutzungsabhängige</a:t>
          </a:r>
          <a:r>
            <a:rPr lang="en-US" sz="1100" b="1" kern="1200" dirty="0" smtClean="0"/>
            <a:t> </a:t>
          </a:r>
          <a:r>
            <a:rPr lang="en-US" sz="1100" b="1" kern="1200" dirty="0" err="1" smtClean="0"/>
            <a:t>Versicherung</a:t>
          </a:r>
          <a:r>
            <a:rPr lang="en-US" sz="1100" b="1" kern="1200" dirty="0" smtClean="0"/>
            <a:t>: </a:t>
          </a:r>
          <a:r>
            <a:rPr lang="de-DE" sz="1100" b="0" kern="1200" dirty="0" smtClean="0"/>
            <a:t>reduziert Ungleichheiten durch Prämien-</a:t>
          </a:r>
          <a:r>
            <a:rPr lang="de-DE" sz="1100" b="0" kern="1200" dirty="0" err="1" smtClean="0"/>
            <a:t>differenzierung</a:t>
          </a:r>
          <a:r>
            <a:rPr lang="de-DE" sz="1100" b="0" kern="1200" dirty="0" smtClean="0"/>
            <a:t/>
          </a:r>
          <a:br>
            <a:rPr lang="de-DE" sz="1100" b="0" kern="1200" dirty="0" smtClean="0"/>
          </a:br>
          <a:r>
            <a:rPr lang="de-DE" sz="1100" b="0" kern="1200" dirty="0" smtClean="0"/>
            <a:t>auf Basis der zurückgelegten Wegstrecke</a:t>
          </a:r>
          <a:endParaRPr lang="en-US" sz="1100" b="0" kern="1200" dirty="0"/>
        </a:p>
      </dsp:txBody>
      <dsp:txXfrm>
        <a:off x="3055524" y="2521289"/>
        <a:ext cx="1840678" cy="1264912"/>
      </dsp:txXfrm>
    </dsp:sp>
    <dsp:sp modelId="{DAC753C3-5830-49D0-93D6-292FCB057C10}">
      <dsp:nvSpPr>
        <dsp:cNvPr id="0" name=""/>
        <dsp:cNvSpPr/>
      </dsp:nvSpPr>
      <dsp:spPr>
        <a:xfrm>
          <a:off x="4873622" y="1121703"/>
          <a:ext cx="500634" cy="500634"/>
        </a:xfrm>
        <a:prstGeom prst="ellipse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8420E-7145-4743-AEF4-1770F8462B5F}">
      <dsp:nvSpPr>
        <dsp:cNvPr id="0" name=""/>
        <dsp:cNvSpPr/>
      </dsp:nvSpPr>
      <dsp:spPr>
        <a:xfrm>
          <a:off x="4841403" y="2024327"/>
          <a:ext cx="2030537" cy="1608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276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CGI CRIMSON: </a:t>
          </a:r>
          <a:br>
            <a:rPr lang="en-US" sz="1100" b="1" kern="1200" dirty="0" smtClean="0"/>
          </a:br>
          <a:r>
            <a:rPr lang="en-US" sz="1100" b="0" kern="1200" dirty="0" err="1" smtClean="0"/>
            <a:t>treibt</a:t>
          </a:r>
          <a:r>
            <a:rPr lang="en-US" sz="1100" b="0" kern="1200" dirty="0" smtClean="0"/>
            <a:t> die </a:t>
          </a:r>
          <a:r>
            <a:rPr lang="en-US" sz="1100" b="0" kern="1200" dirty="0" err="1" smtClean="0"/>
            <a:t>Nutzungs</a:t>
          </a:r>
          <a:r>
            <a:rPr lang="en-US" sz="1100" b="0" kern="1200" dirty="0" smtClean="0"/>
            <a:t>-</a:t>
          </a:r>
          <a:br>
            <a:rPr lang="en-US" sz="1100" b="0" kern="1200" dirty="0" smtClean="0"/>
          </a:br>
          <a:r>
            <a:rPr lang="en-US" sz="1100" b="0" kern="1200" dirty="0" err="1" smtClean="0"/>
            <a:t>abhängige</a:t>
          </a:r>
          <a:r>
            <a:rPr lang="en-US" sz="1100" b="0" kern="1200" dirty="0" smtClean="0"/>
            <a:t> </a:t>
          </a:r>
          <a:r>
            <a:rPr lang="en-US" sz="1100" b="0" kern="1200" dirty="0" err="1" smtClean="0"/>
            <a:t>Versicherung</a:t>
          </a:r>
          <a:r>
            <a:rPr lang="en-US" sz="1100" b="0" kern="1200" dirty="0" smtClean="0"/>
            <a:t> an, </a:t>
          </a:r>
          <a:r>
            <a:rPr lang="en-US" sz="1100" b="0" kern="1200" dirty="0" err="1" smtClean="0"/>
            <a:t>indem</a:t>
          </a:r>
          <a:r>
            <a:rPr lang="en-US" sz="1100" b="0" kern="1200" dirty="0" smtClean="0"/>
            <a:t> </a:t>
          </a:r>
          <a:r>
            <a:rPr lang="en-US" sz="1100" b="0" kern="1200" dirty="0" err="1" smtClean="0"/>
            <a:t>Versicherern</a:t>
          </a:r>
          <a:r>
            <a:rPr lang="en-US" sz="1100" b="0" kern="1200" dirty="0" smtClean="0"/>
            <a:t> die </a:t>
          </a:r>
          <a:r>
            <a:rPr lang="en-US" sz="1100" b="0" kern="1200" dirty="0" err="1" smtClean="0"/>
            <a:t>Möglichkeit</a:t>
          </a:r>
          <a:r>
            <a:rPr lang="en-US" sz="1100" b="0" kern="1200" dirty="0" smtClean="0"/>
            <a:t> </a:t>
          </a:r>
          <a:r>
            <a:rPr lang="en-US" sz="1100" b="0" kern="1200" dirty="0" err="1" smtClean="0"/>
            <a:t>geboten</a:t>
          </a:r>
          <a:r>
            <a:rPr lang="en-US" sz="1100" b="0" kern="1200" dirty="0" smtClean="0"/>
            <a:t> </a:t>
          </a:r>
          <a:r>
            <a:rPr lang="en-US" sz="1100" b="0" kern="1200" dirty="0" err="1" smtClean="0"/>
            <a:t>wird</a:t>
          </a:r>
          <a:r>
            <a:rPr lang="en-US" sz="1100" b="0" kern="1200" dirty="0" smtClean="0"/>
            <a:t>, </a:t>
          </a:r>
          <a:r>
            <a:rPr lang="en-US" sz="1100" b="0" kern="1200" dirty="0" err="1" smtClean="0"/>
            <a:t>Prämien</a:t>
          </a:r>
          <a:r>
            <a:rPr lang="en-US" sz="1100" b="0" kern="1200" dirty="0" smtClean="0"/>
            <a:t> nun </a:t>
          </a:r>
          <a:r>
            <a:rPr lang="en-US" sz="1100" b="0" kern="1200" dirty="0" err="1" smtClean="0"/>
            <a:t>auch</a:t>
          </a:r>
          <a:r>
            <a:rPr lang="en-US" sz="1100" b="0" kern="1200" dirty="0" smtClean="0"/>
            <a:t> auf Basis von </a:t>
          </a:r>
          <a:r>
            <a:rPr lang="en-US" sz="1100" b="0" kern="1200" dirty="0" err="1" smtClean="0"/>
            <a:t>Geschwindigkeit</a:t>
          </a:r>
          <a:r>
            <a:rPr lang="en-US" sz="1100" b="0" kern="1200" dirty="0" smtClean="0"/>
            <a:t>, Ort und </a:t>
          </a:r>
          <a:r>
            <a:rPr lang="en-US" sz="1100" b="0" kern="1200" dirty="0" err="1" smtClean="0"/>
            <a:t>Tageszeit</a:t>
          </a:r>
          <a:r>
            <a:rPr lang="en-US" sz="1100" b="0" kern="1200" dirty="0" smtClean="0"/>
            <a:t> </a:t>
          </a:r>
          <a:r>
            <a:rPr lang="en-US" sz="1100" b="0" kern="1200" dirty="0" err="1" smtClean="0"/>
            <a:t>zu</a:t>
          </a:r>
          <a:r>
            <a:rPr lang="en-US" sz="1100" b="0" kern="1200" dirty="0" smtClean="0"/>
            <a:t> </a:t>
          </a:r>
          <a:r>
            <a:rPr lang="en-US" sz="1100" b="0" kern="1200" dirty="0" err="1" smtClean="0"/>
            <a:t>berechnen</a:t>
          </a:r>
          <a:r>
            <a:rPr lang="en-US" sz="1100" b="0" kern="1200" dirty="0" smtClean="0"/>
            <a:t/>
          </a:r>
          <a:br>
            <a:rPr lang="en-US" sz="1100" b="0" kern="1200" dirty="0" smtClean="0"/>
          </a:br>
          <a:endParaRPr lang="en-US" sz="1100" kern="1200" dirty="0"/>
        </a:p>
      </dsp:txBody>
      <dsp:txXfrm>
        <a:off x="4841403" y="2024327"/>
        <a:ext cx="2030537" cy="1608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2E8FD-2AFE-4B1E-9D19-015693014FEA}" type="datetimeFigureOut">
              <a:rPr lang="en-US" smtClean="0">
                <a:latin typeface="Arial" pitchFamily="34" charset="0"/>
              </a:rPr>
              <a:pPr/>
              <a:t>3/11/2013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D0142-0A92-499C-9E53-36958F98D275}" type="slidenum">
              <a:rPr lang="en-US" smtClean="0">
                <a:latin typeface="Arial" pitchFamily="34" charset="0"/>
              </a:rPr>
              <a:pPr/>
              <a:t>‹Nr.›</a:t>
            </a:fld>
            <a:endParaRPr lang="en-US" dirty="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B5D7A87D-1CDA-443F-BAE3-82C9C05446C3}" type="datetimeFigureOut">
              <a:rPr lang="en-US" smtClean="0"/>
              <a:pPr/>
              <a:t>3/11/2013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20B9C825-F38E-45BB-92C1-043DE61C918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9C825-F38E-45BB-92C1-043DE61C918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9C825-F38E-45BB-92C1-043DE61C918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9C825-F38E-45BB-92C1-043DE61C918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9C825-F38E-45BB-92C1-043DE61C9183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9C825-F38E-45BB-92C1-043DE61C9183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9C825-F38E-45BB-92C1-043DE61C9183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9C825-F38E-45BB-92C1-043DE61C9183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9C825-F38E-45BB-92C1-043DE61C9183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22" descr="cover-Beet.jpg &lt;IGNORE&gt;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8" cy="4071937"/>
          </a:xfrm>
          <a:prstGeom prst="rect">
            <a:avLst/>
          </a:prstGeom>
        </p:spPr>
      </p:pic>
      <p:pic>
        <p:nvPicPr>
          <p:cNvPr id="49" name="Picture 6" descr="cover_bg_beet_part2.jpg &lt;IGNORE&gt;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4069080"/>
            <a:ext cx="9144000" cy="1527048"/>
          </a:xfrm>
          <a:prstGeom prst="rect">
            <a:avLst/>
          </a:prstGeom>
        </p:spPr>
      </p:pic>
      <p:pic>
        <p:nvPicPr>
          <p:cNvPr id="50" name="Picture 8" descr="cover_bg_beet_part1.jpg &lt;IGNORE&gt;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9" y="3906044"/>
            <a:ext cx="9143961" cy="178592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 bwMode="gray">
          <a:xfrm>
            <a:off x="6901056" y="5829386"/>
            <a:ext cx="1894407" cy="855073"/>
            <a:chOff x="1028700" y="1828800"/>
            <a:chExt cx="7083426" cy="3197226"/>
          </a:xfrm>
        </p:grpSpPr>
        <p:sp>
          <p:nvSpPr>
            <p:cNvPr id="12" name="Freeform 5"/>
            <p:cNvSpPr>
              <a:spLocks/>
            </p:cNvSpPr>
            <p:nvPr/>
          </p:nvSpPr>
          <p:spPr bwMode="gray">
            <a:xfrm>
              <a:off x="3371850" y="1828800"/>
              <a:ext cx="1697038" cy="2027238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gray">
            <a:xfrm>
              <a:off x="5222875" y="1828800"/>
              <a:ext cx="1758950" cy="2027238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gray">
            <a:xfrm>
              <a:off x="7304088" y="1870075"/>
              <a:ext cx="417513" cy="1944688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gray">
            <a:xfrm>
              <a:off x="1028700" y="4525963"/>
              <a:ext cx="269875" cy="390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0"/>
                </a:cxn>
                <a:cxn ang="0">
                  <a:pos x="168" y="26"/>
                </a:cxn>
                <a:cxn ang="0">
                  <a:pos x="31" y="26"/>
                </a:cxn>
                <a:cxn ang="0">
                  <a:pos x="31" y="107"/>
                </a:cxn>
                <a:cxn ang="0">
                  <a:pos x="159" y="107"/>
                </a:cxn>
                <a:cxn ang="0">
                  <a:pos x="159" y="133"/>
                </a:cxn>
                <a:cxn ang="0">
                  <a:pos x="31" y="133"/>
                </a:cxn>
                <a:cxn ang="0">
                  <a:pos x="31" y="218"/>
                </a:cxn>
                <a:cxn ang="0">
                  <a:pos x="170" y="218"/>
                </a:cxn>
                <a:cxn ang="0">
                  <a:pos x="170" y="246"/>
                </a:cxn>
                <a:cxn ang="0">
                  <a:pos x="0" y="246"/>
                </a:cxn>
                <a:cxn ang="0">
                  <a:pos x="0" y="0"/>
                </a:cxn>
              </a:cxnLst>
              <a:rect l="0" t="0" r="r" b="b"/>
              <a:pathLst>
                <a:path w="170" h="246">
                  <a:moveTo>
                    <a:pt x="0" y="0"/>
                  </a:moveTo>
                  <a:lnTo>
                    <a:pt x="168" y="0"/>
                  </a:lnTo>
                  <a:lnTo>
                    <a:pt x="168" y="26"/>
                  </a:lnTo>
                  <a:lnTo>
                    <a:pt x="31" y="26"/>
                  </a:lnTo>
                  <a:lnTo>
                    <a:pt x="31" y="107"/>
                  </a:lnTo>
                  <a:lnTo>
                    <a:pt x="159" y="107"/>
                  </a:lnTo>
                  <a:lnTo>
                    <a:pt x="159" y="133"/>
                  </a:lnTo>
                  <a:lnTo>
                    <a:pt x="31" y="133"/>
                  </a:lnTo>
                  <a:lnTo>
                    <a:pt x="31" y="218"/>
                  </a:lnTo>
                  <a:lnTo>
                    <a:pt x="170" y="218"/>
                  </a:lnTo>
                  <a:lnTo>
                    <a:pt x="170" y="246"/>
                  </a:lnTo>
                  <a:lnTo>
                    <a:pt x="0" y="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gray">
            <a:xfrm>
              <a:off x="1322388" y="4635500"/>
              <a:ext cx="269875" cy="280988"/>
            </a:xfrm>
            <a:custGeom>
              <a:avLst/>
              <a:gdLst/>
              <a:ahLst/>
              <a:cxnLst>
                <a:cxn ang="0">
                  <a:pos x="66" y="83"/>
                </a:cxn>
                <a:cxn ang="0">
                  <a:pos x="4" y="0"/>
                </a:cxn>
                <a:cxn ang="0">
                  <a:pos x="42" y="0"/>
                </a:cxn>
                <a:cxn ang="0">
                  <a:pos x="85" y="61"/>
                </a:cxn>
                <a:cxn ang="0">
                  <a:pos x="127" y="0"/>
                </a:cxn>
                <a:cxn ang="0">
                  <a:pos x="163" y="0"/>
                </a:cxn>
                <a:cxn ang="0">
                  <a:pos x="101" y="80"/>
                </a:cxn>
                <a:cxn ang="0">
                  <a:pos x="170" y="177"/>
                </a:cxn>
                <a:cxn ang="0">
                  <a:pos x="134" y="177"/>
                </a:cxn>
                <a:cxn ang="0">
                  <a:pos x="85" y="104"/>
                </a:cxn>
                <a:cxn ang="0">
                  <a:pos x="35" y="177"/>
                </a:cxn>
                <a:cxn ang="0">
                  <a:pos x="0" y="177"/>
                </a:cxn>
                <a:cxn ang="0">
                  <a:pos x="66" y="83"/>
                </a:cxn>
              </a:cxnLst>
              <a:rect l="0" t="0" r="r" b="b"/>
              <a:pathLst>
                <a:path w="170" h="177">
                  <a:moveTo>
                    <a:pt x="66" y="83"/>
                  </a:moveTo>
                  <a:lnTo>
                    <a:pt x="4" y="0"/>
                  </a:lnTo>
                  <a:lnTo>
                    <a:pt x="42" y="0"/>
                  </a:lnTo>
                  <a:lnTo>
                    <a:pt x="85" y="61"/>
                  </a:lnTo>
                  <a:lnTo>
                    <a:pt x="127" y="0"/>
                  </a:lnTo>
                  <a:lnTo>
                    <a:pt x="163" y="0"/>
                  </a:lnTo>
                  <a:lnTo>
                    <a:pt x="101" y="80"/>
                  </a:lnTo>
                  <a:lnTo>
                    <a:pt x="170" y="177"/>
                  </a:lnTo>
                  <a:lnTo>
                    <a:pt x="134" y="177"/>
                  </a:lnTo>
                  <a:lnTo>
                    <a:pt x="85" y="104"/>
                  </a:lnTo>
                  <a:lnTo>
                    <a:pt x="35" y="177"/>
                  </a:lnTo>
                  <a:lnTo>
                    <a:pt x="0" y="177"/>
                  </a:lnTo>
                  <a:lnTo>
                    <a:pt x="66" y="8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/>
          </p:nvSpPr>
          <p:spPr bwMode="gray">
            <a:xfrm>
              <a:off x="1633538" y="4627563"/>
              <a:ext cx="266700" cy="39846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2"/>
                </a:cxn>
                <a:cxn ang="0">
                  <a:pos x="13" y="12"/>
                </a:cxn>
                <a:cxn ang="0">
                  <a:pos x="22" y="3"/>
                </a:cxn>
                <a:cxn ang="0">
                  <a:pos x="36" y="0"/>
                </a:cxn>
                <a:cxn ang="0">
                  <a:pos x="52" y="3"/>
                </a:cxn>
                <a:cxn ang="0">
                  <a:pos x="62" y="12"/>
                </a:cxn>
                <a:cxn ang="0">
                  <a:pos x="69" y="24"/>
                </a:cxn>
                <a:cxn ang="0">
                  <a:pos x="71" y="39"/>
                </a:cxn>
                <a:cxn ang="0">
                  <a:pos x="69" y="55"/>
                </a:cxn>
                <a:cxn ang="0">
                  <a:pos x="63" y="67"/>
                </a:cxn>
                <a:cxn ang="0">
                  <a:pos x="52" y="75"/>
                </a:cxn>
                <a:cxn ang="0">
                  <a:pos x="37" y="78"/>
                </a:cxn>
                <a:cxn ang="0">
                  <a:pos x="31" y="78"/>
                </a:cxn>
                <a:cxn ang="0">
                  <a:pos x="24" y="76"/>
                </a:cxn>
                <a:cxn ang="0">
                  <a:pos x="18" y="72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2" y="106"/>
                </a:cxn>
                <a:cxn ang="0">
                  <a:pos x="0" y="106"/>
                </a:cxn>
                <a:cxn ang="0">
                  <a:pos x="0" y="2"/>
                </a:cxn>
                <a:cxn ang="0">
                  <a:pos x="57" y="28"/>
                </a:cxn>
                <a:cxn ang="0">
                  <a:pos x="52" y="19"/>
                </a:cxn>
                <a:cxn ang="0">
                  <a:pos x="45" y="13"/>
                </a:cxn>
                <a:cxn ang="0">
                  <a:pos x="35" y="11"/>
                </a:cxn>
                <a:cxn ang="0">
                  <a:pos x="24" y="13"/>
                </a:cxn>
                <a:cxn ang="0">
                  <a:pos x="17" y="20"/>
                </a:cxn>
                <a:cxn ang="0">
                  <a:pos x="13" y="29"/>
                </a:cxn>
                <a:cxn ang="0">
                  <a:pos x="12" y="39"/>
                </a:cxn>
                <a:cxn ang="0">
                  <a:pos x="13" y="50"/>
                </a:cxn>
                <a:cxn ang="0">
                  <a:pos x="17" y="59"/>
                </a:cxn>
                <a:cxn ang="0">
                  <a:pos x="25" y="65"/>
                </a:cxn>
                <a:cxn ang="0">
                  <a:pos x="35" y="68"/>
                </a:cxn>
                <a:cxn ang="0">
                  <a:pos x="46" y="65"/>
                </a:cxn>
                <a:cxn ang="0">
                  <a:pos x="53" y="59"/>
                </a:cxn>
                <a:cxn ang="0">
                  <a:pos x="57" y="49"/>
                </a:cxn>
                <a:cxn ang="0">
                  <a:pos x="58" y="39"/>
                </a:cxn>
                <a:cxn ang="0">
                  <a:pos x="57" y="28"/>
                </a:cxn>
              </a:cxnLst>
              <a:rect l="0" t="0" r="r" b="b"/>
              <a:pathLst>
                <a:path w="71" h="106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5" y="8"/>
                    <a:pt x="18" y="5"/>
                    <a:pt x="22" y="3"/>
                  </a:cubicBezTo>
                  <a:cubicBezTo>
                    <a:pt x="26" y="1"/>
                    <a:pt x="31" y="0"/>
                    <a:pt x="36" y="0"/>
                  </a:cubicBezTo>
                  <a:cubicBezTo>
                    <a:pt x="42" y="0"/>
                    <a:pt x="47" y="1"/>
                    <a:pt x="52" y="3"/>
                  </a:cubicBezTo>
                  <a:cubicBezTo>
                    <a:pt x="56" y="5"/>
                    <a:pt x="60" y="8"/>
                    <a:pt x="62" y="12"/>
                  </a:cubicBezTo>
                  <a:cubicBezTo>
                    <a:pt x="65" y="15"/>
                    <a:pt x="67" y="20"/>
                    <a:pt x="69" y="24"/>
                  </a:cubicBezTo>
                  <a:cubicBezTo>
                    <a:pt x="70" y="29"/>
                    <a:pt x="71" y="34"/>
                    <a:pt x="71" y="39"/>
                  </a:cubicBezTo>
                  <a:cubicBezTo>
                    <a:pt x="71" y="45"/>
                    <a:pt x="70" y="50"/>
                    <a:pt x="69" y="55"/>
                  </a:cubicBezTo>
                  <a:cubicBezTo>
                    <a:pt x="68" y="59"/>
                    <a:pt x="65" y="63"/>
                    <a:pt x="63" y="67"/>
                  </a:cubicBezTo>
                  <a:cubicBezTo>
                    <a:pt x="60" y="70"/>
                    <a:pt x="56" y="73"/>
                    <a:pt x="52" y="75"/>
                  </a:cubicBezTo>
                  <a:cubicBezTo>
                    <a:pt x="48" y="77"/>
                    <a:pt x="42" y="78"/>
                    <a:pt x="37" y="78"/>
                  </a:cubicBezTo>
                  <a:cubicBezTo>
                    <a:pt x="35" y="78"/>
                    <a:pt x="33" y="78"/>
                    <a:pt x="31" y="78"/>
                  </a:cubicBezTo>
                  <a:cubicBezTo>
                    <a:pt x="28" y="78"/>
                    <a:pt x="26" y="77"/>
                    <a:pt x="24" y="76"/>
                  </a:cubicBezTo>
                  <a:cubicBezTo>
                    <a:pt x="22" y="75"/>
                    <a:pt x="20" y="74"/>
                    <a:pt x="18" y="72"/>
                  </a:cubicBezTo>
                  <a:cubicBezTo>
                    <a:pt x="16" y="71"/>
                    <a:pt x="14" y="69"/>
                    <a:pt x="13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0" y="106"/>
                    <a:pt x="0" y="106"/>
                    <a:pt x="0" y="106"/>
                  </a:cubicBezTo>
                  <a:lnTo>
                    <a:pt x="0" y="2"/>
                  </a:lnTo>
                  <a:close/>
                  <a:moveTo>
                    <a:pt x="57" y="28"/>
                  </a:moveTo>
                  <a:cubicBezTo>
                    <a:pt x="56" y="25"/>
                    <a:pt x="54" y="22"/>
                    <a:pt x="52" y="19"/>
                  </a:cubicBezTo>
                  <a:cubicBezTo>
                    <a:pt x="51" y="17"/>
                    <a:pt x="48" y="15"/>
                    <a:pt x="45" y="13"/>
                  </a:cubicBezTo>
                  <a:cubicBezTo>
                    <a:pt x="42" y="12"/>
                    <a:pt x="39" y="11"/>
                    <a:pt x="35" y="11"/>
                  </a:cubicBezTo>
                  <a:cubicBezTo>
                    <a:pt x="31" y="11"/>
                    <a:pt x="27" y="12"/>
                    <a:pt x="24" y="13"/>
                  </a:cubicBezTo>
                  <a:cubicBezTo>
                    <a:pt x="21" y="15"/>
                    <a:pt x="19" y="17"/>
                    <a:pt x="17" y="20"/>
                  </a:cubicBezTo>
                  <a:cubicBezTo>
                    <a:pt x="15" y="22"/>
                    <a:pt x="14" y="25"/>
                    <a:pt x="13" y="29"/>
                  </a:cubicBezTo>
                  <a:cubicBezTo>
                    <a:pt x="12" y="32"/>
                    <a:pt x="12" y="36"/>
                    <a:pt x="12" y="39"/>
                  </a:cubicBezTo>
                  <a:cubicBezTo>
                    <a:pt x="12" y="43"/>
                    <a:pt x="12" y="46"/>
                    <a:pt x="13" y="50"/>
                  </a:cubicBezTo>
                  <a:cubicBezTo>
                    <a:pt x="14" y="53"/>
                    <a:pt x="15" y="56"/>
                    <a:pt x="17" y="59"/>
                  </a:cubicBezTo>
                  <a:cubicBezTo>
                    <a:pt x="19" y="61"/>
                    <a:pt x="22" y="64"/>
                    <a:pt x="25" y="65"/>
                  </a:cubicBezTo>
                  <a:cubicBezTo>
                    <a:pt x="28" y="67"/>
                    <a:pt x="31" y="68"/>
                    <a:pt x="35" y="68"/>
                  </a:cubicBezTo>
                  <a:cubicBezTo>
                    <a:pt x="40" y="68"/>
                    <a:pt x="43" y="67"/>
                    <a:pt x="46" y="65"/>
                  </a:cubicBezTo>
                  <a:cubicBezTo>
                    <a:pt x="49" y="63"/>
                    <a:pt x="51" y="61"/>
                    <a:pt x="53" y="59"/>
                  </a:cubicBezTo>
                  <a:cubicBezTo>
                    <a:pt x="55" y="56"/>
                    <a:pt x="56" y="53"/>
                    <a:pt x="57" y="49"/>
                  </a:cubicBezTo>
                  <a:cubicBezTo>
                    <a:pt x="58" y="46"/>
                    <a:pt x="58" y="42"/>
                    <a:pt x="58" y="39"/>
                  </a:cubicBezTo>
                  <a:cubicBezTo>
                    <a:pt x="58" y="35"/>
                    <a:pt x="58" y="32"/>
                    <a:pt x="57" y="28"/>
                  </a:cubicBez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4" name="Freeform 11"/>
            <p:cNvSpPr>
              <a:spLocks noEditPoints="1"/>
            </p:cNvSpPr>
            <p:nvPr/>
          </p:nvSpPr>
          <p:spPr bwMode="gray">
            <a:xfrm>
              <a:off x="1938338" y="4627563"/>
              <a:ext cx="258763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2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3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5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8" y="11"/>
                    <a:pt x="35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gray">
            <a:xfrm>
              <a:off x="2241550" y="4627563"/>
              <a:ext cx="150813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7"/>
                </a:cxn>
                <a:cxn ang="0">
                  <a:pos x="12" y="17"/>
                </a:cxn>
                <a:cxn ang="0">
                  <a:pos x="23" y="4"/>
                </a:cxn>
                <a:cxn ang="0">
                  <a:pos x="40" y="0"/>
                </a:cxn>
                <a:cxn ang="0">
                  <a:pos x="40" y="13"/>
                </a:cxn>
                <a:cxn ang="0">
                  <a:pos x="27" y="15"/>
                </a:cxn>
                <a:cxn ang="0">
                  <a:pos x="18" y="21"/>
                </a:cxn>
                <a:cxn ang="0">
                  <a:pos x="14" y="31"/>
                </a:cxn>
                <a:cxn ang="0">
                  <a:pos x="12" y="43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40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5" y="11"/>
                    <a:pt x="19" y="7"/>
                    <a:pt x="23" y="4"/>
                  </a:cubicBezTo>
                  <a:cubicBezTo>
                    <a:pt x="27" y="1"/>
                    <a:pt x="33" y="0"/>
                    <a:pt x="40" y="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5" y="13"/>
                    <a:pt x="30" y="14"/>
                    <a:pt x="27" y="15"/>
                  </a:cubicBezTo>
                  <a:cubicBezTo>
                    <a:pt x="23" y="16"/>
                    <a:pt x="21" y="18"/>
                    <a:pt x="18" y="21"/>
                  </a:cubicBezTo>
                  <a:cubicBezTo>
                    <a:pt x="16" y="24"/>
                    <a:pt x="15" y="27"/>
                    <a:pt x="14" y="31"/>
                  </a:cubicBezTo>
                  <a:cubicBezTo>
                    <a:pt x="13" y="34"/>
                    <a:pt x="12" y="39"/>
                    <a:pt x="12" y="43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7" name="Freeform 13"/>
            <p:cNvSpPr>
              <a:spLocks noEditPoints="1"/>
            </p:cNvSpPr>
            <p:nvPr/>
          </p:nvSpPr>
          <p:spPr bwMode="gray">
            <a:xfrm>
              <a:off x="2425700" y="4525963"/>
              <a:ext cx="44450" cy="390525"/>
            </a:xfrm>
            <a:custGeom>
              <a:avLst/>
              <a:gdLst/>
              <a:ahLst/>
              <a:cxnLst>
                <a:cxn ang="0">
                  <a:pos x="28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35"/>
                </a:cxn>
                <a:cxn ang="0">
                  <a:pos x="0" y="69"/>
                </a:cxn>
                <a:cxn ang="0">
                  <a:pos x="28" y="69"/>
                </a:cxn>
                <a:cxn ang="0">
                  <a:pos x="28" y="246"/>
                </a:cxn>
                <a:cxn ang="0">
                  <a:pos x="0" y="246"/>
                </a:cxn>
                <a:cxn ang="0">
                  <a:pos x="0" y="69"/>
                </a:cxn>
              </a:cxnLst>
              <a:rect l="0" t="0" r="r" b="b"/>
              <a:pathLst>
                <a:path w="28" h="246">
                  <a:moveTo>
                    <a:pt x="28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35"/>
                  </a:lnTo>
                  <a:close/>
                  <a:moveTo>
                    <a:pt x="0" y="69"/>
                  </a:moveTo>
                  <a:lnTo>
                    <a:pt x="28" y="69"/>
                  </a:lnTo>
                  <a:lnTo>
                    <a:pt x="28" y="246"/>
                  </a:lnTo>
                  <a:lnTo>
                    <a:pt x="0" y="246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8" name="Freeform 14"/>
            <p:cNvSpPr>
              <a:spLocks noEditPoints="1"/>
            </p:cNvSpPr>
            <p:nvPr/>
          </p:nvSpPr>
          <p:spPr bwMode="gray">
            <a:xfrm>
              <a:off x="2527300" y="4627563"/>
              <a:ext cx="258763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2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2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4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2" y="76"/>
                    <a:pt x="44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2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1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7" y="11"/>
                    <a:pt x="34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gray">
            <a:xfrm>
              <a:off x="2832100" y="4627563"/>
              <a:ext cx="236538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4"/>
                </a:cxn>
                <a:cxn ang="0">
                  <a:pos x="12" y="14"/>
                </a:cxn>
                <a:cxn ang="0">
                  <a:pos x="22" y="3"/>
                </a:cxn>
                <a:cxn ang="0">
                  <a:pos x="37" y="0"/>
                </a:cxn>
                <a:cxn ang="0">
                  <a:pos x="49" y="2"/>
                </a:cxn>
                <a:cxn ang="0">
                  <a:pos x="57" y="8"/>
                </a:cxn>
                <a:cxn ang="0">
                  <a:pos x="61" y="16"/>
                </a:cxn>
                <a:cxn ang="0">
                  <a:pos x="63" y="27"/>
                </a:cxn>
                <a:cxn ang="0">
                  <a:pos x="63" y="77"/>
                </a:cxn>
                <a:cxn ang="0">
                  <a:pos x="50" y="77"/>
                </a:cxn>
                <a:cxn ang="0">
                  <a:pos x="50" y="26"/>
                </a:cxn>
                <a:cxn ang="0">
                  <a:pos x="46" y="15"/>
                </a:cxn>
                <a:cxn ang="0">
                  <a:pos x="35" y="11"/>
                </a:cxn>
                <a:cxn ang="0">
                  <a:pos x="25" y="13"/>
                </a:cxn>
                <a:cxn ang="0">
                  <a:pos x="18" y="17"/>
                </a:cxn>
                <a:cxn ang="0">
                  <a:pos x="14" y="25"/>
                </a:cxn>
                <a:cxn ang="0">
                  <a:pos x="13" y="34"/>
                </a:cxn>
                <a:cxn ang="0">
                  <a:pos x="13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63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5" y="9"/>
                    <a:pt x="18" y="5"/>
                    <a:pt x="22" y="3"/>
                  </a:cubicBezTo>
                  <a:cubicBezTo>
                    <a:pt x="27" y="1"/>
                    <a:pt x="31" y="0"/>
                    <a:pt x="37" y="0"/>
                  </a:cubicBezTo>
                  <a:cubicBezTo>
                    <a:pt x="42" y="0"/>
                    <a:pt x="46" y="1"/>
                    <a:pt x="49" y="2"/>
                  </a:cubicBezTo>
                  <a:cubicBezTo>
                    <a:pt x="52" y="3"/>
                    <a:pt x="55" y="5"/>
                    <a:pt x="57" y="8"/>
                  </a:cubicBezTo>
                  <a:cubicBezTo>
                    <a:pt x="59" y="10"/>
                    <a:pt x="61" y="13"/>
                    <a:pt x="61" y="16"/>
                  </a:cubicBezTo>
                  <a:cubicBezTo>
                    <a:pt x="62" y="20"/>
                    <a:pt x="63" y="23"/>
                    <a:pt x="63" y="27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1"/>
                    <a:pt x="49" y="18"/>
                    <a:pt x="46" y="15"/>
                  </a:cubicBezTo>
                  <a:cubicBezTo>
                    <a:pt x="43" y="12"/>
                    <a:pt x="40" y="11"/>
                    <a:pt x="35" y="11"/>
                  </a:cubicBezTo>
                  <a:cubicBezTo>
                    <a:pt x="31" y="11"/>
                    <a:pt x="28" y="11"/>
                    <a:pt x="25" y="13"/>
                  </a:cubicBezTo>
                  <a:cubicBezTo>
                    <a:pt x="22" y="14"/>
                    <a:pt x="20" y="15"/>
                    <a:pt x="18" y="17"/>
                  </a:cubicBezTo>
                  <a:cubicBezTo>
                    <a:pt x="16" y="20"/>
                    <a:pt x="15" y="22"/>
                    <a:pt x="14" y="25"/>
                  </a:cubicBezTo>
                  <a:cubicBezTo>
                    <a:pt x="13" y="28"/>
                    <a:pt x="13" y="31"/>
                    <a:pt x="13" y="34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gray">
            <a:xfrm>
              <a:off x="3121025" y="4627563"/>
              <a:ext cx="255588" cy="293688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48" y="15"/>
                </a:cxn>
                <a:cxn ang="0">
                  <a:pos x="36" y="11"/>
                </a:cxn>
                <a:cxn ang="0">
                  <a:pos x="25" y="13"/>
                </a:cxn>
                <a:cxn ang="0">
                  <a:pos x="18" y="20"/>
                </a:cxn>
                <a:cxn ang="0">
                  <a:pos x="14" y="29"/>
                </a:cxn>
                <a:cxn ang="0">
                  <a:pos x="13" y="40"/>
                </a:cxn>
                <a:cxn ang="0">
                  <a:pos x="14" y="50"/>
                </a:cxn>
                <a:cxn ang="0">
                  <a:pos x="18" y="59"/>
                </a:cxn>
                <a:cxn ang="0">
                  <a:pos x="24" y="65"/>
                </a:cxn>
                <a:cxn ang="0">
                  <a:pos x="35" y="68"/>
                </a:cxn>
                <a:cxn ang="0">
                  <a:pos x="49" y="63"/>
                </a:cxn>
                <a:cxn ang="0">
                  <a:pos x="55" y="49"/>
                </a:cxn>
                <a:cxn ang="0">
                  <a:pos x="68" y="49"/>
                </a:cxn>
                <a:cxn ang="0">
                  <a:pos x="57" y="71"/>
                </a:cxn>
                <a:cxn ang="0">
                  <a:pos x="35" y="78"/>
                </a:cxn>
                <a:cxn ang="0">
                  <a:pos x="20" y="76"/>
                </a:cxn>
                <a:cxn ang="0">
                  <a:pos x="8" y="68"/>
                </a:cxn>
                <a:cxn ang="0">
                  <a:pos x="2" y="56"/>
                </a:cxn>
                <a:cxn ang="0">
                  <a:pos x="0" y="40"/>
                </a:cxn>
                <a:cxn ang="0">
                  <a:pos x="2" y="24"/>
                </a:cxn>
                <a:cxn ang="0">
                  <a:pos x="8" y="12"/>
                </a:cxn>
                <a:cxn ang="0">
                  <a:pos x="19" y="3"/>
                </a:cxn>
                <a:cxn ang="0">
                  <a:pos x="35" y="0"/>
                </a:cxn>
                <a:cxn ang="0">
                  <a:pos x="47" y="1"/>
                </a:cxn>
                <a:cxn ang="0">
                  <a:pos x="57" y="6"/>
                </a:cxn>
                <a:cxn ang="0">
                  <a:pos x="64" y="14"/>
                </a:cxn>
                <a:cxn ang="0">
                  <a:pos x="68" y="26"/>
                </a:cxn>
                <a:cxn ang="0">
                  <a:pos x="55" y="26"/>
                </a:cxn>
              </a:cxnLst>
              <a:rect l="0" t="0" r="r" b="b"/>
              <a:pathLst>
                <a:path w="68" h="78">
                  <a:moveTo>
                    <a:pt x="55" y="26"/>
                  </a:moveTo>
                  <a:cubicBezTo>
                    <a:pt x="54" y="21"/>
                    <a:pt x="52" y="17"/>
                    <a:pt x="48" y="15"/>
                  </a:cubicBezTo>
                  <a:cubicBezTo>
                    <a:pt x="45" y="12"/>
                    <a:pt x="41" y="11"/>
                    <a:pt x="36" y="11"/>
                  </a:cubicBezTo>
                  <a:cubicBezTo>
                    <a:pt x="32" y="11"/>
                    <a:pt x="28" y="12"/>
                    <a:pt x="25" y="13"/>
                  </a:cubicBezTo>
                  <a:cubicBezTo>
                    <a:pt x="22" y="15"/>
                    <a:pt x="19" y="17"/>
                    <a:pt x="18" y="20"/>
                  </a:cubicBezTo>
                  <a:cubicBezTo>
                    <a:pt x="16" y="22"/>
                    <a:pt x="15" y="26"/>
                    <a:pt x="14" y="29"/>
                  </a:cubicBezTo>
                  <a:cubicBezTo>
                    <a:pt x="13" y="33"/>
                    <a:pt x="13" y="36"/>
                    <a:pt x="13" y="40"/>
                  </a:cubicBezTo>
                  <a:cubicBezTo>
                    <a:pt x="13" y="44"/>
                    <a:pt x="13" y="47"/>
                    <a:pt x="14" y="50"/>
                  </a:cubicBezTo>
                  <a:cubicBezTo>
                    <a:pt x="15" y="54"/>
                    <a:pt x="16" y="57"/>
                    <a:pt x="18" y="59"/>
                  </a:cubicBezTo>
                  <a:cubicBezTo>
                    <a:pt x="19" y="62"/>
                    <a:pt x="22" y="64"/>
                    <a:pt x="24" y="65"/>
                  </a:cubicBezTo>
                  <a:cubicBezTo>
                    <a:pt x="27" y="67"/>
                    <a:pt x="31" y="68"/>
                    <a:pt x="35" y="68"/>
                  </a:cubicBezTo>
                  <a:cubicBezTo>
                    <a:pt x="41" y="68"/>
                    <a:pt x="45" y="66"/>
                    <a:pt x="49" y="63"/>
                  </a:cubicBezTo>
                  <a:cubicBezTo>
                    <a:pt x="52" y="59"/>
                    <a:pt x="54" y="55"/>
                    <a:pt x="55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6" y="58"/>
                    <a:pt x="63" y="66"/>
                    <a:pt x="57" y="71"/>
                  </a:cubicBezTo>
                  <a:cubicBezTo>
                    <a:pt x="52" y="76"/>
                    <a:pt x="44" y="78"/>
                    <a:pt x="35" y="78"/>
                  </a:cubicBezTo>
                  <a:cubicBezTo>
                    <a:pt x="29" y="78"/>
                    <a:pt x="24" y="78"/>
                    <a:pt x="20" y="76"/>
                  </a:cubicBezTo>
                  <a:cubicBezTo>
                    <a:pt x="15" y="74"/>
                    <a:pt x="11" y="71"/>
                    <a:pt x="8" y="68"/>
                  </a:cubicBezTo>
                  <a:cubicBezTo>
                    <a:pt x="6" y="64"/>
                    <a:pt x="3" y="60"/>
                    <a:pt x="2" y="56"/>
                  </a:cubicBezTo>
                  <a:cubicBezTo>
                    <a:pt x="0" y="51"/>
                    <a:pt x="0" y="46"/>
                    <a:pt x="0" y="40"/>
                  </a:cubicBezTo>
                  <a:cubicBezTo>
                    <a:pt x="0" y="35"/>
                    <a:pt x="0" y="29"/>
                    <a:pt x="2" y="24"/>
                  </a:cubicBezTo>
                  <a:cubicBezTo>
                    <a:pt x="3" y="19"/>
                    <a:pt x="5" y="15"/>
                    <a:pt x="8" y="12"/>
                  </a:cubicBezTo>
                  <a:cubicBezTo>
                    <a:pt x="11" y="8"/>
                    <a:pt x="15" y="5"/>
                    <a:pt x="19" y="3"/>
                  </a:cubicBezTo>
                  <a:cubicBezTo>
                    <a:pt x="24" y="1"/>
                    <a:pt x="29" y="0"/>
                    <a:pt x="35" y="0"/>
                  </a:cubicBezTo>
                  <a:cubicBezTo>
                    <a:pt x="39" y="0"/>
                    <a:pt x="43" y="0"/>
                    <a:pt x="47" y="1"/>
                  </a:cubicBezTo>
                  <a:cubicBezTo>
                    <a:pt x="51" y="2"/>
                    <a:pt x="54" y="4"/>
                    <a:pt x="57" y="6"/>
                  </a:cubicBezTo>
                  <a:cubicBezTo>
                    <a:pt x="60" y="8"/>
                    <a:pt x="62" y="11"/>
                    <a:pt x="64" y="14"/>
                  </a:cubicBezTo>
                  <a:cubicBezTo>
                    <a:pt x="66" y="17"/>
                    <a:pt x="67" y="21"/>
                    <a:pt x="68" y="26"/>
                  </a:cubicBezTo>
                  <a:lnTo>
                    <a:pt x="55" y="2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1" name="Freeform 17"/>
            <p:cNvSpPr>
              <a:spLocks noEditPoints="1"/>
            </p:cNvSpPr>
            <p:nvPr/>
          </p:nvSpPr>
          <p:spPr bwMode="gray">
            <a:xfrm>
              <a:off x="3409950" y="4627563"/>
              <a:ext cx="261938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3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5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70" h="78">
                  <a:moveTo>
                    <a:pt x="68" y="53"/>
                  </a:moveTo>
                  <a:cubicBezTo>
                    <a:pt x="67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8" y="1"/>
                    <a:pt x="52" y="4"/>
                  </a:cubicBezTo>
                  <a:cubicBezTo>
                    <a:pt x="56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70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7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8" y="11"/>
                    <a:pt x="35" y="11"/>
                  </a:cubicBezTo>
                  <a:cubicBezTo>
                    <a:pt x="31" y="11"/>
                    <a:pt x="29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gray">
            <a:xfrm>
              <a:off x="3833813" y="4548188"/>
              <a:ext cx="150813" cy="36830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40" y="23"/>
                </a:cxn>
                <a:cxn ang="0">
                  <a:pos x="40" y="34"/>
                </a:cxn>
                <a:cxn ang="0">
                  <a:pos x="25" y="34"/>
                </a:cxn>
                <a:cxn ang="0">
                  <a:pos x="25" y="80"/>
                </a:cxn>
                <a:cxn ang="0">
                  <a:pos x="26" y="84"/>
                </a:cxn>
                <a:cxn ang="0">
                  <a:pos x="27" y="86"/>
                </a:cxn>
                <a:cxn ang="0">
                  <a:pos x="30" y="87"/>
                </a:cxn>
                <a:cxn ang="0">
                  <a:pos x="35" y="87"/>
                </a:cxn>
                <a:cxn ang="0">
                  <a:pos x="40" y="87"/>
                </a:cxn>
                <a:cxn ang="0">
                  <a:pos x="40" y="98"/>
                </a:cxn>
                <a:cxn ang="0">
                  <a:pos x="31" y="98"/>
                </a:cxn>
                <a:cxn ang="0">
                  <a:pos x="23" y="97"/>
                </a:cxn>
                <a:cxn ang="0">
                  <a:pos x="17" y="95"/>
                </a:cxn>
                <a:cxn ang="0">
                  <a:pos x="14" y="90"/>
                </a:cxn>
                <a:cxn ang="0">
                  <a:pos x="13" y="81"/>
                </a:cxn>
                <a:cxn ang="0">
                  <a:pos x="13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3" y="23"/>
                </a:cxn>
                <a:cxn ang="0">
                  <a:pos x="13" y="0"/>
                </a:cxn>
                <a:cxn ang="0">
                  <a:pos x="25" y="0"/>
                </a:cxn>
                <a:cxn ang="0">
                  <a:pos x="25" y="23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6" y="83"/>
                    <a:pt x="26" y="84"/>
                  </a:cubicBezTo>
                  <a:cubicBezTo>
                    <a:pt x="26" y="85"/>
                    <a:pt x="27" y="85"/>
                    <a:pt x="27" y="86"/>
                  </a:cubicBezTo>
                  <a:cubicBezTo>
                    <a:pt x="28" y="86"/>
                    <a:pt x="29" y="86"/>
                    <a:pt x="30" y="87"/>
                  </a:cubicBezTo>
                  <a:cubicBezTo>
                    <a:pt x="31" y="87"/>
                    <a:pt x="33" y="87"/>
                    <a:pt x="35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28" y="98"/>
                    <a:pt x="25" y="98"/>
                    <a:pt x="23" y="97"/>
                  </a:cubicBezTo>
                  <a:cubicBezTo>
                    <a:pt x="21" y="97"/>
                    <a:pt x="19" y="96"/>
                    <a:pt x="17" y="95"/>
                  </a:cubicBezTo>
                  <a:cubicBezTo>
                    <a:pt x="16" y="94"/>
                    <a:pt x="15" y="92"/>
                    <a:pt x="14" y="90"/>
                  </a:cubicBezTo>
                  <a:cubicBezTo>
                    <a:pt x="13" y="88"/>
                    <a:pt x="13" y="85"/>
                    <a:pt x="13" y="81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3" name="Freeform 19"/>
            <p:cNvSpPr>
              <a:spLocks/>
            </p:cNvSpPr>
            <p:nvPr/>
          </p:nvSpPr>
          <p:spPr bwMode="gray">
            <a:xfrm>
              <a:off x="4037013" y="4525963"/>
              <a:ext cx="233363" cy="390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40"/>
                </a:cxn>
                <a:cxn ang="0">
                  <a:pos x="12" y="40"/>
                </a:cxn>
                <a:cxn ang="0">
                  <a:pos x="16" y="34"/>
                </a:cxn>
                <a:cxn ang="0">
                  <a:pos x="22" y="30"/>
                </a:cxn>
                <a:cxn ang="0">
                  <a:pos x="29" y="28"/>
                </a:cxn>
                <a:cxn ang="0">
                  <a:pos x="36" y="27"/>
                </a:cxn>
                <a:cxn ang="0">
                  <a:pos x="48" y="29"/>
                </a:cxn>
                <a:cxn ang="0">
                  <a:pos x="56" y="35"/>
                </a:cxn>
                <a:cxn ang="0">
                  <a:pos x="60" y="43"/>
                </a:cxn>
                <a:cxn ang="0">
                  <a:pos x="62" y="54"/>
                </a:cxn>
                <a:cxn ang="0">
                  <a:pos x="62" y="104"/>
                </a:cxn>
                <a:cxn ang="0">
                  <a:pos x="49" y="104"/>
                </a:cxn>
                <a:cxn ang="0">
                  <a:pos x="49" y="53"/>
                </a:cxn>
                <a:cxn ang="0">
                  <a:pos x="45" y="42"/>
                </a:cxn>
                <a:cxn ang="0">
                  <a:pos x="34" y="38"/>
                </a:cxn>
                <a:cxn ang="0">
                  <a:pos x="24" y="40"/>
                </a:cxn>
                <a:cxn ang="0">
                  <a:pos x="17" y="44"/>
                </a:cxn>
                <a:cxn ang="0">
                  <a:pos x="13" y="52"/>
                </a:cxn>
                <a:cxn ang="0">
                  <a:pos x="12" y="61"/>
                </a:cxn>
                <a:cxn ang="0">
                  <a:pos x="12" y="104"/>
                </a:cxn>
                <a:cxn ang="0">
                  <a:pos x="0" y="104"/>
                </a:cxn>
                <a:cxn ang="0">
                  <a:pos x="0" y="0"/>
                </a:cxn>
              </a:cxnLst>
              <a:rect l="0" t="0" r="r" b="b"/>
              <a:pathLst>
                <a:path w="62" h="104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37"/>
                    <a:pt x="15" y="35"/>
                    <a:pt x="16" y="34"/>
                  </a:cubicBezTo>
                  <a:cubicBezTo>
                    <a:pt x="18" y="32"/>
                    <a:pt x="20" y="31"/>
                    <a:pt x="22" y="30"/>
                  </a:cubicBezTo>
                  <a:cubicBezTo>
                    <a:pt x="24" y="29"/>
                    <a:pt x="27" y="28"/>
                    <a:pt x="29" y="28"/>
                  </a:cubicBezTo>
                  <a:cubicBezTo>
                    <a:pt x="31" y="27"/>
                    <a:pt x="34" y="27"/>
                    <a:pt x="36" y="27"/>
                  </a:cubicBezTo>
                  <a:cubicBezTo>
                    <a:pt x="41" y="27"/>
                    <a:pt x="45" y="28"/>
                    <a:pt x="48" y="29"/>
                  </a:cubicBezTo>
                  <a:cubicBezTo>
                    <a:pt x="52" y="30"/>
                    <a:pt x="54" y="32"/>
                    <a:pt x="56" y="35"/>
                  </a:cubicBezTo>
                  <a:cubicBezTo>
                    <a:pt x="58" y="37"/>
                    <a:pt x="60" y="40"/>
                    <a:pt x="60" y="43"/>
                  </a:cubicBezTo>
                  <a:cubicBezTo>
                    <a:pt x="61" y="47"/>
                    <a:pt x="62" y="50"/>
                    <a:pt x="62" y="54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48"/>
                    <a:pt x="48" y="45"/>
                    <a:pt x="45" y="42"/>
                  </a:cubicBezTo>
                  <a:cubicBezTo>
                    <a:pt x="43" y="39"/>
                    <a:pt x="39" y="38"/>
                    <a:pt x="34" y="38"/>
                  </a:cubicBezTo>
                  <a:cubicBezTo>
                    <a:pt x="30" y="38"/>
                    <a:pt x="27" y="38"/>
                    <a:pt x="24" y="40"/>
                  </a:cubicBezTo>
                  <a:cubicBezTo>
                    <a:pt x="22" y="41"/>
                    <a:pt x="19" y="42"/>
                    <a:pt x="17" y="44"/>
                  </a:cubicBezTo>
                  <a:cubicBezTo>
                    <a:pt x="16" y="47"/>
                    <a:pt x="14" y="49"/>
                    <a:pt x="13" y="52"/>
                  </a:cubicBezTo>
                  <a:cubicBezTo>
                    <a:pt x="12" y="55"/>
                    <a:pt x="12" y="58"/>
                    <a:pt x="12" y="61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0" y="104"/>
                    <a:pt x="0" y="104"/>
                    <a:pt x="0" y="10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4" name="Freeform 20"/>
            <p:cNvSpPr>
              <a:spLocks noEditPoints="1"/>
            </p:cNvSpPr>
            <p:nvPr/>
          </p:nvSpPr>
          <p:spPr bwMode="gray">
            <a:xfrm>
              <a:off x="4322763" y="4627563"/>
              <a:ext cx="258763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2" y="55"/>
                </a:cxn>
                <a:cxn ang="0">
                  <a:pos x="0" y="39"/>
                </a:cxn>
                <a:cxn ang="0">
                  <a:pos x="2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2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49" y="17"/>
                </a:cxn>
                <a:cxn ang="0">
                  <a:pos x="43" y="12"/>
                </a:cxn>
                <a:cxn ang="0">
                  <a:pos x="34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1" y="76"/>
                    <a:pt x="44" y="78"/>
                    <a:pt x="36" y="78"/>
                  </a:cubicBezTo>
                  <a:cubicBezTo>
                    <a:pt x="30" y="78"/>
                    <a:pt x="24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2" y="23"/>
                  </a:cubicBezTo>
                  <a:cubicBezTo>
                    <a:pt x="4" y="19"/>
                    <a:pt x="6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2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1" y="68"/>
                    <a:pt x="46" y="66"/>
                    <a:pt x="49" y="64"/>
                  </a:cubicBezTo>
                  <a:cubicBezTo>
                    <a:pt x="52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1" y="19"/>
                    <a:pt x="49" y="17"/>
                  </a:cubicBezTo>
                  <a:cubicBezTo>
                    <a:pt x="48" y="15"/>
                    <a:pt x="45" y="14"/>
                    <a:pt x="43" y="12"/>
                  </a:cubicBezTo>
                  <a:cubicBezTo>
                    <a:pt x="40" y="11"/>
                    <a:pt x="37" y="11"/>
                    <a:pt x="34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5" name="Freeform 21"/>
            <p:cNvSpPr>
              <a:spLocks/>
            </p:cNvSpPr>
            <p:nvPr/>
          </p:nvSpPr>
          <p:spPr bwMode="gray">
            <a:xfrm>
              <a:off x="4762500" y="4627563"/>
              <a:ext cx="254000" cy="293688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49" y="15"/>
                </a:cxn>
                <a:cxn ang="0">
                  <a:pos x="36" y="11"/>
                </a:cxn>
                <a:cxn ang="0">
                  <a:pos x="25" y="13"/>
                </a:cxn>
                <a:cxn ang="0">
                  <a:pos x="18" y="20"/>
                </a:cxn>
                <a:cxn ang="0">
                  <a:pos x="14" y="29"/>
                </a:cxn>
                <a:cxn ang="0">
                  <a:pos x="13" y="40"/>
                </a:cxn>
                <a:cxn ang="0">
                  <a:pos x="14" y="50"/>
                </a:cxn>
                <a:cxn ang="0">
                  <a:pos x="18" y="59"/>
                </a:cxn>
                <a:cxn ang="0">
                  <a:pos x="25" y="65"/>
                </a:cxn>
                <a:cxn ang="0">
                  <a:pos x="35" y="68"/>
                </a:cxn>
                <a:cxn ang="0">
                  <a:pos x="49" y="63"/>
                </a:cxn>
                <a:cxn ang="0">
                  <a:pos x="56" y="49"/>
                </a:cxn>
                <a:cxn ang="0">
                  <a:pos x="68" y="49"/>
                </a:cxn>
                <a:cxn ang="0">
                  <a:pos x="58" y="71"/>
                </a:cxn>
                <a:cxn ang="0">
                  <a:pos x="35" y="78"/>
                </a:cxn>
                <a:cxn ang="0">
                  <a:pos x="20" y="76"/>
                </a:cxn>
                <a:cxn ang="0">
                  <a:pos x="9" y="68"/>
                </a:cxn>
                <a:cxn ang="0">
                  <a:pos x="2" y="56"/>
                </a:cxn>
                <a:cxn ang="0">
                  <a:pos x="0" y="40"/>
                </a:cxn>
                <a:cxn ang="0">
                  <a:pos x="2" y="24"/>
                </a:cxn>
                <a:cxn ang="0">
                  <a:pos x="9" y="12"/>
                </a:cxn>
                <a:cxn ang="0">
                  <a:pos x="20" y="3"/>
                </a:cxn>
                <a:cxn ang="0">
                  <a:pos x="36" y="0"/>
                </a:cxn>
                <a:cxn ang="0">
                  <a:pos x="48" y="1"/>
                </a:cxn>
                <a:cxn ang="0">
                  <a:pos x="58" y="6"/>
                </a:cxn>
                <a:cxn ang="0">
                  <a:pos x="65" y="14"/>
                </a:cxn>
                <a:cxn ang="0">
                  <a:pos x="68" y="26"/>
                </a:cxn>
                <a:cxn ang="0">
                  <a:pos x="55" y="26"/>
                </a:cxn>
              </a:cxnLst>
              <a:rect l="0" t="0" r="r" b="b"/>
              <a:pathLst>
                <a:path w="68" h="78">
                  <a:moveTo>
                    <a:pt x="55" y="26"/>
                  </a:moveTo>
                  <a:cubicBezTo>
                    <a:pt x="54" y="21"/>
                    <a:pt x="52" y="17"/>
                    <a:pt x="49" y="15"/>
                  </a:cubicBezTo>
                  <a:cubicBezTo>
                    <a:pt x="46" y="12"/>
                    <a:pt x="42" y="11"/>
                    <a:pt x="36" y="11"/>
                  </a:cubicBezTo>
                  <a:cubicBezTo>
                    <a:pt x="32" y="11"/>
                    <a:pt x="28" y="12"/>
                    <a:pt x="25" y="13"/>
                  </a:cubicBezTo>
                  <a:cubicBezTo>
                    <a:pt x="22" y="15"/>
                    <a:pt x="20" y="17"/>
                    <a:pt x="18" y="20"/>
                  </a:cubicBezTo>
                  <a:cubicBezTo>
                    <a:pt x="16" y="22"/>
                    <a:pt x="15" y="26"/>
                    <a:pt x="14" y="29"/>
                  </a:cubicBezTo>
                  <a:cubicBezTo>
                    <a:pt x="13" y="33"/>
                    <a:pt x="13" y="36"/>
                    <a:pt x="13" y="40"/>
                  </a:cubicBezTo>
                  <a:cubicBezTo>
                    <a:pt x="13" y="44"/>
                    <a:pt x="13" y="47"/>
                    <a:pt x="14" y="50"/>
                  </a:cubicBezTo>
                  <a:cubicBezTo>
                    <a:pt x="15" y="54"/>
                    <a:pt x="16" y="57"/>
                    <a:pt x="18" y="59"/>
                  </a:cubicBezTo>
                  <a:cubicBezTo>
                    <a:pt x="20" y="62"/>
                    <a:pt x="22" y="64"/>
                    <a:pt x="25" y="65"/>
                  </a:cubicBezTo>
                  <a:cubicBezTo>
                    <a:pt x="28" y="67"/>
                    <a:pt x="31" y="68"/>
                    <a:pt x="35" y="68"/>
                  </a:cubicBezTo>
                  <a:cubicBezTo>
                    <a:pt x="41" y="68"/>
                    <a:pt x="46" y="66"/>
                    <a:pt x="49" y="63"/>
                  </a:cubicBezTo>
                  <a:cubicBezTo>
                    <a:pt x="53" y="59"/>
                    <a:pt x="55" y="55"/>
                    <a:pt x="56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7" y="58"/>
                    <a:pt x="63" y="66"/>
                    <a:pt x="58" y="71"/>
                  </a:cubicBezTo>
                  <a:cubicBezTo>
                    <a:pt x="52" y="76"/>
                    <a:pt x="45" y="78"/>
                    <a:pt x="35" y="78"/>
                  </a:cubicBezTo>
                  <a:cubicBezTo>
                    <a:pt x="29" y="78"/>
                    <a:pt x="24" y="78"/>
                    <a:pt x="20" y="76"/>
                  </a:cubicBezTo>
                  <a:cubicBezTo>
                    <a:pt x="16" y="74"/>
                    <a:pt x="12" y="71"/>
                    <a:pt x="9" y="68"/>
                  </a:cubicBezTo>
                  <a:cubicBezTo>
                    <a:pt x="6" y="64"/>
                    <a:pt x="4" y="60"/>
                    <a:pt x="2" y="56"/>
                  </a:cubicBezTo>
                  <a:cubicBezTo>
                    <a:pt x="1" y="51"/>
                    <a:pt x="0" y="46"/>
                    <a:pt x="0" y="40"/>
                  </a:cubicBezTo>
                  <a:cubicBezTo>
                    <a:pt x="0" y="35"/>
                    <a:pt x="1" y="29"/>
                    <a:pt x="2" y="24"/>
                  </a:cubicBezTo>
                  <a:cubicBezTo>
                    <a:pt x="4" y="19"/>
                    <a:pt x="6" y="15"/>
                    <a:pt x="9" y="12"/>
                  </a:cubicBezTo>
                  <a:cubicBezTo>
                    <a:pt x="12" y="8"/>
                    <a:pt x="15" y="5"/>
                    <a:pt x="20" y="3"/>
                  </a:cubicBezTo>
                  <a:cubicBezTo>
                    <a:pt x="24" y="1"/>
                    <a:pt x="30" y="0"/>
                    <a:pt x="36" y="0"/>
                  </a:cubicBezTo>
                  <a:cubicBezTo>
                    <a:pt x="40" y="0"/>
                    <a:pt x="44" y="0"/>
                    <a:pt x="48" y="1"/>
                  </a:cubicBezTo>
                  <a:cubicBezTo>
                    <a:pt x="51" y="2"/>
                    <a:pt x="55" y="4"/>
                    <a:pt x="58" y="6"/>
                  </a:cubicBezTo>
                  <a:cubicBezTo>
                    <a:pt x="60" y="8"/>
                    <a:pt x="63" y="11"/>
                    <a:pt x="65" y="14"/>
                  </a:cubicBezTo>
                  <a:cubicBezTo>
                    <a:pt x="66" y="17"/>
                    <a:pt x="68" y="21"/>
                    <a:pt x="68" y="26"/>
                  </a:cubicBezTo>
                  <a:lnTo>
                    <a:pt x="55" y="2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6" name="Freeform 22"/>
            <p:cNvSpPr>
              <a:spLocks noEditPoints="1"/>
            </p:cNvSpPr>
            <p:nvPr/>
          </p:nvSpPr>
          <p:spPr bwMode="gray">
            <a:xfrm>
              <a:off x="5051425" y="4627563"/>
              <a:ext cx="273050" cy="293688"/>
            </a:xfrm>
            <a:custGeom>
              <a:avLst/>
              <a:gdLst/>
              <a:ahLst/>
              <a:cxnLst>
                <a:cxn ang="0">
                  <a:pos x="3" y="24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7" y="0"/>
                </a:cxn>
                <a:cxn ang="0">
                  <a:pos x="53" y="3"/>
                </a:cxn>
                <a:cxn ang="0">
                  <a:pos x="64" y="11"/>
                </a:cxn>
                <a:cxn ang="0">
                  <a:pos x="71" y="24"/>
                </a:cxn>
                <a:cxn ang="0">
                  <a:pos x="73" y="39"/>
                </a:cxn>
                <a:cxn ang="0">
                  <a:pos x="71" y="55"/>
                </a:cxn>
                <a:cxn ang="0">
                  <a:pos x="64" y="67"/>
                </a:cxn>
                <a:cxn ang="0">
                  <a:pos x="53" y="75"/>
                </a:cxn>
                <a:cxn ang="0">
                  <a:pos x="37" y="78"/>
                </a:cxn>
                <a:cxn ang="0">
                  <a:pos x="21" y="75"/>
                </a:cxn>
                <a:cxn ang="0">
                  <a:pos x="10" y="67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4"/>
                </a:cxn>
                <a:cxn ang="0">
                  <a:pos x="15" y="51"/>
                </a:cxn>
                <a:cxn ang="0">
                  <a:pos x="20" y="60"/>
                </a:cxn>
                <a:cxn ang="0">
                  <a:pos x="28" y="66"/>
                </a:cxn>
                <a:cxn ang="0">
                  <a:pos x="37" y="68"/>
                </a:cxn>
                <a:cxn ang="0">
                  <a:pos x="46" y="66"/>
                </a:cxn>
                <a:cxn ang="0">
                  <a:pos x="53" y="60"/>
                </a:cxn>
                <a:cxn ang="0">
                  <a:pos x="58" y="51"/>
                </a:cxn>
                <a:cxn ang="0">
                  <a:pos x="60" y="39"/>
                </a:cxn>
                <a:cxn ang="0">
                  <a:pos x="58" y="27"/>
                </a:cxn>
                <a:cxn ang="0">
                  <a:pos x="53" y="18"/>
                </a:cxn>
                <a:cxn ang="0">
                  <a:pos x="46" y="13"/>
                </a:cxn>
                <a:cxn ang="0">
                  <a:pos x="37" y="11"/>
                </a:cxn>
                <a:cxn ang="0">
                  <a:pos x="28" y="13"/>
                </a:cxn>
                <a:cxn ang="0">
                  <a:pos x="20" y="18"/>
                </a:cxn>
                <a:cxn ang="0">
                  <a:pos x="15" y="27"/>
                </a:cxn>
                <a:cxn ang="0">
                  <a:pos x="13" y="39"/>
                </a:cxn>
                <a:cxn ang="0">
                  <a:pos x="15" y="51"/>
                </a:cxn>
              </a:cxnLst>
              <a:rect l="0" t="0" r="r" b="b"/>
              <a:pathLst>
                <a:path w="73" h="78">
                  <a:moveTo>
                    <a:pt x="3" y="24"/>
                  </a:moveTo>
                  <a:cubicBezTo>
                    <a:pt x="4" y="19"/>
                    <a:pt x="7" y="15"/>
                    <a:pt x="10" y="11"/>
                  </a:cubicBezTo>
                  <a:cubicBezTo>
                    <a:pt x="13" y="8"/>
                    <a:pt x="17" y="5"/>
                    <a:pt x="21" y="3"/>
                  </a:cubicBezTo>
                  <a:cubicBezTo>
                    <a:pt x="26" y="1"/>
                    <a:pt x="31" y="0"/>
                    <a:pt x="37" y="0"/>
                  </a:cubicBezTo>
                  <a:cubicBezTo>
                    <a:pt x="43" y="0"/>
                    <a:pt x="48" y="1"/>
                    <a:pt x="53" y="3"/>
                  </a:cubicBezTo>
                  <a:cubicBezTo>
                    <a:pt x="57" y="5"/>
                    <a:pt x="61" y="8"/>
                    <a:pt x="64" y="11"/>
                  </a:cubicBezTo>
                  <a:cubicBezTo>
                    <a:pt x="67" y="15"/>
                    <a:pt x="69" y="19"/>
                    <a:pt x="71" y="24"/>
                  </a:cubicBezTo>
                  <a:cubicBezTo>
                    <a:pt x="73" y="29"/>
                    <a:pt x="73" y="34"/>
                    <a:pt x="73" y="39"/>
                  </a:cubicBezTo>
                  <a:cubicBezTo>
                    <a:pt x="73" y="45"/>
                    <a:pt x="73" y="50"/>
                    <a:pt x="71" y="55"/>
                  </a:cubicBezTo>
                  <a:cubicBezTo>
                    <a:pt x="69" y="59"/>
                    <a:pt x="67" y="64"/>
                    <a:pt x="64" y="67"/>
                  </a:cubicBezTo>
                  <a:cubicBezTo>
                    <a:pt x="61" y="71"/>
                    <a:pt x="57" y="73"/>
                    <a:pt x="53" y="75"/>
                  </a:cubicBezTo>
                  <a:cubicBezTo>
                    <a:pt x="48" y="77"/>
                    <a:pt x="43" y="78"/>
                    <a:pt x="37" y="78"/>
                  </a:cubicBezTo>
                  <a:cubicBezTo>
                    <a:pt x="31" y="78"/>
                    <a:pt x="26" y="77"/>
                    <a:pt x="21" y="75"/>
                  </a:cubicBezTo>
                  <a:cubicBezTo>
                    <a:pt x="17" y="73"/>
                    <a:pt x="13" y="71"/>
                    <a:pt x="10" y="67"/>
                  </a:cubicBezTo>
                  <a:cubicBezTo>
                    <a:pt x="7" y="64"/>
                    <a:pt x="4" y="59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4"/>
                    <a:pt x="1" y="29"/>
                    <a:pt x="3" y="24"/>
                  </a:cubicBezTo>
                  <a:close/>
                  <a:moveTo>
                    <a:pt x="15" y="51"/>
                  </a:moveTo>
                  <a:cubicBezTo>
                    <a:pt x="16" y="55"/>
                    <a:pt x="18" y="58"/>
                    <a:pt x="20" y="60"/>
                  </a:cubicBezTo>
                  <a:cubicBezTo>
                    <a:pt x="22" y="63"/>
                    <a:pt x="25" y="64"/>
                    <a:pt x="28" y="66"/>
                  </a:cubicBezTo>
                  <a:cubicBezTo>
                    <a:pt x="31" y="67"/>
                    <a:pt x="34" y="68"/>
                    <a:pt x="37" y="68"/>
                  </a:cubicBezTo>
                  <a:cubicBezTo>
                    <a:pt x="40" y="68"/>
                    <a:pt x="43" y="67"/>
                    <a:pt x="46" y="66"/>
                  </a:cubicBezTo>
                  <a:cubicBezTo>
                    <a:pt x="49" y="64"/>
                    <a:pt x="51" y="63"/>
                    <a:pt x="53" y="60"/>
                  </a:cubicBezTo>
                  <a:cubicBezTo>
                    <a:pt x="56" y="58"/>
                    <a:pt x="57" y="55"/>
                    <a:pt x="58" y="51"/>
                  </a:cubicBezTo>
                  <a:cubicBezTo>
                    <a:pt x="60" y="48"/>
                    <a:pt x="60" y="44"/>
                    <a:pt x="60" y="39"/>
                  </a:cubicBezTo>
                  <a:cubicBezTo>
                    <a:pt x="60" y="35"/>
                    <a:pt x="60" y="31"/>
                    <a:pt x="58" y="27"/>
                  </a:cubicBezTo>
                  <a:cubicBezTo>
                    <a:pt x="57" y="24"/>
                    <a:pt x="56" y="21"/>
                    <a:pt x="53" y="18"/>
                  </a:cubicBezTo>
                  <a:cubicBezTo>
                    <a:pt x="51" y="16"/>
                    <a:pt x="49" y="14"/>
                    <a:pt x="46" y="13"/>
                  </a:cubicBezTo>
                  <a:cubicBezTo>
                    <a:pt x="43" y="11"/>
                    <a:pt x="40" y="11"/>
                    <a:pt x="37" y="11"/>
                  </a:cubicBezTo>
                  <a:cubicBezTo>
                    <a:pt x="34" y="11"/>
                    <a:pt x="31" y="11"/>
                    <a:pt x="28" y="13"/>
                  </a:cubicBezTo>
                  <a:cubicBezTo>
                    <a:pt x="25" y="14"/>
                    <a:pt x="22" y="16"/>
                    <a:pt x="20" y="18"/>
                  </a:cubicBezTo>
                  <a:cubicBezTo>
                    <a:pt x="18" y="21"/>
                    <a:pt x="16" y="24"/>
                    <a:pt x="15" y="27"/>
                  </a:cubicBezTo>
                  <a:cubicBezTo>
                    <a:pt x="14" y="31"/>
                    <a:pt x="13" y="35"/>
                    <a:pt x="13" y="39"/>
                  </a:cubicBezTo>
                  <a:cubicBezTo>
                    <a:pt x="13" y="44"/>
                    <a:pt x="14" y="48"/>
                    <a:pt x="15" y="51"/>
                  </a:cubicBez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7" name="Freeform 23"/>
            <p:cNvSpPr>
              <a:spLocks/>
            </p:cNvSpPr>
            <p:nvPr/>
          </p:nvSpPr>
          <p:spPr bwMode="gray">
            <a:xfrm>
              <a:off x="5376863" y="4627563"/>
              <a:ext cx="398463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3"/>
                </a:cxn>
                <a:cxn ang="0">
                  <a:pos x="12" y="13"/>
                </a:cxn>
                <a:cxn ang="0">
                  <a:pos x="36" y="0"/>
                </a:cxn>
                <a:cxn ang="0">
                  <a:pos x="49" y="3"/>
                </a:cxn>
                <a:cxn ang="0">
                  <a:pos x="57" y="13"/>
                </a:cxn>
                <a:cxn ang="0">
                  <a:pos x="67" y="3"/>
                </a:cxn>
                <a:cxn ang="0">
                  <a:pos x="81" y="0"/>
                </a:cxn>
                <a:cxn ang="0">
                  <a:pos x="91" y="1"/>
                </a:cxn>
                <a:cxn ang="0">
                  <a:pos x="99" y="5"/>
                </a:cxn>
                <a:cxn ang="0">
                  <a:pos x="104" y="12"/>
                </a:cxn>
                <a:cxn ang="0">
                  <a:pos x="106" y="22"/>
                </a:cxn>
                <a:cxn ang="0">
                  <a:pos x="106" y="77"/>
                </a:cxn>
                <a:cxn ang="0">
                  <a:pos x="93" y="77"/>
                </a:cxn>
                <a:cxn ang="0">
                  <a:pos x="93" y="27"/>
                </a:cxn>
                <a:cxn ang="0">
                  <a:pos x="93" y="21"/>
                </a:cxn>
                <a:cxn ang="0">
                  <a:pos x="91" y="16"/>
                </a:cxn>
                <a:cxn ang="0">
                  <a:pos x="86" y="12"/>
                </a:cxn>
                <a:cxn ang="0">
                  <a:pos x="79" y="11"/>
                </a:cxn>
                <a:cxn ang="0">
                  <a:pos x="64" y="16"/>
                </a:cxn>
                <a:cxn ang="0">
                  <a:pos x="59" y="30"/>
                </a:cxn>
                <a:cxn ang="0">
                  <a:pos x="59" y="77"/>
                </a:cxn>
                <a:cxn ang="0">
                  <a:pos x="47" y="77"/>
                </a:cxn>
                <a:cxn ang="0">
                  <a:pos x="47" y="27"/>
                </a:cxn>
                <a:cxn ang="0">
                  <a:pos x="46" y="21"/>
                </a:cxn>
                <a:cxn ang="0">
                  <a:pos x="44" y="15"/>
                </a:cxn>
                <a:cxn ang="0">
                  <a:pos x="40" y="12"/>
                </a:cxn>
                <a:cxn ang="0">
                  <a:pos x="33" y="11"/>
                </a:cxn>
                <a:cxn ang="0">
                  <a:pos x="23" y="13"/>
                </a:cxn>
                <a:cxn ang="0">
                  <a:pos x="17" y="18"/>
                </a:cxn>
                <a:cxn ang="0">
                  <a:pos x="14" y="25"/>
                </a:cxn>
                <a:cxn ang="0">
                  <a:pos x="13" y="30"/>
                </a:cxn>
                <a:cxn ang="0">
                  <a:pos x="13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106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8" y="4"/>
                    <a:pt x="26" y="0"/>
                    <a:pt x="36" y="0"/>
                  </a:cubicBezTo>
                  <a:cubicBezTo>
                    <a:pt x="41" y="0"/>
                    <a:pt x="45" y="1"/>
                    <a:pt x="49" y="3"/>
                  </a:cubicBezTo>
                  <a:cubicBezTo>
                    <a:pt x="53" y="5"/>
                    <a:pt x="56" y="8"/>
                    <a:pt x="57" y="13"/>
                  </a:cubicBezTo>
                  <a:cubicBezTo>
                    <a:pt x="60" y="9"/>
                    <a:pt x="63" y="5"/>
                    <a:pt x="67" y="3"/>
                  </a:cubicBezTo>
                  <a:cubicBezTo>
                    <a:pt x="71" y="1"/>
                    <a:pt x="76" y="0"/>
                    <a:pt x="81" y="0"/>
                  </a:cubicBezTo>
                  <a:cubicBezTo>
                    <a:pt x="84" y="0"/>
                    <a:pt x="88" y="0"/>
                    <a:pt x="91" y="1"/>
                  </a:cubicBezTo>
                  <a:cubicBezTo>
                    <a:pt x="94" y="2"/>
                    <a:pt x="97" y="3"/>
                    <a:pt x="99" y="5"/>
                  </a:cubicBezTo>
                  <a:cubicBezTo>
                    <a:pt x="101" y="7"/>
                    <a:pt x="103" y="9"/>
                    <a:pt x="104" y="12"/>
                  </a:cubicBezTo>
                  <a:cubicBezTo>
                    <a:pt x="105" y="14"/>
                    <a:pt x="106" y="18"/>
                    <a:pt x="106" y="22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3" y="23"/>
                    <a:pt x="93" y="21"/>
                  </a:cubicBezTo>
                  <a:cubicBezTo>
                    <a:pt x="92" y="19"/>
                    <a:pt x="92" y="17"/>
                    <a:pt x="91" y="16"/>
                  </a:cubicBezTo>
                  <a:cubicBezTo>
                    <a:pt x="89" y="14"/>
                    <a:pt x="88" y="13"/>
                    <a:pt x="86" y="12"/>
                  </a:cubicBezTo>
                  <a:cubicBezTo>
                    <a:pt x="84" y="11"/>
                    <a:pt x="82" y="11"/>
                    <a:pt x="79" y="11"/>
                  </a:cubicBezTo>
                  <a:cubicBezTo>
                    <a:pt x="73" y="11"/>
                    <a:pt x="68" y="13"/>
                    <a:pt x="64" y="16"/>
                  </a:cubicBezTo>
                  <a:cubicBezTo>
                    <a:pt x="61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5"/>
                    <a:pt x="47" y="23"/>
                    <a:pt x="46" y="21"/>
                  </a:cubicBezTo>
                  <a:cubicBezTo>
                    <a:pt x="46" y="19"/>
                    <a:pt x="45" y="17"/>
                    <a:pt x="44" y="15"/>
                  </a:cubicBezTo>
                  <a:cubicBezTo>
                    <a:pt x="43" y="14"/>
                    <a:pt x="41" y="13"/>
                    <a:pt x="40" y="12"/>
                  </a:cubicBezTo>
                  <a:cubicBezTo>
                    <a:pt x="38" y="11"/>
                    <a:pt x="35" y="11"/>
                    <a:pt x="33" y="11"/>
                  </a:cubicBezTo>
                  <a:cubicBezTo>
                    <a:pt x="29" y="11"/>
                    <a:pt x="26" y="11"/>
                    <a:pt x="23" y="13"/>
                  </a:cubicBezTo>
                  <a:cubicBezTo>
                    <a:pt x="21" y="14"/>
                    <a:pt x="19" y="16"/>
                    <a:pt x="17" y="18"/>
                  </a:cubicBezTo>
                  <a:cubicBezTo>
                    <a:pt x="16" y="20"/>
                    <a:pt x="14" y="22"/>
                    <a:pt x="14" y="25"/>
                  </a:cubicBezTo>
                  <a:cubicBezTo>
                    <a:pt x="13" y="27"/>
                    <a:pt x="13" y="28"/>
                    <a:pt x="13" y="30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8" name="Freeform 24"/>
            <p:cNvSpPr>
              <a:spLocks/>
            </p:cNvSpPr>
            <p:nvPr/>
          </p:nvSpPr>
          <p:spPr bwMode="gray">
            <a:xfrm>
              <a:off x="5843588" y="4627563"/>
              <a:ext cx="393700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2"/>
                </a:cxn>
                <a:cxn ang="0">
                  <a:pos x="11" y="13"/>
                </a:cxn>
                <a:cxn ang="0">
                  <a:pos x="12" y="13"/>
                </a:cxn>
                <a:cxn ang="0">
                  <a:pos x="36" y="0"/>
                </a:cxn>
                <a:cxn ang="0">
                  <a:pos x="48" y="3"/>
                </a:cxn>
                <a:cxn ang="0">
                  <a:pos x="56" y="13"/>
                </a:cxn>
                <a:cxn ang="0">
                  <a:pos x="66" y="3"/>
                </a:cxn>
                <a:cxn ang="0">
                  <a:pos x="80" y="0"/>
                </a:cxn>
                <a:cxn ang="0">
                  <a:pos x="90" y="1"/>
                </a:cxn>
                <a:cxn ang="0">
                  <a:pos x="98" y="5"/>
                </a:cxn>
                <a:cxn ang="0">
                  <a:pos x="103" y="12"/>
                </a:cxn>
                <a:cxn ang="0">
                  <a:pos x="105" y="22"/>
                </a:cxn>
                <a:cxn ang="0">
                  <a:pos x="105" y="77"/>
                </a:cxn>
                <a:cxn ang="0">
                  <a:pos x="93" y="77"/>
                </a:cxn>
                <a:cxn ang="0">
                  <a:pos x="93" y="27"/>
                </a:cxn>
                <a:cxn ang="0">
                  <a:pos x="92" y="21"/>
                </a:cxn>
                <a:cxn ang="0">
                  <a:pos x="90" y="16"/>
                </a:cxn>
                <a:cxn ang="0">
                  <a:pos x="85" y="12"/>
                </a:cxn>
                <a:cxn ang="0">
                  <a:pos x="78" y="11"/>
                </a:cxn>
                <a:cxn ang="0">
                  <a:pos x="64" y="16"/>
                </a:cxn>
                <a:cxn ang="0">
                  <a:pos x="59" y="30"/>
                </a:cxn>
                <a:cxn ang="0">
                  <a:pos x="59" y="77"/>
                </a:cxn>
                <a:cxn ang="0">
                  <a:pos x="46" y="77"/>
                </a:cxn>
                <a:cxn ang="0">
                  <a:pos x="46" y="27"/>
                </a:cxn>
                <a:cxn ang="0">
                  <a:pos x="45" y="21"/>
                </a:cxn>
                <a:cxn ang="0">
                  <a:pos x="43" y="15"/>
                </a:cxn>
                <a:cxn ang="0">
                  <a:pos x="39" y="12"/>
                </a:cxn>
                <a:cxn ang="0">
                  <a:pos x="32" y="11"/>
                </a:cxn>
                <a:cxn ang="0">
                  <a:pos x="23" y="13"/>
                </a:cxn>
                <a:cxn ang="0">
                  <a:pos x="17" y="18"/>
                </a:cxn>
                <a:cxn ang="0">
                  <a:pos x="13" y="25"/>
                </a:cxn>
                <a:cxn ang="0">
                  <a:pos x="12" y="30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105" h="77">
                  <a:moveTo>
                    <a:pt x="0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7" y="4"/>
                    <a:pt x="25" y="0"/>
                    <a:pt x="36" y="0"/>
                  </a:cubicBezTo>
                  <a:cubicBezTo>
                    <a:pt x="40" y="0"/>
                    <a:pt x="45" y="1"/>
                    <a:pt x="48" y="3"/>
                  </a:cubicBezTo>
                  <a:cubicBezTo>
                    <a:pt x="52" y="5"/>
                    <a:pt x="55" y="8"/>
                    <a:pt x="56" y="13"/>
                  </a:cubicBezTo>
                  <a:cubicBezTo>
                    <a:pt x="59" y="9"/>
                    <a:pt x="62" y="5"/>
                    <a:pt x="66" y="3"/>
                  </a:cubicBezTo>
                  <a:cubicBezTo>
                    <a:pt x="71" y="1"/>
                    <a:pt x="75" y="0"/>
                    <a:pt x="80" y="0"/>
                  </a:cubicBezTo>
                  <a:cubicBezTo>
                    <a:pt x="84" y="0"/>
                    <a:pt x="87" y="0"/>
                    <a:pt x="90" y="1"/>
                  </a:cubicBezTo>
                  <a:cubicBezTo>
                    <a:pt x="93" y="2"/>
                    <a:pt x="96" y="3"/>
                    <a:pt x="98" y="5"/>
                  </a:cubicBezTo>
                  <a:cubicBezTo>
                    <a:pt x="100" y="7"/>
                    <a:pt x="102" y="9"/>
                    <a:pt x="103" y="12"/>
                  </a:cubicBezTo>
                  <a:cubicBezTo>
                    <a:pt x="104" y="14"/>
                    <a:pt x="105" y="18"/>
                    <a:pt x="105" y="22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2" y="23"/>
                    <a:pt x="92" y="21"/>
                  </a:cubicBezTo>
                  <a:cubicBezTo>
                    <a:pt x="92" y="19"/>
                    <a:pt x="91" y="17"/>
                    <a:pt x="90" y="16"/>
                  </a:cubicBezTo>
                  <a:cubicBezTo>
                    <a:pt x="89" y="14"/>
                    <a:pt x="87" y="13"/>
                    <a:pt x="85" y="12"/>
                  </a:cubicBezTo>
                  <a:cubicBezTo>
                    <a:pt x="84" y="11"/>
                    <a:pt x="81" y="11"/>
                    <a:pt x="78" y="11"/>
                  </a:cubicBezTo>
                  <a:cubicBezTo>
                    <a:pt x="72" y="11"/>
                    <a:pt x="67" y="13"/>
                    <a:pt x="64" y="16"/>
                  </a:cubicBezTo>
                  <a:cubicBezTo>
                    <a:pt x="60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5"/>
                    <a:pt x="46" y="23"/>
                    <a:pt x="45" y="21"/>
                  </a:cubicBezTo>
                  <a:cubicBezTo>
                    <a:pt x="45" y="19"/>
                    <a:pt x="44" y="17"/>
                    <a:pt x="43" y="15"/>
                  </a:cubicBezTo>
                  <a:cubicBezTo>
                    <a:pt x="42" y="14"/>
                    <a:pt x="41" y="13"/>
                    <a:pt x="39" y="12"/>
                  </a:cubicBezTo>
                  <a:cubicBezTo>
                    <a:pt x="37" y="11"/>
                    <a:pt x="35" y="11"/>
                    <a:pt x="32" y="11"/>
                  </a:cubicBezTo>
                  <a:cubicBezTo>
                    <a:pt x="28" y="11"/>
                    <a:pt x="25" y="11"/>
                    <a:pt x="23" y="13"/>
                  </a:cubicBezTo>
                  <a:cubicBezTo>
                    <a:pt x="20" y="14"/>
                    <a:pt x="18" y="16"/>
                    <a:pt x="17" y="18"/>
                  </a:cubicBezTo>
                  <a:cubicBezTo>
                    <a:pt x="15" y="20"/>
                    <a:pt x="14" y="22"/>
                    <a:pt x="13" y="25"/>
                  </a:cubicBezTo>
                  <a:cubicBezTo>
                    <a:pt x="12" y="27"/>
                    <a:pt x="12" y="28"/>
                    <a:pt x="12" y="30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9" name="Freeform 25"/>
            <p:cNvSpPr>
              <a:spLocks noEditPoints="1"/>
            </p:cNvSpPr>
            <p:nvPr/>
          </p:nvSpPr>
          <p:spPr bwMode="gray">
            <a:xfrm>
              <a:off x="6308725" y="4525963"/>
              <a:ext cx="46038" cy="390525"/>
            </a:xfrm>
            <a:custGeom>
              <a:avLst/>
              <a:gdLst/>
              <a:ahLst/>
              <a:cxnLst>
                <a:cxn ang="0">
                  <a:pos x="2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29" y="0"/>
                </a:cxn>
                <a:cxn ang="0">
                  <a:pos x="29" y="35"/>
                </a:cxn>
                <a:cxn ang="0">
                  <a:pos x="0" y="69"/>
                </a:cxn>
                <a:cxn ang="0">
                  <a:pos x="29" y="69"/>
                </a:cxn>
                <a:cxn ang="0">
                  <a:pos x="29" y="246"/>
                </a:cxn>
                <a:cxn ang="0">
                  <a:pos x="0" y="246"/>
                </a:cxn>
                <a:cxn ang="0">
                  <a:pos x="0" y="69"/>
                </a:cxn>
              </a:cxnLst>
              <a:rect l="0" t="0" r="r" b="b"/>
              <a:pathLst>
                <a:path w="29" h="246">
                  <a:moveTo>
                    <a:pt x="29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35"/>
                  </a:lnTo>
                  <a:close/>
                  <a:moveTo>
                    <a:pt x="0" y="69"/>
                  </a:moveTo>
                  <a:lnTo>
                    <a:pt x="29" y="69"/>
                  </a:lnTo>
                  <a:lnTo>
                    <a:pt x="29" y="246"/>
                  </a:lnTo>
                  <a:lnTo>
                    <a:pt x="0" y="246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0" name="Freeform 26"/>
            <p:cNvSpPr>
              <a:spLocks/>
            </p:cNvSpPr>
            <p:nvPr/>
          </p:nvSpPr>
          <p:spPr bwMode="gray">
            <a:xfrm>
              <a:off x="6396038" y="4548188"/>
              <a:ext cx="149225" cy="36830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40" y="23"/>
                </a:cxn>
                <a:cxn ang="0">
                  <a:pos x="40" y="34"/>
                </a:cxn>
                <a:cxn ang="0">
                  <a:pos x="25" y="34"/>
                </a:cxn>
                <a:cxn ang="0">
                  <a:pos x="25" y="80"/>
                </a:cxn>
                <a:cxn ang="0">
                  <a:pos x="25" y="84"/>
                </a:cxn>
                <a:cxn ang="0">
                  <a:pos x="27" y="86"/>
                </a:cxn>
                <a:cxn ang="0">
                  <a:pos x="29" y="87"/>
                </a:cxn>
                <a:cxn ang="0">
                  <a:pos x="34" y="87"/>
                </a:cxn>
                <a:cxn ang="0">
                  <a:pos x="40" y="87"/>
                </a:cxn>
                <a:cxn ang="0">
                  <a:pos x="40" y="98"/>
                </a:cxn>
                <a:cxn ang="0">
                  <a:pos x="30" y="98"/>
                </a:cxn>
                <a:cxn ang="0">
                  <a:pos x="22" y="97"/>
                </a:cxn>
                <a:cxn ang="0">
                  <a:pos x="17" y="95"/>
                </a:cxn>
                <a:cxn ang="0">
                  <a:pos x="14" y="90"/>
                </a:cxn>
                <a:cxn ang="0">
                  <a:pos x="12" y="81"/>
                </a:cxn>
                <a:cxn ang="0">
                  <a:pos x="12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2" y="23"/>
                </a:cxn>
                <a:cxn ang="0">
                  <a:pos x="12" y="0"/>
                </a:cxn>
                <a:cxn ang="0">
                  <a:pos x="25" y="0"/>
                </a:cxn>
                <a:cxn ang="0">
                  <a:pos x="25" y="23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5" y="83"/>
                    <a:pt x="25" y="84"/>
                  </a:cubicBezTo>
                  <a:cubicBezTo>
                    <a:pt x="25" y="85"/>
                    <a:pt x="26" y="85"/>
                    <a:pt x="27" y="86"/>
                  </a:cubicBezTo>
                  <a:cubicBezTo>
                    <a:pt x="27" y="86"/>
                    <a:pt x="28" y="86"/>
                    <a:pt x="29" y="87"/>
                  </a:cubicBezTo>
                  <a:cubicBezTo>
                    <a:pt x="31" y="87"/>
                    <a:pt x="32" y="87"/>
                    <a:pt x="34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27" y="98"/>
                    <a:pt x="24" y="98"/>
                    <a:pt x="22" y="97"/>
                  </a:cubicBezTo>
                  <a:cubicBezTo>
                    <a:pt x="20" y="97"/>
                    <a:pt x="18" y="96"/>
                    <a:pt x="17" y="95"/>
                  </a:cubicBezTo>
                  <a:cubicBezTo>
                    <a:pt x="15" y="94"/>
                    <a:pt x="14" y="92"/>
                    <a:pt x="14" y="90"/>
                  </a:cubicBezTo>
                  <a:cubicBezTo>
                    <a:pt x="13" y="88"/>
                    <a:pt x="12" y="85"/>
                    <a:pt x="12" y="81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gray">
            <a:xfrm>
              <a:off x="6594475" y="4627563"/>
              <a:ext cx="393700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3"/>
                </a:cxn>
                <a:cxn ang="0">
                  <a:pos x="12" y="13"/>
                </a:cxn>
                <a:cxn ang="0">
                  <a:pos x="36" y="0"/>
                </a:cxn>
                <a:cxn ang="0">
                  <a:pos x="49" y="3"/>
                </a:cxn>
                <a:cxn ang="0">
                  <a:pos x="57" y="13"/>
                </a:cxn>
                <a:cxn ang="0">
                  <a:pos x="67" y="3"/>
                </a:cxn>
                <a:cxn ang="0">
                  <a:pos x="80" y="0"/>
                </a:cxn>
                <a:cxn ang="0">
                  <a:pos x="90" y="1"/>
                </a:cxn>
                <a:cxn ang="0">
                  <a:pos x="98" y="5"/>
                </a:cxn>
                <a:cxn ang="0">
                  <a:pos x="103" y="12"/>
                </a:cxn>
                <a:cxn ang="0">
                  <a:pos x="105" y="22"/>
                </a:cxn>
                <a:cxn ang="0">
                  <a:pos x="105" y="77"/>
                </a:cxn>
                <a:cxn ang="0">
                  <a:pos x="93" y="77"/>
                </a:cxn>
                <a:cxn ang="0">
                  <a:pos x="93" y="27"/>
                </a:cxn>
                <a:cxn ang="0">
                  <a:pos x="92" y="21"/>
                </a:cxn>
                <a:cxn ang="0">
                  <a:pos x="90" y="16"/>
                </a:cxn>
                <a:cxn ang="0">
                  <a:pos x="86" y="12"/>
                </a:cxn>
                <a:cxn ang="0">
                  <a:pos x="78" y="11"/>
                </a:cxn>
                <a:cxn ang="0">
                  <a:pos x="64" y="16"/>
                </a:cxn>
                <a:cxn ang="0">
                  <a:pos x="59" y="30"/>
                </a:cxn>
                <a:cxn ang="0">
                  <a:pos x="59" y="77"/>
                </a:cxn>
                <a:cxn ang="0">
                  <a:pos x="46" y="77"/>
                </a:cxn>
                <a:cxn ang="0">
                  <a:pos x="46" y="27"/>
                </a:cxn>
                <a:cxn ang="0">
                  <a:pos x="46" y="21"/>
                </a:cxn>
                <a:cxn ang="0">
                  <a:pos x="43" y="15"/>
                </a:cxn>
                <a:cxn ang="0">
                  <a:pos x="39" y="12"/>
                </a:cxn>
                <a:cxn ang="0">
                  <a:pos x="32" y="11"/>
                </a:cxn>
                <a:cxn ang="0">
                  <a:pos x="23" y="13"/>
                </a:cxn>
                <a:cxn ang="0">
                  <a:pos x="17" y="18"/>
                </a:cxn>
                <a:cxn ang="0">
                  <a:pos x="13" y="25"/>
                </a:cxn>
                <a:cxn ang="0">
                  <a:pos x="12" y="30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105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7" y="4"/>
                    <a:pt x="26" y="0"/>
                    <a:pt x="36" y="0"/>
                  </a:cubicBezTo>
                  <a:cubicBezTo>
                    <a:pt x="41" y="0"/>
                    <a:pt x="45" y="1"/>
                    <a:pt x="49" y="3"/>
                  </a:cubicBezTo>
                  <a:cubicBezTo>
                    <a:pt x="52" y="5"/>
                    <a:pt x="55" y="8"/>
                    <a:pt x="57" y="13"/>
                  </a:cubicBezTo>
                  <a:cubicBezTo>
                    <a:pt x="59" y="9"/>
                    <a:pt x="63" y="5"/>
                    <a:pt x="67" y="3"/>
                  </a:cubicBezTo>
                  <a:cubicBezTo>
                    <a:pt x="71" y="1"/>
                    <a:pt x="75" y="0"/>
                    <a:pt x="80" y="0"/>
                  </a:cubicBezTo>
                  <a:cubicBezTo>
                    <a:pt x="84" y="0"/>
                    <a:pt x="87" y="0"/>
                    <a:pt x="90" y="1"/>
                  </a:cubicBezTo>
                  <a:cubicBezTo>
                    <a:pt x="94" y="2"/>
                    <a:pt x="96" y="3"/>
                    <a:pt x="98" y="5"/>
                  </a:cubicBezTo>
                  <a:cubicBezTo>
                    <a:pt x="101" y="7"/>
                    <a:pt x="102" y="9"/>
                    <a:pt x="103" y="12"/>
                  </a:cubicBezTo>
                  <a:cubicBezTo>
                    <a:pt x="105" y="14"/>
                    <a:pt x="105" y="18"/>
                    <a:pt x="105" y="22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3" y="23"/>
                    <a:pt x="92" y="21"/>
                  </a:cubicBezTo>
                  <a:cubicBezTo>
                    <a:pt x="92" y="19"/>
                    <a:pt x="91" y="17"/>
                    <a:pt x="90" y="16"/>
                  </a:cubicBezTo>
                  <a:cubicBezTo>
                    <a:pt x="89" y="14"/>
                    <a:pt x="88" y="13"/>
                    <a:pt x="86" y="12"/>
                  </a:cubicBezTo>
                  <a:cubicBezTo>
                    <a:pt x="84" y="11"/>
                    <a:pt x="81" y="11"/>
                    <a:pt x="78" y="11"/>
                  </a:cubicBezTo>
                  <a:cubicBezTo>
                    <a:pt x="72" y="11"/>
                    <a:pt x="68" y="13"/>
                    <a:pt x="64" y="16"/>
                  </a:cubicBezTo>
                  <a:cubicBezTo>
                    <a:pt x="61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5"/>
                    <a:pt x="46" y="23"/>
                    <a:pt x="46" y="21"/>
                  </a:cubicBezTo>
                  <a:cubicBezTo>
                    <a:pt x="45" y="19"/>
                    <a:pt x="45" y="17"/>
                    <a:pt x="43" y="15"/>
                  </a:cubicBezTo>
                  <a:cubicBezTo>
                    <a:pt x="42" y="14"/>
                    <a:pt x="41" y="13"/>
                    <a:pt x="39" y="12"/>
                  </a:cubicBezTo>
                  <a:cubicBezTo>
                    <a:pt x="37" y="11"/>
                    <a:pt x="35" y="11"/>
                    <a:pt x="32" y="11"/>
                  </a:cubicBezTo>
                  <a:cubicBezTo>
                    <a:pt x="29" y="11"/>
                    <a:pt x="26" y="11"/>
                    <a:pt x="23" y="13"/>
                  </a:cubicBezTo>
                  <a:cubicBezTo>
                    <a:pt x="20" y="14"/>
                    <a:pt x="18" y="16"/>
                    <a:pt x="17" y="18"/>
                  </a:cubicBezTo>
                  <a:cubicBezTo>
                    <a:pt x="15" y="20"/>
                    <a:pt x="14" y="22"/>
                    <a:pt x="13" y="25"/>
                  </a:cubicBezTo>
                  <a:cubicBezTo>
                    <a:pt x="13" y="27"/>
                    <a:pt x="12" y="28"/>
                    <a:pt x="12" y="30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2" name="Freeform 28"/>
            <p:cNvSpPr>
              <a:spLocks noEditPoints="1"/>
            </p:cNvSpPr>
            <p:nvPr/>
          </p:nvSpPr>
          <p:spPr bwMode="gray">
            <a:xfrm>
              <a:off x="7040563" y="4627563"/>
              <a:ext cx="263525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1" y="76"/>
                </a:cxn>
                <a:cxn ang="0">
                  <a:pos x="9" y="67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6" y="0"/>
                </a:cxn>
                <a:cxn ang="0">
                  <a:pos x="52" y="4"/>
                </a:cxn>
                <a:cxn ang="0">
                  <a:pos x="63" y="15"/>
                </a:cxn>
                <a:cxn ang="0">
                  <a:pos x="68" y="28"/>
                </a:cxn>
                <a:cxn ang="0">
                  <a:pos x="70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9" y="60"/>
                </a:cxn>
                <a:cxn ang="0">
                  <a:pos x="26" y="66"/>
                </a:cxn>
                <a:cxn ang="0">
                  <a:pos x="37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5" y="11"/>
                </a:cxn>
                <a:cxn ang="0">
                  <a:pos x="26" y="12"/>
                </a:cxn>
                <a:cxn ang="0">
                  <a:pos x="20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70" h="78">
                  <a:moveTo>
                    <a:pt x="68" y="53"/>
                  </a:moveTo>
                  <a:cubicBezTo>
                    <a:pt x="67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1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5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6" y="1"/>
                    <a:pt x="30" y="0"/>
                    <a:pt x="36" y="0"/>
                  </a:cubicBezTo>
                  <a:cubicBezTo>
                    <a:pt x="42" y="0"/>
                    <a:pt x="48" y="1"/>
                    <a:pt x="52" y="4"/>
                  </a:cubicBezTo>
                  <a:cubicBezTo>
                    <a:pt x="57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70" y="38"/>
                    <a:pt x="70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4" y="49"/>
                    <a:pt x="14" y="52"/>
                  </a:cubicBezTo>
                  <a:cubicBezTo>
                    <a:pt x="15" y="55"/>
                    <a:pt x="17" y="58"/>
                    <a:pt x="19" y="60"/>
                  </a:cubicBezTo>
                  <a:cubicBezTo>
                    <a:pt x="21" y="62"/>
                    <a:pt x="23" y="64"/>
                    <a:pt x="26" y="66"/>
                  </a:cubicBezTo>
                  <a:cubicBezTo>
                    <a:pt x="29" y="67"/>
                    <a:pt x="33" y="68"/>
                    <a:pt x="37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6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1" y="11"/>
                    <a:pt x="38" y="11"/>
                    <a:pt x="35" y="11"/>
                  </a:cubicBezTo>
                  <a:cubicBezTo>
                    <a:pt x="32" y="11"/>
                    <a:pt x="29" y="11"/>
                    <a:pt x="26" y="12"/>
                  </a:cubicBezTo>
                  <a:cubicBezTo>
                    <a:pt x="24" y="14"/>
                    <a:pt x="21" y="15"/>
                    <a:pt x="20" y="17"/>
                  </a:cubicBezTo>
                  <a:cubicBezTo>
                    <a:pt x="18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3" name="Freeform 29"/>
            <p:cNvSpPr>
              <a:spLocks/>
            </p:cNvSpPr>
            <p:nvPr/>
          </p:nvSpPr>
          <p:spPr bwMode="gray">
            <a:xfrm>
              <a:off x="7348538" y="4627563"/>
              <a:ext cx="233363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2"/>
                </a:cxn>
                <a:cxn ang="0">
                  <a:pos x="11" y="14"/>
                </a:cxn>
                <a:cxn ang="0">
                  <a:pos x="12" y="14"/>
                </a:cxn>
                <a:cxn ang="0">
                  <a:pos x="22" y="3"/>
                </a:cxn>
                <a:cxn ang="0">
                  <a:pos x="36" y="0"/>
                </a:cxn>
                <a:cxn ang="0">
                  <a:pos x="48" y="2"/>
                </a:cxn>
                <a:cxn ang="0">
                  <a:pos x="56" y="8"/>
                </a:cxn>
                <a:cxn ang="0">
                  <a:pos x="61" y="16"/>
                </a:cxn>
                <a:cxn ang="0">
                  <a:pos x="62" y="27"/>
                </a:cxn>
                <a:cxn ang="0">
                  <a:pos x="62" y="77"/>
                </a:cxn>
                <a:cxn ang="0">
                  <a:pos x="50" y="77"/>
                </a:cxn>
                <a:cxn ang="0">
                  <a:pos x="50" y="26"/>
                </a:cxn>
                <a:cxn ang="0">
                  <a:pos x="45" y="15"/>
                </a:cxn>
                <a:cxn ang="0">
                  <a:pos x="34" y="11"/>
                </a:cxn>
                <a:cxn ang="0">
                  <a:pos x="24" y="13"/>
                </a:cxn>
                <a:cxn ang="0">
                  <a:pos x="18" y="17"/>
                </a:cxn>
                <a:cxn ang="0">
                  <a:pos x="13" y="25"/>
                </a:cxn>
                <a:cxn ang="0">
                  <a:pos x="12" y="34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62" h="77">
                  <a:moveTo>
                    <a:pt x="0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9"/>
                    <a:pt x="18" y="5"/>
                    <a:pt x="22" y="3"/>
                  </a:cubicBezTo>
                  <a:cubicBezTo>
                    <a:pt x="26" y="1"/>
                    <a:pt x="31" y="0"/>
                    <a:pt x="36" y="0"/>
                  </a:cubicBezTo>
                  <a:cubicBezTo>
                    <a:pt x="41" y="0"/>
                    <a:pt x="45" y="1"/>
                    <a:pt x="48" y="2"/>
                  </a:cubicBezTo>
                  <a:cubicBezTo>
                    <a:pt x="52" y="3"/>
                    <a:pt x="54" y="5"/>
                    <a:pt x="56" y="8"/>
                  </a:cubicBezTo>
                  <a:cubicBezTo>
                    <a:pt x="58" y="10"/>
                    <a:pt x="60" y="13"/>
                    <a:pt x="61" y="16"/>
                  </a:cubicBezTo>
                  <a:cubicBezTo>
                    <a:pt x="61" y="20"/>
                    <a:pt x="62" y="23"/>
                    <a:pt x="62" y="27"/>
                  </a:cubicBezTo>
                  <a:cubicBezTo>
                    <a:pt x="62" y="77"/>
                    <a:pt x="62" y="77"/>
                    <a:pt x="62" y="77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1"/>
                    <a:pt x="48" y="18"/>
                    <a:pt x="45" y="15"/>
                  </a:cubicBezTo>
                  <a:cubicBezTo>
                    <a:pt x="43" y="12"/>
                    <a:pt x="39" y="11"/>
                    <a:pt x="34" y="11"/>
                  </a:cubicBezTo>
                  <a:cubicBezTo>
                    <a:pt x="31" y="11"/>
                    <a:pt x="27" y="11"/>
                    <a:pt x="24" y="13"/>
                  </a:cubicBezTo>
                  <a:cubicBezTo>
                    <a:pt x="22" y="14"/>
                    <a:pt x="19" y="15"/>
                    <a:pt x="18" y="17"/>
                  </a:cubicBezTo>
                  <a:cubicBezTo>
                    <a:pt x="16" y="20"/>
                    <a:pt x="14" y="22"/>
                    <a:pt x="13" y="25"/>
                  </a:cubicBezTo>
                  <a:cubicBezTo>
                    <a:pt x="13" y="28"/>
                    <a:pt x="12" y="31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4" name="Freeform 30"/>
            <p:cNvSpPr>
              <a:spLocks/>
            </p:cNvSpPr>
            <p:nvPr/>
          </p:nvSpPr>
          <p:spPr bwMode="gray">
            <a:xfrm>
              <a:off x="7620000" y="4548188"/>
              <a:ext cx="149225" cy="36830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40" y="23"/>
                </a:cxn>
                <a:cxn ang="0">
                  <a:pos x="40" y="34"/>
                </a:cxn>
                <a:cxn ang="0">
                  <a:pos x="25" y="34"/>
                </a:cxn>
                <a:cxn ang="0">
                  <a:pos x="25" y="80"/>
                </a:cxn>
                <a:cxn ang="0">
                  <a:pos x="25" y="84"/>
                </a:cxn>
                <a:cxn ang="0">
                  <a:pos x="27" y="86"/>
                </a:cxn>
                <a:cxn ang="0">
                  <a:pos x="30" y="87"/>
                </a:cxn>
                <a:cxn ang="0">
                  <a:pos x="34" y="87"/>
                </a:cxn>
                <a:cxn ang="0">
                  <a:pos x="40" y="87"/>
                </a:cxn>
                <a:cxn ang="0">
                  <a:pos x="40" y="98"/>
                </a:cxn>
                <a:cxn ang="0">
                  <a:pos x="31" y="98"/>
                </a:cxn>
                <a:cxn ang="0">
                  <a:pos x="22" y="97"/>
                </a:cxn>
                <a:cxn ang="0">
                  <a:pos x="17" y="95"/>
                </a:cxn>
                <a:cxn ang="0">
                  <a:pos x="14" y="90"/>
                </a:cxn>
                <a:cxn ang="0">
                  <a:pos x="13" y="81"/>
                </a:cxn>
                <a:cxn ang="0">
                  <a:pos x="13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3" y="23"/>
                </a:cxn>
                <a:cxn ang="0">
                  <a:pos x="13" y="0"/>
                </a:cxn>
                <a:cxn ang="0">
                  <a:pos x="25" y="0"/>
                </a:cxn>
                <a:cxn ang="0">
                  <a:pos x="25" y="23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5" y="83"/>
                    <a:pt x="25" y="84"/>
                  </a:cubicBezTo>
                  <a:cubicBezTo>
                    <a:pt x="26" y="85"/>
                    <a:pt x="26" y="85"/>
                    <a:pt x="27" y="86"/>
                  </a:cubicBezTo>
                  <a:cubicBezTo>
                    <a:pt x="27" y="86"/>
                    <a:pt x="28" y="86"/>
                    <a:pt x="30" y="87"/>
                  </a:cubicBezTo>
                  <a:cubicBezTo>
                    <a:pt x="31" y="87"/>
                    <a:pt x="32" y="87"/>
                    <a:pt x="34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27" y="98"/>
                    <a:pt x="25" y="98"/>
                    <a:pt x="22" y="97"/>
                  </a:cubicBezTo>
                  <a:cubicBezTo>
                    <a:pt x="20" y="97"/>
                    <a:pt x="18" y="96"/>
                    <a:pt x="17" y="95"/>
                  </a:cubicBezTo>
                  <a:cubicBezTo>
                    <a:pt x="15" y="94"/>
                    <a:pt x="14" y="92"/>
                    <a:pt x="14" y="90"/>
                  </a:cubicBezTo>
                  <a:cubicBezTo>
                    <a:pt x="13" y="88"/>
                    <a:pt x="13" y="85"/>
                    <a:pt x="13" y="81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5" name="Freeform 31"/>
            <p:cNvSpPr>
              <a:spLocks noEditPoints="1"/>
            </p:cNvSpPr>
            <p:nvPr/>
          </p:nvSpPr>
          <p:spPr bwMode="gray">
            <a:xfrm>
              <a:off x="7796213" y="4484688"/>
              <a:ext cx="315913" cy="315913"/>
            </a:xfrm>
            <a:custGeom>
              <a:avLst/>
              <a:gdLst/>
              <a:ahLst/>
              <a:cxnLst>
                <a:cxn ang="0">
                  <a:pos x="3" y="25"/>
                </a:cxn>
                <a:cxn ang="0">
                  <a:pos x="12" y="12"/>
                </a:cxn>
                <a:cxn ang="0">
                  <a:pos x="26" y="3"/>
                </a:cxn>
                <a:cxn ang="0">
                  <a:pos x="42" y="0"/>
                </a:cxn>
                <a:cxn ang="0">
                  <a:pos x="58" y="3"/>
                </a:cxn>
                <a:cxn ang="0">
                  <a:pos x="72" y="12"/>
                </a:cxn>
                <a:cxn ang="0">
                  <a:pos x="81" y="25"/>
                </a:cxn>
                <a:cxn ang="0">
                  <a:pos x="84" y="42"/>
                </a:cxn>
                <a:cxn ang="0">
                  <a:pos x="81" y="59"/>
                </a:cxn>
                <a:cxn ang="0">
                  <a:pos x="72" y="72"/>
                </a:cxn>
                <a:cxn ang="0">
                  <a:pos x="58" y="81"/>
                </a:cxn>
                <a:cxn ang="0">
                  <a:pos x="42" y="84"/>
                </a:cxn>
                <a:cxn ang="0">
                  <a:pos x="26" y="81"/>
                </a:cxn>
                <a:cxn ang="0">
                  <a:pos x="12" y="72"/>
                </a:cxn>
                <a:cxn ang="0">
                  <a:pos x="3" y="59"/>
                </a:cxn>
                <a:cxn ang="0">
                  <a:pos x="0" y="42"/>
                </a:cxn>
                <a:cxn ang="0">
                  <a:pos x="3" y="25"/>
                </a:cxn>
                <a:cxn ang="0">
                  <a:pos x="10" y="56"/>
                </a:cxn>
                <a:cxn ang="0">
                  <a:pos x="17" y="68"/>
                </a:cxn>
                <a:cxn ang="0">
                  <a:pos x="28" y="75"/>
                </a:cxn>
                <a:cxn ang="0">
                  <a:pos x="42" y="78"/>
                </a:cxn>
                <a:cxn ang="0">
                  <a:pos x="56" y="75"/>
                </a:cxn>
                <a:cxn ang="0">
                  <a:pos x="67" y="68"/>
                </a:cxn>
                <a:cxn ang="0">
                  <a:pos x="74" y="56"/>
                </a:cxn>
                <a:cxn ang="0">
                  <a:pos x="77" y="42"/>
                </a:cxn>
                <a:cxn ang="0">
                  <a:pos x="74" y="28"/>
                </a:cxn>
                <a:cxn ang="0">
                  <a:pos x="67" y="16"/>
                </a:cxn>
                <a:cxn ang="0">
                  <a:pos x="56" y="9"/>
                </a:cxn>
                <a:cxn ang="0">
                  <a:pos x="42" y="6"/>
                </a:cxn>
                <a:cxn ang="0">
                  <a:pos x="28" y="9"/>
                </a:cxn>
                <a:cxn ang="0">
                  <a:pos x="17" y="16"/>
                </a:cxn>
                <a:cxn ang="0">
                  <a:pos x="10" y="28"/>
                </a:cxn>
                <a:cxn ang="0">
                  <a:pos x="7" y="42"/>
                </a:cxn>
                <a:cxn ang="0">
                  <a:pos x="10" y="56"/>
                </a:cxn>
                <a:cxn ang="0">
                  <a:pos x="26" y="17"/>
                </a:cxn>
                <a:cxn ang="0">
                  <a:pos x="45" y="17"/>
                </a:cxn>
                <a:cxn ang="0">
                  <a:pos x="58" y="21"/>
                </a:cxn>
                <a:cxn ang="0">
                  <a:pos x="62" y="32"/>
                </a:cxn>
                <a:cxn ang="0">
                  <a:pos x="58" y="41"/>
                </a:cxn>
                <a:cxn ang="0">
                  <a:pos x="49" y="45"/>
                </a:cxn>
                <a:cxn ang="0">
                  <a:pos x="63" y="67"/>
                </a:cxn>
                <a:cxn ang="0">
                  <a:pos x="55" y="67"/>
                </a:cxn>
                <a:cxn ang="0">
                  <a:pos x="41" y="46"/>
                </a:cxn>
                <a:cxn ang="0">
                  <a:pos x="33" y="46"/>
                </a:cxn>
                <a:cxn ang="0">
                  <a:pos x="33" y="67"/>
                </a:cxn>
                <a:cxn ang="0">
                  <a:pos x="26" y="67"/>
                </a:cxn>
                <a:cxn ang="0">
                  <a:pos x="26" y="17"/>
                </a:cxn>
                <a:cxn ang="0">
                  <a:pos x="33" y="39"/>
                </a:cxn>
                <a:cxn ang="0">
                  <a:pos x="41" y="39"/>
                </a:cxn>
                <a:cxn ang="0">
                  <a:pos x="46" y="39"/>
                </a:cxn>
                <a:cxn ang="0">
                  <a:pos x="50" y="38"/>
                </a:cxn>
                <a:cxn ang="0">
                  <a:pos x="53" y="36"/>
                </a:cxn>
                <a:cxn ang="0">
                  <a:pos x="54" y="31"/>
                </a:cxn>
                <a:cxn ang="0">
                  <a:pos x="53" y="27"/>
                </a:cxn>
                <a:cxn ang="0">
                  <a:pos x="51" y="25"/>
                </a:cxn>
                <a:cxn ang="0">
                  <a:pos x="47" y="24"/>
                </a:cxn>
                <a:cxn ang="0">
                  <a:pos x="43" y="24"/>
                </a:cxn>
                <a:cxn ang="0">
                  <a:pos x="33" y="24"/>
                </a:cxn>
                <a:cxn ang="0">
                  <a:pos x="33" y="39"/>
                </a:cxn>
              </a:cxnLst>
              <a:rect l="0" t="0" r="r" b="b"/>
              <a:pathLst>
                <a:path w="84" h="84">
                  <a:moveTo>
                    <a:pt x="3" y="25"/>
                  </a:moveTo>
                  <a:cubicBezTo>
                    <a:pt x="5" y="20"/>
                    <a:pt x="8" y="16"/>
                    <a:pt x="12" y="12"/>
                  </a:cubicBezTo>
                  <a:cubicBezTo>
                    <a:pt x="16" y="8"/>
                    <a:pt x="21" y="5"/>
                    <a:pt x="26" y="3"/>
                  </a:cubicBezTo>
                  <a:cubicBezTo>
                    <a:pt x="31" y="1"/>
                    <a:pt x="36" y="0"/>
                    <a:pt x="42" y="0"/>
                  </a:cubicBezTo>
                  <a:cubicBezTo>
                    <a:pt x="48" y="0"/>
                    <a:pt x="53" y="1"/>
                    <a:pt x="58" y="3"/>
                  </a:cubicBezTo>
                  <a:cubicBezTo>
                    <a:pt x="64" y="5"/>
                    <a:pt x="68" y="8"/>
                    <a:pt x="72" y="12"/>
                  </a:cubicBezTo>
                  <a:cubicBezTo>
                    <a:pt x="76" y="16"/>
                    <a:pt x="79" y="20"/>
                    <a:pt x="81" y="25"/>
                  </a:cubicBezTo>
                  <a:cubicBezTo>
                    <a:pt x="83" y="30"/>
                    <a:pt x="84" y="36"/>
                    <a:pt x="84" y="42"/>
                  </a:cubicBezTo>
                  <a:cubicBezTo>
                    <a:pt x="84" y="48"/>
                    <a:pt x="83" y="54"/>
                    <a:pt x="81" y="59"/>
                  </a:cubicBezTo>
                  <a:cubicBezTo>
                    <a:pt x="79" y="64"/>
                    <a:pt x="76" y="68"/>
                    <a:pt x="72" y="72"/>
                  </a:cubicBezTo>
                  <a:cubicBezTo>
                    <a:pt x="68" y="76"/>
                    <a:pt x="64" y="79"/>
                    <a:pt x="58" y="81"/>
                  </a:cubicBezTo>
                  <a:cubicBezTo>
                    <a:pt x="53" y="83"/>
                    <a:pt x="48" y="84"/>
                    <a:pt x="42" y="84"/>
                  </a:cubicBezTo>
                  <a:cubicBezTo>
                    <a:pt x="36" y="84"/>
                    <a:pt x="31" y="83"/>
                    <a:pt x="26" y="81"/>
                  </a:cubicBezTo>
                  <a:cubicBezTo>
                    <a:pt x="21" y="79"/>
                    <a:pt x="16" y="76"/>
                    <a:pt x="12" y="72"/>
                  </a:cubicBezTo>
                  <a:cubicBezTo>
                    <a:pt x="8" y="68"/>
                    <a:pt x="5" y="64"/>
                    <a:pt x="3" y="59"/>
                  </a:cubicBezTo>
                  <a:cubicBezTo>
                    <a:pt x="1" y="54"/>
                    <a:pt x="0" y="48"/>
                    <a:pt x="0" y="42"/>
                  </a:cubicBezTo>
                  <a:cubicBezTo>
                    <a:pt x="0" y="36"/>
                    <a:pt x="1" y="30"/>
                    <a:pt x="3" y="25"/>
                  </a:cubicBezTo>
                  <a:close/>
                  <a:moveTo>
                    <a:pt x="10" y="56"/>
                  </a:moveTo>
                  <a:cubicBezTo>
                    <a:pt x="12" y="61"/>
                    <a:pt x="14" y="65"/>
                    <a:pt x="17" y="68"/>
                  </a:cubicBezTo>
                  <a:cubicBezTo>
                    <a:pt x="20" y="71"/>
                    <a:pt x="24" y="74"/>
                    <a:pt x="28" y="75"/>
                  </a:cubicBezTo>
                  <a:cubicBezTo>
                    <a:pt x="33" y="77"/>
                    <a:pt x="37" y="78"/>
                    <a:pt x="42" y="78"/>
                  </a:cubicBezTo>
                  <a:cubicBezTo>
                    <a:pt x="47" y="78"/>
                    <a:pt x="52" y="77"/>
                    <a:pt x="56" y="75"/>
                  </a:cubicBezTo>
                  <a:cubicBezTo>
                    <a:pt x="60" y="74"/>
                    <a:pt x="64" y="71"/>
                    <a:pt x="67" y="68"/>
                  </a:cubicBezTo>
                  <a:cubicBezTo>
                    <a:pt x="70" y="65"/>
                    <a:pt x="72" y="61"/>
                    <a:pt x="74" y="56"/>
                  </a:cubicBezTo>
                  <a:cubicBezTo>
                    <a:pt x="76" y="52"/>
                    <a:pt x="77" y="47"/>
                    <a:pt x="77" y="42"/>
                  </a:cubicBezTo>
                  <a:cubicBezTo>
                    <a:pt x="77" y="37"/>
                    <a:pt x="76" y="32"/>
                    <a:pt x="74" y="28"/>
                  </a:cubicBezTo>
                  <a:cubicBezTo>
                    <a:pt x="72" y="23"/>
                    <a:pt x="70" y="20"/>
                    <a:pt x="67" y="16"/>
                  </a:cubicBezTo>
                  <a:cubicBezTo>
                    <a:pt x="64" y="13"/>
                    <a:pt x="60" y="11"/>
                    <a:pt x="56" y="9"/>
                  </a:cubicBezTo>
                  <a:cubicBezTo>
                    <a:pt x="52" y="7"/>
                    <a:pt x="47" y="6"/>
                    <a:pt x="42" y="6"/>
                  </a:cubicBezTo>
                  <a:cubicBezTo>
                    <a:pt x="37" y="6"/>
                    <a:pt x="33" y="7"/>
                    <a:pt x="28" y="9"/>
                  </a:cubicBezTo>
                  <a:cubicBezTo>
                    <a:pt x="24" y="11"/>
                    <a:pt x="20" y="13"/>
                    <a:pt x="17" y="16"/>
                  </a:cubicBezTo>
                  <a:cubicBezTo>
                    <a:pt x="14" y="20"/>
                    <a:pt x="12" y="23"/>
                    <a:pt x="10" y="28"/>
                  </a:cubicBezTo>
                  <a:cubicBezTo>
                    <a:pt x="8" y="32"/>
                    <a:pt x="7" y="37"/>
                    <a:pt x="7" y="42"/>
                  </a:cubicBezTo>
                  <a:cubicBezTo>
                    <a:pt x="7" y="47"/>
                    <a:pt x="8" y="52"/>
                    <a:pt x="10" y="56"/>
                  </a:cubicBezTo>
                  <a:close/>
                  <a:moveTo>
                    <a:pt x="26" y="17"/>
                  </a:moveTo>
                  <a:cubicBezTo>
                    <a:pt x="45" y="17"/>
                    <a:pt x="45" y="17"/>
                    <a:pt x="45" y="17"/>
                  </a:cubicBezTo>
                  <a:cubicBezTo>
                    <a:pt x="51" y="17"/>
                    <a:pt x="55" y="19"/>
                    <a:pt x="58" y="21"/>
                  </a:cubicBezTo>
                  <a:cubicBezTo>
                    <a:pt x="61" y="23"/>
                    <a:pt x="62" y="27"/>
                    <a:pt x="62" y="32"/>
                  </a:cubicBezTo>
                  <a:cubicBezTo>
                    <a:pt x="62" y="36"/>
                    <a:pt x="61" y="39"/>
                    <a:pt x="58" y="41"/>
                  </a:cubicBezTo>
                  <a:cubicBezTo>
                    <a:pt x="56" y="43"/>
                    <a:pt x="53" y="45"/>
                    <a:pt x="49" y="45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26" y="67"/>
                    <a:pt x="26" y="67"/>
                    <a:pt x="26" y="67"/>
                  </a:cubicBezTo>
                  <a:lnTo>
                    <a:pt x="26" y="17"/>
                  </a:lnTo>
                  <a:close/>
                  <a:moveTo>
                    <a:pt x="33" y="39"/>
                  </a:moveTo>
                  <a:cubicBezTo>
                    <a:pt x="41" y="39"/>
                    <a:pt x="41" y="39"/>
                    <a:pt x="41" y="39"/>
                  </a:cubicBezTo>
                  <a:cubicBezTo>
                    <a:pt x="43" y="39"/>
                    <a:pt x="45" y="39"/>
                    <a:pt x="46" y="39"/>
                  </a:cubicBezTo>
                  <a:cubicBezTo>
                    <a:pt x="48" y="39"/>
                    <a:pt x="49" y="39"/>
                    <a:pt x="50" y="38"/>
                  </a:cubicBezTo>
                  <a:cubicBezTo>
                    <a:pt x="52" y="38"/>
                    <a:pt x="53" y="37"/>
                    <a:pt x="53" y="36"/>
                  </a:cubicBezTo>
                  <a:cubicBezTo>
                    <a:pt x="54" y="35"/>
                    <a:pt x="54" y="33"/>
                    <a:pt x="54" y="31"/>
                  </a:cubicBezTo>
                  <a:cubicBezTo>
                    <a:pt x="54" y="30"/>
                    <a:pt x="54" y="28"/>
                    <a:pt x="53" y="27"/>
                  </a:cubicBezTo>
                  <a:cubicBezTo>
                    <a:pt x="53" y="26"/>
                    <a:pt x="52" y="26"/>
                    <a:pt x="51" y="25"/>
                  </a:cubicBezTo>
                  <a:cubicBezTo>
                    <a:pt x="50" y="24"/>
                    <a:pt x="49" y="24"/>
                    <a:pt x="47" y="24"/>
                  </a:cubicBezTo>
                  <a:cubicBezTo>
                    <a:pt x="46" y="24"/>
                    <a:pt x="45" y="24"/>
                    <a:pt x="43" y="24"/>
                  </a:cubicBezTo>
                  <a:cubicBezTo>
                    <a:pt x="33" y="24"/>
                    <a:pt x="33" y="24"/>
                    <a:pt x="33" y="24"/>
                  </a:cubicBezTo>
                  <a:lnTo>
                    <a:pt x="33" y="3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 bwMode="white">
          <a:xfrm>
            <a:off x="449262" y="4204514"/>
            <a:ext cx="8250237" cy="1244816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3600" b="0" baseline="0">
                <a:solidFill>
                  <a:srgbClr val="FFFFFF"/>
                </a:solidFill>
              </a:defRPr>
            </a:lvl1pPr>
          </a:lstStyle>
          <a:p>
            <a:r>
              <a:rPr lang="en-US" noProof="0" smtClean="0"/>
              <a:t>Click to edit Master </a:t>
            </a:r>
            <a:br>
              <a:rPr lang="en-US" noProof="0" smtClean="0"/>
            </a:br>
            <a:r>
              <a:rPr lang="en-US" noProof="0" smtClean="0"/>
              <a:t>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675" y="5721349"/>
            <a:ext cx="5881407" cy="67945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lang="en-GB" sz="1400" kern="1200" noProof="0" dirty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449263" y="6515641"/>
            <a:ext cx="2531443" cy="193918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noProof="0" dirty="0" smtClean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rPr>
              <a:t>© CGI Group Inc. CONFIDENTIAL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bg_slide.pn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" y="5535427"/>
            <a:ext cx="3794758" cy="1328737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82771" y="6516090"/>
            <a:ext cx="778457" cy="24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>
              <a:defRPr lang="en-GB" sz="1100" kern="1200" noProof="0" dirty="0" smtClean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762500" y="1325563"/>
            <a:ext cx="3924300" cy="48355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500"/>
              </a:spcBef>
              <a:buNone/>
              <a:defRPr lang="en-GB" sz="2000" kern="1200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47675" y="185739"/>
            <a:ext cx="8239125" cy="9207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1" name="Content Placeholder 20"/>
          <p:cNvSpPr>
            <a:spLocks noGrp="1"/>
          </p:cNvSpPr>
          <p:nvPr>
            <p:ph sz="quarter" idx="17"/>
          </p:nvPr>
        </p:nvSpPr>
        <p:spPr>
          <a:xfrm>
            <a:off x="449264" y="1266825"/>
            <a:ext cx="3956050" cy="48863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 bwMode="gray">
          <a:xfrm>
            <a:off x="7975371" y="6325019"/>
            <a:ext cx="715649" cy="333534"/>
            <a:chOff x="7527713" y="5505450"/>
            <a:chExt cx="1163308" cy="542169"/>
          </a:xfrm>
        </p:grpSpPr>
        <p:sp>
          <p:nvSpPr>
            <p:cNvPr id="17" name="Freeform 5"/>
            <p:cNvSpPr>
              <a:spLocks/>
            </p:cNvSpPr>
            <p:nvPr/>
          </p:nvSpPr>
          <p:spPr bwMode="gray">
            <a:xfrm>
              <a:off x="7527713" y="5505450"/>
              <a:ext cx="453860" cy="542169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gray">
            <a:xfrm>
              <a:off x="8022755" y="5505450"/>
              <a:ext cx="470417" cy="542169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/>
          </p:nvSpPr>
          <p:spPr bwMode="gray">
            <a:xfrm>
              <a:off x="8579360" y="5516489"/>
              <a:ext cx="111661" cy="520092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bg_slide.pn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" y="5535427"/>
            <a:ext cx="3794758" cy="1328737"/>
          </a:xfrm>
          <a:prstGeom prst="rect">
            <a:avLst/>
          </a:prstGeom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82771" y="6516090"/>
            <a:ext cx="778457" cy="24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>
              <a:defRPr lang="en-GB" sz="1100" kern="1200" noProof="0" dirty="0" smtClean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47676" y="1325563"/>
            <a:ext cx="2580730" cy="31413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 lang="en-GB" sz="1800" kern="1200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3230319" y="1325563"/>
            <a:ext cx="2627284" cy="31413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 lang="en-GB" sz="1800" kern="1200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6"/>
          </p:nvPr>
        </p:nvSpPr>
        <p:spPr>
          <a:xfrm>
            <a:off x="6059516" y="1325563"/>
            <a:ext cx="2627284" cy="31413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 lang="en-GB" sz="1800" kern="1200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47675" y="185739"/>
            <a:ext cx="8239125" cy="9207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5" name="Content Placeholder 20"/>
          <p:cNvSpPr>
            <a:spLocks noGrp="1"/>
          </p:cNvSpPr>
          <p:nvPr>
            <p:ph sz="quarter" idx="17" hasCustomPrompt="1"/>
          </p:nvPr>
        </p:nvSpPr>
        <p:spPr>
          <a:xfrm>
            <a:off x="447675" y="4614043"/>
            <a:ext cx="2582128" cy="15496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0"/>
          <p:cNvSpPr>
            <a:spLocks noGrp="1"/>
          </p:cNvSpPr>
          <p:nvPr>
            <p:ph sz="quarter" idx="22" hasCustomPrompt="1"/>
          </p:nvPr>
        </p:nvSpPr>
        <p:spPr>
          <a:xfrm>
            <a:off x="3233168" y="4614042"/>
            <a:ext cx="2621722" cy="15496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20"/>
          <p:cNvSpPr>
            <a:spLocks noGrp="1"/>
          </p:cNvSpPr>
          <p:nvPr>
            <p:ph sz="quarter" idx="23" hasCustomPrompt="1"/>
          </p:nvPr>
        </p:nvSpPr>
        <p:spPr>
          <a:xfrm>
            <a:off x="6066430" y="4614042"/>
            <a:ext cx="2633070" cy="15496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5" name="Group 24"/>
          <p:cNvGrpSpPr/>
          <p:nvPr userDrawn="1"/>
        </p:nvGrpSpPr>
        <p:grpSpPr bwMode="gray">
          <a:xfrm>
            <a:off x="7975371" y="6325019"/>
            <a:ext cx="715649" cy="333534"/>
            <a:chOff x="7527713" y="5505450"/>
            <a:chExt cx="1163308" cy="542169"/>
          </a:xfrm>
        </p:grpSpPr>
        <p:sp>
          <p:nvSpPr>
            <p:cNvPr id="26" name="Freeform 5"/>
            <p:cNvSpPr>
              <a:spLocks/>
            </p:cNvSpPr>
            <p:nvPr/>
          </p:nvSpPr>
          <p:spPr bwMode="gray">
            <a:xfrm>
              <a:off x="7527713" y="5505450"/>
              <a:ext cx="453860" cy="542169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gray">
            <a:xfrm>
              <a:off x="8022755" y="5505450"/>
              <a:ext cx="470417" cy="542169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gray">
            <a:xfrm>
              <a:off x="8579360" y="5516489"/>
              <a:ext cx="111661" cy="520092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bg_slide.pn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" y="5535427"/>
            <a:ext cx="3794758" cy="1328737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82771" y="6516090"/>
            <a:ext cx="778457" cy="24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>
              <a:defRPr lang="en-GB" sz="1100" kern="1200" noProof="0" dirty="0" smtClean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47675" y="1325563"/>
            <a:ext cx="8251825" cy="34607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 lang="en-GB" sz="1800" kern="1200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47675" y="185739"/>
            <a:ext cx="8239125" cy="9207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1" name="Content Placeholder 20"/>
          <p:cNvSpPr>
            <a:spLocks noGrp="1"/>
          </p:cNvSpPr>
          <p:nvPr>
            <p:ph sz="quarter" idx="17" hasCustomPrompt="1"/>
          </p:nvPr>
        </p:nvSpPr>
        <p:spPr>
          <a:xfrm>
            <a:off x="447674" y="5016525"/>
            <a:ext cx="8251825" cy="11366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 bwMode="gray">
          <a:xfrm>
            <a:off x="7975371" y="6325019"/>
            <a:ext cx="715649" cy="333534"/>
            <a:chOff x="7527713" y="5505450"/>
            <a:chExt cx="1163308" cy="542169"/>
          </a:xfrm>
        </p:grpSpPr>
        <p:sp>
          <p:nvSpPr>
            <p:cNvPr id="17" name="Freeform 5"/>
            <p:cNvSpPr>
              <a:spLocks/>
            </p:cNvSpPr>
            <p:nvPr/>
          </p:nvSpPr>
          <p:spPr bwMode="gray">
            <a:xfrm>
              <a:off x="7527713" y="5505450"/>
              <a:ext cx="453860" cy="542169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gray">
            <a:xfrm>
              <a:off x="8022755" y="5505450"/>
              <a:ext cx="470417" cy="542169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/>
          </p:nvSpPr>
          <p:spPr bwMode="gray">
            <a:xfrm>
              <a:off x="8579360" y="5516489"/>
              <a:ext cx="111661" cy="520092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ide small graphi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bg_slide.pn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" y="5535427"/>
            <a:ext cx="3794758" cy="1328737"/>
          </a:xfrm>
          <a:prstGeom prst="rect">
            <a:avLst/>
          </a:prstGeom>
        </p:spPr>
      </p:pic>
      <p:sp>
        <p:nvSpPr>
          <p:cNvPr id="14" name="Content Placeholder 20"/>
          <p:cNvSpPr>
            <a:spLocks noGrp="1"/>
          </p:cNvSpPr>
          <p:nvPr>
            <p:ph sz="quarter" idx="17"/>
          </p:nvPr>
        </p:nvSpPr>
        <p:spPr>
          <a:xfrm>
            <a:off x="449263" y="1266825"/>
            <a:ext cx="6261100" cy="48863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82771" y="6516090"/>
            <a:ext cx="778457" cy="24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>
              <a:defRPr lang="en-GB" sz="1100" kern="1200" noProof="0" dirty="0" smtClean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47675" y="185739"/>
            <a:ext cx="8239125" cy="9207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3" hasCustomPrompt="1"/>
          </p:nvPr>
        </p:nvSpPr>
        <p:spPr>
          <a:xfrm>
            <a:off x="6854825" y="1325563"/>
            <a:ext cx="1844675" cy="4827587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buFont typeface="Arial" pitchFamily="34" charset="0"/>
              <a:buNone/>
              <a:defRPr lang="en-AU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Text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 bwMode="gray">
          <a:xfrm>
            <a:off x="7975371" y="6325019"/>
            <a:ext cx="715649" cy="333534"/>
            <a:chOff x="7527713" y="5505450"/>
            <a:chExt cx="1163308" cy="542169"/>
          </a:xfrm>
        </p:grpSpPr>
        <p:sp>
          <p:nvSpPr>
            <p:cNvPr id="17" name="Freeform 5"/>
            <p:cNvSpPr>
              <a:spLocks/>
            </p:cNvSpPr>
            <p:nvPr/>
          </p:nvSpPr>
          <p:spPr bwMode="gray">
            <a:xfrm>
              <a:off x="7527713" y="5505450"/>
              <a:ext cx="453860" cy="542169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gray">
            <a:xfrm>
              <a:off x="8022755" y="5505450"/>
              <a:ext cx="470417" cy="542169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gray">
            <a:xfrm>
              <a:off x="8579360" y="5516489"/>
              <a:ext cx="111661" cy="520092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bg_slide.pn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" y="5535427"/>
            <a:ext cx="3794758" cy="1328737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82771" y="6516090"/>
            <a:ext cx="778457" cy="24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>
              <a:defRPr lang="en-GB" sz="1100" kern="1200" noProof="0" dirty="0" smtClean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47675" y="185739"/>
            <a:ext cx="8239125" cy="9207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2" name="Content Placeholder 20"/>
          <p:cNvSpPr>
            <a:spLocks noGrp="1"/>
          </p:cNvSpPr>
          <p:nvPr>
            <p:ph sz="quarter" idx="17"/>
          </p:nvPr>
        </p:nvSpPr>
        <p:spPr>
          <a:xfrm>
            <a:off x="449264" y="2322786"/>
            <a:ext cx="3956050" cy="38303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0"/>
          <p:cNvSpPr>
            <a:spLocks noGrp="1"/>
          </p:cNvSpPr>
          <p:nvPr>
            <p:ph sz="quarter" idx="23"/>
          </p:nvPr>
        </p:nvSpPr>
        <p:spPr>
          <a:xfrm>
            <a:off x="4741416" y="2322786"/>
            <a:ext cx="3956050" cy="38303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20"/>
          <p:cNvSpPr>
            <a:spLocks noGrp="1"/>
          </p:cNvSpPr>
          <p:nvPr>
            <p:ph sz="quarter" idx="24"/>
          </p:nvPr>
        </p:nvSpPr>
        <p:spPr>
          <a:xfrm>
            <a:off x="447674" y="1266825"/>
            <a:ext cx="8251825" cy="838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pSp>
        <p:nvGrpSpPr>
          <p:cNvPr id="19" name="Group 18"/>
          <p:cNvGrpSpPr/>
          <p:nvPr userDrawn="1"/>
        </p:nvGrpSpPr>
        <p:grpSpPr bwMode="gray">
          <a:xfrm>
            <a:off x="7975371" y="6325019"/>
            <a:ext cx="715649" cy="333534"/>
            <a:chOff x="7527713" y="5505450"/>
            <a:chExt cx="1163308" cy="542169"/>
          </a:xfrm>
        </p:grpSpPr>
        <p:sp>
          <p:nvSpPr>
            <p:cNvPr id="20" name="Freeform 5"/>
            <p:cNvSpPr>
              <a:spLocks/>
            </p:cNvSpPr>
            <p:nvPr/>
          </p:nvSpPr>
          <p:spPr bwMode="gray">
            <a:xfrm>
              <a:off x="7527713" y="5505450"/>
              <a:ext cx="453860" cy="542169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gray">
            <a:xfrm>
              <a:off x="8022755" y="5505450"/>
              <a:ext cx="470417" cy="542169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gray">
            <a:xfrm>
              <a:off x="8579360" y="5516489"/>
              <a:ext cx="111661" cy="520092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bg_slide.pn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" y="5535427"/>
            <a:ext cx="3794758" cy="1328737"/>
          </a:xfrm>
          <a:prstGeom prst="rect">
            <a:avLst/>
          </a:prstGeom>
        </p:spPr>
      </p:pic>
      <p:sp>
        <p:nvSpPr>
          <p:cNvPr id="1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7675" y="1266825"/>
            <a:ext cx="8239125" cy="330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SzPct val="120000"/>
              <a:buFont typeface="Arial" pitchFamily="34" charset="0"/>
              <a:buNone/>
              <a:defRPr sz="1600" baseline="0">
                <a:solidFill>
                  <a:schemeClr val="tx1"/>
                </a:solidFill>
                <a:latin typeface="Arial" pitchFamily="34" charset="0"/>
              </a:defRPr>
            </a:lvl1pPr>
            <a:lvl2pPr marL="273050" indent="-265113">
              <a:spcBef>
                <a:spcPts val="600"/>
              </a:spcBef>
              <a:buClr>
                <a:schemeClr val="tx2"/>
              </a:buClr>
              <a:buSzPct val="120000"/>
              <a:buFont typeface="Verdana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631825" indent="-216000">
              <a:spcBef>
                <a:spcPts val="600"/>
              </a:spcBef>
              <a:buFont typeface="Verdana" pitchFamily="34" charset="0"/>
              <a:buChar char="−"/>
              <a:tabLst/>
              <a:defRPr sz="1600">
                <a:solidFill>
                  <a:schemeClr val="tx1"/>
                </a:solidFill>
              </a:defRPr>
            </a:lvl3pPr>
            <a:lvl4pPr marL="804863" indent="-216000">
              <a:spcBef>
                <a:spcPts val="600"/>
              </a:spcBef>
              <a:buFont typeface="Verdana" pitchFamily="34" charset="0"/>
              <a:buChar char="−"/>
              <a:defRPr sz="1400">
                <a:solidFill>
                  <a:schemeClr val="tx1"/>
                </a:solidFill>
              </a:defRPr>
            </a:lvl4pPr>
            <a:lvl5pPr marL="977900" indent="-216000">
              <a:spcBef>
                <a:spcPts val="600"/>
              </a:spcBef>
              <a:buFont typeface="Arial" pitchFamily="34" charset="0"/>
              <a:buChar char="-"/>
              <a:defRPr sz="1400">
                <a:solidFill>
                  <a:schemeClr val="tx1"/>
                </a:solidFill>
              </a:defRPr>
            </a:lvl5pPr>
            <a:lvl6pPr marL="871538" indent="-174625">
              <a:spcBef>
                <a:spcPts val="600"/>
              </a:spcBef>
              <a:defRPr sz="1400"/>
            </a:lvl6pPr>
            <a:lvl7pPr marL="1168400" indent="-216000">
              <a:spcBef>
                <a:spcPts val="600"/>
              </a:spcBef>
              <a:defRPr sz="140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noProof="0" smtClean="0"/>
              <a:t>Click to enter text</a:t>
            </a:r>
            <a:endParaRPr lang="en-US" noProof="0" dirty="0" smtClean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47675" y="1744717"/>
            <a:ext cx="8251825" cy="440843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 lang="en-GB" sz="1800" kern="1200" baseline="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47675" y="185739"/>
            <a:ext cx="8239125" cy="9207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82771" y="6516090"/>
            <a:ext cx="778457" cy="24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>
              <a:defRPr lang="en-GB" sz="1100" kern="1200" noProof="0" dirty="0" smtClean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 bwMode="gray">
          <a:xfrm>
            <a:off x="7975371" y="6325019"/>
            <a:ext cx="715649" cy="333534"/>
            <a:chOff x="7527713" y="5505450"/>
            <a:chExt cx="1163308" cy="542169"/>
          </a:xfrm>
        </p:grpSpPr>
        <p:sp>
          <p:nvSpPr>
            <p:cNvPr id="16" name="Freeform 5"/>
            <p:cNvSpPr>
              <a:spLocks/>
            </p:cNvSpPr>
            <p:nvPr/>
          </p:nvSpPr>
          <p:spPr bwMode="gray">
            <a:xfrm>
              <a:off x="7527713" y="5505450"/>
              <a:ext cx="453860" cy="542169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gray">
            <a:xfrm>
              <a:off x="8022755" y="5505450"/>
              <a:ext cx="470417" cy="542169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gray">
            <a:xfrm>
              <a:off x="8579360" y="5516489"/>
              <a:ext cx="111661" cy="520092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&lt;IGNORE&gt;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 bwMode="gray">
          <a:xfrm>
            <a:off x="6901056" y="5829386"/>
            <a:ext cx="1894407" cy="855073"/>
            <a:chOff x="1028700" y="1828800"/>
            <a:chExt cx="7083426" cy="3197226"/>
          </a:xfrm>
        </p:grpSpPr>
        <p:sp>
          <p:nvSpPr>
            <p:cNvPr id="7" name="Freeform 5"/>
            <p:cNvSpPr>
              <a:spLocks/>
            </p:cNvSpPr>
            <p:nvPr/>
          </p:nvSpPr>
          <p:spPr bwMode="gray">
            <a:xfrm>
              <a:off x="3371850" y="1828800"/>
              <a:ext cx="1697038" cy="2027238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gray">
            <a:xfrm>
              <a:off x="5222875" y="1828800"/>
              <a:ext cx="1758950" cy="2027238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gray">
            <a:xfrm>
              <a:off x="7304088" y="1870075"/>
              <a:ext cx="417513" cy="1944688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gray">
            <a:xfrm>
              <a:off x="1028700" y="4525963"/>
              <a:ext cx="269875" cy="390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0"/>
                </a:cxn>
                <a:cxn ang="0">
                  <a:pos x="168" y="26"/>
                </a:cxn>
                <a:cxn ang="0">
                  <a:pos x="31" y="26"/>
                </a:cxn>
                <a:cxn ang="0">
                  <a:pos x="31" y="107"/>
                </a:cxn>
                <a:cxn ang="0">
                  <a:pos x="159" y="107"/>
                </a:cxn>
                <a:cxn ang="0">
                  <a:pos x="159" y="133"/>
                </a:cxn>
                <a:cxn ang="0">
                  <a:pos x="31" y="133"/>
                </a:cxn>
                <a:cxn ang="0">
                  <a:pos x="31" y="218"/>
                </a:cxn>
                <a:cxn ang="0">
                  <a:pos x="170" y="218"/>
                </a:cxn>
                <a:cxn ang="0">
                  <a:pos x="170" y="246"/>
                </a:cxn>
                <a:cxn ang="0">
                  <a:pos x="0" y="246"/>
                </a:cxn>
                <a:cxn ang="0">
                  <a:pos x="0" y="0"/>
                </a:cxn>
              </a:cxnLst>
              <a:rect l="0" t="0" r="r" b="b"/>
              <a:pathLst>
                <a:path w="170" h="246">
                  <a:moveTo>
                    <a:pt x="0" y="0"/>
                  </a:moveTo>
                  <a:lnTo>
                    <a:pt x="168" y="0"/>
                  </a:lnTo>
                  <a:lnTo>
                    <a:pt x="168" y="26"/>
                  </a:lnTo>
                  <a:lnTo>
                    <a:pt x="31" y="26"/>
                  </a:lnTo>
                  <a:lnTo>
                    <a:pt x="31" y="107"/>
                  </a:lnTo>
                  <a:lnTo>
                    <a:pt x="159" y="107"/>
                  </a:lnTo>
                  <a:lnTo>
                    <a:pt x="159" y="133"/>
                  </a:lnTo>
                  <a:lnTo>
                    <a:pt x="31" y="133"/>
                  </a:lnTo>
                  <a:lnTo>
                    <a:pt x="31" y="218"/>
                  </a:lnTo>
                  <a:lnTo>
                    <a:pt x="170" y="218"/>
                  </a:lnTo>
                  <a:lnTo>
                    <a:pt x="170" y="246"/>
                  </a:lnTo>
                  <a:lnTo>
                    <a:pt x="0" y="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gray">
            <a:xfrm>
              <a:off x="1322388" y="4635500"/>
              <a:ext cx="269875" cy="280988"/>
            </a:xfrm>
            <a:custGeom>
              <a:avLst/>
              <a:gdLst/>
              <a:ahLst/>
              <a:cxnLst>
                <a:cxn ang="0">
                  <a:pos x="66" y="83"/>
                </a:cxn>
                <a:cxn ang="0">
                  <a:pos x="4" y="0"/>
                </a:cxn>
                <a:cxn ang="0">
                  <a:pos x="42" y="0"/>
                </a:cxn>
                <a:cxn ang="0">
                  <a:pos x="85" y="61"/>
                </a:cxn>
                <a:cxn ang="0">
                  <a:pos x="127" y="0"/>
                </a:cxn>
                <a:cxn ang="0">
                  <a:pos x="163" y="0"/>
                </a:cxn>
                <a:cxn ang="0">
                  <a:pos x="101" y="80"/>
                </a:cxn>
                <a:cxn ang="0">
                  <a:pos x="170" y="177"/>
                </a:cxn>
                <a:cxn ang="0">
                  <a:pos x="134" y="177"/>
                </a:cxn>
                <a:cxn ang="0">
                  <a:pos x="85" y="104"/>
                </a:cxn>
                <a:cxn ang="0">
                  <a:pos x="35" y="177"/>
                </a:cxn>
                <a:cxn ang="0">
                  <a:pos x="0" y="177"/>
                </a:cxn>
                <a:cxn ang="0">
                  <a:pos x="66" y="83"/>
                </a:cxn>
              </a:cxnLst>
              <a:rect l="0" t="0" r="r" b="b"/>
              <a:pathLst>
                <a:path w="170" h="177">
                  <a:moveTo>
                    <a:pt x="66" y="83"/>
                  </a:moveTo>
                  <a:lnTo>
                    <a:pt x="4" y="0"/>
                  </a:lnTo>
                  <a:lnTo>
                    <a:pt x="42" y="0"/>
                  </a:lnTo>
                  <a:lnTo>
                    <a:pt x="85" y="61"/>
                  </a:lnTo>
                  <a:lnTo>
                    <a:pt x="127" y="0"/>
                  </a:lnTo>
                  <a:lnTo>
                    <a:pt x="163" y="0"/>
                  </a:lnTo>
                  <a:lnTo>
                    <a:pt x="101" y="80"/>
                  </a:lnTo>
                  <a:lnTo>
                    <a:pt x="170" y="177"/>
                  </a:lnTo>
                  <a:lnTo>
                    <a:pt x="134" y="177"/>
                  </a:lnTo>
                  <a:lnTo>
                    <a:pt x="85" y="104"/>
                  </a:lnTo>
                  <a:lnTo>
                    <a:pt x="35" y="177"/>
                  </a:lnTo>
                  <a:lnTo>
                    <a:pt x="0" y="177"/>
                  </a:lnTo>
                  <a:lnTo>
                    <a:pt x="66" y="8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gray">
            <a:xfrm>
              <a:off x="1633538" y="4627563"/>
              <a:ext cx="266700" cy="39846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2"/>
                </a:cxn>
                <a:cxn ang="0">
                  <a:pos x="13" y="12"/>
                </a:cxn>
                <a:cxn ang="0">
                  <a:pos x="22" y="3"/>
                </a:cxn>
                <a:cxn ang="0">
                  <a:pos x="36" y="0"/>
                </a:cxn>
                <a:cxn ang="0">
                  <a:pos x="52" y="3"/>
                </a:cxn>
                <a:cxn ang="0">
                  <a:pos x="62" y="12"/>
                </a:cxn>
                <a:cxn ang="0">
                  <a:pos x="69" y="24"/>
                </a:cxn>
                <a:cxn ang="0">
                  <a:pos x="71" y="39"/>
                </a:cxn>
                <a:cxn ang="0">
                  <a:pos x="69" y="55"/>
                </a:cxn>
                <a:cxn ang="0">
                  <a:pos x="63" y="67"/>
                </a:cxn>
                <a:cxn ang="0">
                  <a:pos x="52" y="75"/>
                </a:cxn>
                <a:cxn ang="0">
                  <a:pos x="37" y="78"/>
                </a:cxn>
                <a:cxn ang="0">
                  <a:pos x="31" y="78"/>
                </a:cxn>
                <a:cxn ang="0">
                  <a:pos x="24" y="76"/>
                </a:cxn>
                <a:cxn ang="0">
                  <a:pos x="18" y="72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2" y="106"/>
                </a:cxn>
                <a:cxn ang="0">
                  <a:pos x="0" y="106"/>
                </a:cxn>
                <a:cxn ang="0">
                  <a:pos x="0" y="2"/>
                </a:cxn>
                <a:cxn ang="0">
                  <a:pos x="57" y="28"/>
                </a:cxn>
                <a:cxn ang="0">
                  <a:pos x="52" y="19"/>
                </a:cxn>
                <a:cxn ang="0">
                  <a:pos x="45" y="13"/>
                </a:cxn>
                <a:cxn ang="0">
                  <a:pos x="35" y="11"/>
                </a:cxn>
                <a:cxn ang="0">
                  <a:pos x="24" y="13"/>
                </a:cxn>
                <a:cxn ang="0">
                  <a:pos x="17" y="20"/>
                </a:cxn>
                <a:cxn ang="0">
                  <a:pos x="13" y="29"/>
                </a:cxn>
                <a:cxn ang="0">
                  <a:pos x="12" y="39"/>
                </a:cxn>
                <a:cxn ang="0">
                  <a:pos x="13" y="50"/>
                </a:cxn>
                <a:cxn ang="0">
                  <a:pos x="17" y="59"/>
                </a:cxn>
                <a:cxn ang="0">
                  <a:pos x="25" y="65"/>
                </a:cxn>
                <a:cxn ang="0">
                  <a:pos x="35" y="68"/>
                </a:cxn>
                <a:cxn ang="0">
                  <a:pos x="46" y="65"/>
                </a:cxn>
                <a:cxn ang="0">
                  <a:pos x="53" y="59"/>
                </a:cxn>
                <a:cxn ang="0">
                  <a:pos x="57" y="49"/>
                </a:cxn>
                <a:cxn ang="0">
                  <a:pos x="58" y="39"/>
                </a:cxn>
                <a:cxn ang="0">
                  <a:pos x="57" y="28"/>
                </a:cxn>
              </a:cxnLst>
              <a:rect l="0" t="0" r="r" b="b"/>
              <a:pathLst>
                <a:path w="71" h="106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5" y="8"/>
                    <a:pt x="18" y="5"/>
                    <a:pt x="22" y="3"/>
                  </a:cubicBezTo>
                  <a:cubicBezTo>
                    <a:pt x="26" y="1"/>
                    <a:pt x="31" y="0"/>
                    <a:pt x="36" y="0"/>
                  </a:cubicBezTo>
                  <a:cubicBezTo>
                    <a:pt x="42" y="0"/>
                    <a:pt x="47" y="1"/>
                    <a:pt x="52" y="3"/>
                  </a:cubicBezTo>
                  <a:cubicBezTo>
                    <a:pt x="56" y="5"/>
                    <a:pt x="60" y="8"/>
                    <a:pt x="62" y="12"/>
                  </a:cubicBezTo>
                  <a:cubicBezTo>
                    <a:pt x="65" y="15"/>
                    <a:pt x="67" y="20"/>
                    <a:pt x="69" y="24"/>
                  </a:cubicBezTo>
                  <a:cubicBezTo>
                    <a:pt x="70" y="29"/>
                    <a:pt x="71" y="34"/>
                    <a:pt x="71" y="39"/>
                  </a:cubicBezTo>
                  <a:cubicBezTo>
                    <a:pt x="71" y="45"/>
                    <a:pt x="70" y="50"/>
                    <a:pt x="69" y="55"/>
                  </a:cubicBezTo>
                  <a:cubicBezTo>
                    <a:pt x="68" y="59"/>
                    <a:pt x="65" y="63"/>
                    <a:pt x="63" y="67"/>
                  </a:cubicBezTo>
                  <a:cubicBezTo>
                    <a:pt x="60" y="70"/>
                    <a:pt x="56" y="73"/>
                    <a:pt x="52" y="75"/>
                  </a:cubicBezTo>
                  <a:cubicBezTo>
                    <a:pt x="48" y="77"/>
                    <a:pt x="42" y="78"/>
                    <a:pt x="37" y="78"/>
                  </a:cubicBezTo>
                  <a:cubicBezTo>
                    <a:pt x="35" y="78"/>
                    <a:pt x="33" y="78"/>
                    <a:pt x="31" y="78"/>
                  </a:cubicBezTo>
                  <a:cubicBezTo>
                    <a:pt x="28" y="78"/>
                    <a:pt x="26" y="77"/>
                    <a:pt x="24" y="76"/>
                  </a:cubicBezTo>
                  <a:cubicBezTo>
                    <a:pt x="22" y="75"/>
                    <a:pt x="20" y="74"/>
                    <a:pt x="18" y="72"/>
                  </a:cubicBezTo>
                  <a:cubicBezTo>
                    <a:pt x="16" y="71"/>
                    <a:pt x="14" y="69"/>
                    <a:pt x="13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0" y="106"/>
                    <a:pt x="0" y="106"/>
                    <a:pt x="0" y="106"/>
                  </a:cubicBezTo>
                  <a:lnTo>
                    <a:pt x="0" y="2"/>
                  </a:lnTo>
                  <a:close/>
                  <a:moveTo>
                    <a:pt x="57" y="28"/>
                  </a:moveTo>
                  <a:cubicBezTo>
                    <a:pt x="56" y="25"/>
                    <a:pt x="54" y="22"/>
                    <a:pt x="52" y="19"/>
                  </a:cubicBezTo>
                  <a:cubicBezTo>
                    <a:pt x="51" y="17"/>
                    <a:pt x="48" y="15"/>
                    <a:pt x="45" y="13"/>
                  </a:cubicBezTo>
                  <a:cubicBezTo>
                    <a:pt x="42" y="12"/>
                    <a:pt x="39" y="11"/>
                    <a:pt x="35" y="11"/>
                  </a:cubicBezTo>
                  <a:cubicBezTo>
                    <a:pt x="31" y="11"/>
                    <a:pt x="27" y="12"/>
                    <a:pt x="24" y="13"/>
                  </a:cubicBezTo>
                  <a:cubicBezTo>
                    <a:pt x="21" y="15"/>
                    <a:pt x="19" y="17"/>
                    <a:pt x="17" y="20"/>
                  </a:cubicBezTo>
                  <a:cubicBezTo>
                    <a:pt x="15" y="22"/>
                    <a:pt x="14" y="25"/>
                    <a:pt x="13" y="29"/>
                  </a:cubicBezTo>
                  <a:cubicBezTo>
                    <a:pt x="12" y="32"/>
                    <a:pt x="12" y="36"/>
                    <a:pt x="12" y="39"/>
                  </a:cubicBezTo>
                  <a:cubicBezTo>
                    <a:pt x="12" y="43"/>
                    <a:pt x="12" y="46"/>
                    <a:pt x="13" y="50"/>
                  </a:cubicBezTo>
                  <a:cubicBezTo>
                    <a:pt x="14" y="53"/>
                    <a:pt x="15" y="56"/>
                    <a:pt x="17" y="59"/>
                  </a:cubicBezTo>
                  <a:cubicBezTo>
                    <a:pt x="19" y="61"/>
                    <a:pt x="22" y="64"/>
                    <a:pt x="25" y="65"/>
                  </a:cubicBezTo>
                  <a:cubicBezTo>
                    <a:pt x="28" y="67"/>
                    <a:pt x="31" y="68"/>
                    <a:pt x="35" y="68"/>
                  </a:cubicBezTo>
                  <a:cubicBezTo>
                    <a:pt x="40" y="68"/>
                    <a:pt x="43" y="67"/>
                    <a:pt x="46" y="65"/>
                  </a:cubicBezTo>
                  <a:cubicBezTo>
                    <a:pt x="49" y="63"/>
                    <a:pt x="51" y="61"/>
                    <a:pt x="53" y="59"/>
                  </a:cubicBezTo>
                  <a:cubicBezTo>
                    <a:pt x="55" y="56"/>
                    <a:pt x="56" y="53"/>
                    <a:pt x="57" y="49"/>
                  </a:cubicBezTo>
                  <a:cubicBezTo>
                    <a:pt x="58" y="46"/>
                    <a:pt x="58" y="42"/>
                    <a:pt x="58" y="39"/>
                  </a:cubicBezTo>
                  <a:cubicBezTo>
                    <a:pt x="58" y="35"/>
                    <a:pt x="58" y="32"/>
                    <a:pt x="57" y="28"/>
                  </a:cubicBez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gray">
            <a:xfrm>
              <a:off x="1938338" y="4627563"/>
              <a:ext cx="258763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2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3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5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8" y="11"/>
                    <a:pt x="35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gray">
            <a:xfrm>
              <a:off x="2241550" y="4627563"/>
              <a:ext cx="150813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7"/>
                </a:cxn>
                <a:cxn ang="0">
                  <a:pos x="12" y="17"/>
                </a:cxn>
                <a:cxn ang="0">
                  <a:pos x="23" y="4"/>
                </a:cxn>
                <a:cxn ang="0">
                  <a:pos x="40" y="0"/>
                </a:cxn>
                <a:cxn ang="0">
                  <a:pos x="40" y="13"/>
                </a:cxn>
                <a:cxn ang="0">
                  <a:pos x="27" y="15"/>
                </a:cxn>
                <a:cxn ang="0">
                  <a:pos x="18" y="21"/>
                </a:cxn>
                <a:cxn ang="0">
                  <a:pos x="14" y="31"/>
                </a:cxn>
                <a:cxn ang="0">
                  <a:pos x="12" y="43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40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5" y="11"/>
                    <a:pt x="19" y="7"/>
                    <a:pt x="23" y="4"/>
                  </a:cubicBezTo>
                  <a:cubicBezTo>
                    <a:pt x="27" y="1"/>
                    <a:pt x="33" y="0"/>
                    <a:pt x="40" y="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5" y="13"/>
                    <a:pt x="30" y="14"/>
                    <a:pt x="27" y="15"/>
                  </a:cubicBezTo>
                  <a:cubicBezTo>
                    <a:pt x="23" y="16"/>
                    <a:pt x="21" y="18"/>
                    <a:pt x="18" y="21"/>
                  </a:cubicBezTo>
                  <a:cubicBezTo>
                    <a:pt x="16" y="24"/>
                    <a:pt x="15" y="27"/>
                    <a:pt x="14" y="31"/>
                  </a:cubicBezTo>
                  <a:cubicBezTo>
                    <a:pt x="13" y="34"/>
                    <a:pt x="12" y="39"/>
                    <a:pt x="12" y="43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gray">
            <a:xfrm>
              <a:off x="2425700" y="4525963"/>
              <a:ext cx="44450" cy="390525"/>
            </a:xfrm>
            <a:custGeom>
              <a:avLst/>
              <a:gdLst/>
              <a:ahLst/>
              <a:cxnLst>
                <a:cxn ang="0">
                  <a:pos x="28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35"/>
                </a:cxn>
                <a:cxn ang="0">
                  <a:pos x="0" y="69"/>
                </a:cxn>
                <a:cxn ang="0">
                  <a:pos x="28" y="69"/>
                </a:cxn>
                <a:cxn ang="0">
                  <a:pos x="28" y="246"/>
                </a:cxn>
                <a:cxn ang="0">
                  <a:pos x="0" y="246"/>
                </a:cxn>
                <a:cxn ang="0">
                  <a:pos x="0" y="69"/>
                </a:cxn>
              </a:cxnLst>
              <a:rect l="0" t="0" r="r" b="b"/>
              <a:pathLst>
                <a:path w="28" h="246">
                  <a:moveTo>
                    <a:pt x="28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35"/>
                  </a:lnTo>
                  <a:close/>
                  <a:moveTo>
                    <a:pt x="0" y="69"/>
                  </a:moveTo>
                  <a:lnTo>
                    <a:pt x="28" y="69"/>
                  </a:lnTo>
                  <a:lnTo>
                    <a:pt x="28" y="246"/>
                  </a:lnTo>
                  <a:lnTo>
                    <a:pt x="0" y="246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gray">
            <a:xfrm>
              <a:off x="2527300" y="4627563"/>
              <a:ext cx="258763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2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2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4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2" y="76"/>
                    <a:pt x="44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2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1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7" y="11"/>
                    <a:pt x="34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gray">
            <a:xfrm>
              <a:off x="2832100" y="4627563"/>
              <a:ext cx="236538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4"/>
                </a:cxn>
                <a:cxn ang="0">
                  <a:pos x="12" y="14"/>
                </a:cxn>
                <a:cxn ang="0">
                  <a:pos x="22" y="3"/>
                </a:cxn>
                <a:cxn ang="0">
                  <a:pos x="37" y="0"/>
                </a:cxn>
                <a:cxn ang="0">
                  <a:pos x="49" y="2"/>
                </a:cxn>
                <a:cxn ang="0">
                  <a:pos x="57" y="8"/>
                </a:cxn>
                <a:cxn ang="0">
                  <a:pos x="61" y="16"/>
                </a:cxn>
                <a:cxn ang="0">
                  <a:pos x="63" y="27"/>
                </a:cxn>
                <a:cxn ang="0">
                  <a:pos x="63" y="77"/>
                </a:cxn>
                <a:cxn ang="0">
                  <a:pos x="50" y="77"/>
                </a:cxn>
                <a:cxn ang="0">
                  <a:pos x="50" y="26"/>
                </a:cxn>
                <a:cxn ang="0">
                  <a:pos x="46" y="15"/>
                </a:cxn>
                <a:cxn ang="0">
                  <a:pos x="35" y="11"/>
                </a:cxn>
                <a:cxn ang="0">
                  <a:pos x="25" y="13"/>
                </a:cxn>
                <a:cxn ang="0">
                  <a:pos x="18" y="17"/>
                </a:cxn>
                <a:cxn ang="0">
                  <a:pos x="14" y="25"/>
                </a:cxn>
                <a:cxn ang="0">
                  <a:pos x="13" y="34"/>
                </a:cxn>
                <a:cxn ang="0">
                  <a:pos x="13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63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5" y="9"/>
                    <a:pt x="18" y="5"/>
                    <a:pt x="22" y="3"/>
                  </a:cubicBezTo>
                  <a:cubicBezTo>
                    <a:pt x="27" y="1"/>
                    <a:pt x="31" y="0"/>
                    <a:pt x="37" y="0"/>
                  </a:cubicBezTo>
                  <a:cubicBezTo>
                    <a:pt x="42" y="0"/>
                    <a:pt x="46" y="1"/>
                    <a:pt x="49" y="2"/>
                  </a:cubicBezTo>
                  <a:cubicBezTo>
                    <a:pt x="52" y="3"/>
                    <a:pt x="55" y="5"/>
                    <a:pt x="57" y="8"/>
                  </a:cubicBezTo>
                  <a:cubicBezTo>
                    <a:pt x="59" y="10"/>
                    <a:pt x="61" y="13"/>
                    <a:pt x="61" y="16"/>
                  </a:cubicBezTo>
                  <a:cubicBezTo>
                    <a:pt x="62" y="20"/>
                    <a:pt x="63" y="23"/>
                    <a:pt x="63" y="27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1"/>
                    <a:pt x="49" y="18"/>
                    <a:pt x="46" y="15"/>
                  </a:cubicBezTo>
                  <a:cubicBezTo>
                    <a:pt x="43" y="12"/>
                    <a:pt x="40" y="11"/>
                    <a:pt x="35" y="11"/>
                  </a:cubicBezTo>
                  <a:cubicBezTo>
                    <a:pt x="31" y="11"/>
                    <a:pt x="28" y="11"/>
                    <a:pt x="25" y="13"/>
                  </a:cubicBezTo>
                  <a:cubicBezTo>
                    <a:pt x="22" y="14"/>
                    <a:pt x="20" y="15"/>
                    <a:pt x="18" y="17"/>
                  </a:cubicBezTo>
                  <a:cubicBezTo>
                    <a:pt x="16" y="20"/>
                    <a:pt x="15" y="22"/>
                    <a:pt x="14" y="25"/>
                  </a:cubicBezTo>
                  <a:cubicBezTo>
                    <a:pt x="13" y="28"/>
                    <a:pt x="13" y="31"/>
                    <a:pt x="13" y="34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gray">
            <a:xfrm>
              <a:off x="3121025" y="4627563"/>
              <a:ext cx="255588" cy="293688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48" y="15"/>
                </a:cxn>
                <a:cxn ang="0">
                  <a:pos x="36" y="11"/>
                </a:cxn>
                <a:cxn ang="0">
                  <a:pos x="25" y="13"/>
                </a:cxn>
                <a:cxn ang="0">
                  <a:pos x="18" y="20"/>
                </a:cxn>
                <a:cxn ang="0">
                  <a:pos x="14" y="29"/>
                </a:cxn>
                <a:cxn ang="0">
                  <a:pos x="13" y="40"/>
                </a:cxn>
                <a:cxn ang="0">
                  <a:pos x="14" y="50"/>
                </a:cxn>
                <a:cxn ang="0">
                  <a:pos x="18" y="59"/>
                </a:cxn>
                <a:cxn ang="0">
                  <a:pos x="24" y="65"/>
                </a:cxn>
                <a:cxn ang="0">
                  <a:pos x="35" y="68"/>
                </a:cxn>
                <a:cxn ang="0">
                  <a:pos x="49" y="63"/>
                </a:cxn>
                <a:cxn ang="0">
                  <a:pos x="55" y="49"/>
                </a:cxn>
                <a:cxn ang="0">
                  <a:pos x="68" y="49"/>
                </a:cxn>
                <a:cxn ang="0">
                  <a:pos x="57" y="71"/>
                </a:cxn>
                <a:cxn ang="0">
                  <a:pos x="35" y="78"/>
                </a:cxn>
                <a:cxn ang="0">
                  <a:pos x="20" y="76"/>
                </a:cxn>
                <a:cxn ang="0">
                  <a:pos x="8" y="68"/>
                </a:cxn>
                <a:cxn ang="0">
                  <a:pos x="2" y="56"/>
                </a:cxn>
                <a:cxn ang="0">
                  <a:pos x="0" y="40"/>
                </a:cxn>
                <a:cxn ang="0">
                  <a:pos x="2" y="24"/>
                </a:cxn>
                <a:cxn ang="0">
                  <a:pos x="8" y="12"/>
                </a:cxn>
                <a:cxn ang="0">
                  <a:pos x="19" y="3"/>
                </a:cxn>
                <a:cxn ang="0">
                  <a:pos x="35" y="0"/>
                </a:cxn>
                <a:cxn ang="0">
                  <a:pos x="47" y="1"/>
                </a:cxn>
                <a:cxn ang="0">
                  <a:pos x="57" y="6"/>
                </a:cxn>
                <a:cxn ang="0">
                  <a:pos x="64" y="14"/>
                </a:cxn>
                <a:cxn ang="0">
                  <a:pos x="68" y="26"/>
                </a:cxn>
                <a:cxn ang="0">
                  <a:pos x="55" y="26"/>
                </a:cxn>
              </a:cxnLst>
              <a:rect l="0" t="0" r="r" b="b"/>
              <a:pathLst>
                <a:path w="68" h="78">
                  <a:moveTo>
                    <a:pt x="55" y="26"/>
                  </a:moveTo>
                  <a:cubicBezTo>
                    <a:pt x="54" y="21"/>
                    <a:pt x="52" y="17"/>
                    <a:pt x="48" y="15"/>
                  </a:cubicBezTo>
                  <a:cubicBezTo>
                    <a:pt x="45" y="12"/>
                    <a:pt x="41" y="11"/>
                    <a:pt x="36" y="11"/>
                  </a:cubicBezTo>
                  <a:cubicBezTo>
                    <a:pt x="32" y="11"/>
                    <a:pt x="28" y="12"/>
                    <a:pt x="25" y="13"/>
                  </a:cubicBezTo>
                  <a:cubicBezTo>
                    <a:pt x="22" y="15"/>
                    <a:pt x="19" y="17"/>
                    <a:pt x="18" y="20"/>
                  </a:cubicBezTo>
                  <a:cubicBezTo>
                    <a:pt x="16" y="22"/>
                    <a:pt x="15" y="26"/>
                    <a:pt x="14" y="29"/>
                  </a:cubicBezTo>
                  <a:cubicBezTo>
                    <a:pt x="13" y="33"/>
                    <a:pt x="13" y="36"/>
                    <a:pt x="13" y="40"/>
                  </a:cubicBezTo>
                  <a:cubicBezTo>
                    <a:pt x="13" y="44"/>
                    <a:pt x="13" y="47"/>
                    <a:pt x="14" y="50"/>
                  </a:cubicBezTo>
                  <a:cubicBezTo>
                    <a:pt x="15" y="54"/>
                    <a:pt x="16" y="57"/>
                    <a:pt x="18" y="59"/>
                  </a:cubicBezTo>
                  <a:cubicBezTo>
                    <a:pt x="19" y="62"/>
                    <a:pt x="22" y="64"/>
                    <a:pt x="24" y="65"/>
                  </a:cubicBezTo>
                  <a:cubicBezTo>
                    <a:pt x="27" y="67"/>
                    <a:pt x="31" y="68"/>
                    <a:pt x="35" y="68"/>
                  </a:cubicBezTo>
                  <a:cubicBezTo>
                    <a:pt x="41" y="68"/>
                    <a:pt x="45" y="66"/>
                    <a:pt x="49" y="63"/>
                  </a:cubicBezTo>
                  <a:cubicBezTo>
                    <a:pt x="52" y="59"/>
                    <a:pt x="54" y="55"/>
                    <a:pt x="55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6" y="58"/>
                    <a:pt x="63" y="66"/>
                    <a:pt x="57" y="71"/>
                  </a:cubicBezTo>
                  <a:cubicBezTo>
                    <a:pt x="52" y="76"/>
                    <a:pt x="44" y="78"/>
                    <a:pt x="35" y="78"/>
                  </a:cubicBezTo>
                  <a:cubicBezTo>
                    <a:pt x="29" y="78"/>
                    <a:pt x="24" y="78"/>
                    <a:pt x="20" y="76"/>
                  </a:cubicBezTo>
                  <a:cubicBezTo>
                    <a:pt x="15" y="74"/>
                    <a:pt x="11" y="71"/>
                    <a:pt x="8" y="68"/>
                  </a:cubicBezTo>
                  <a:cubicBezTo>
                    <a:pt x="6" y="64"/>
                    <a:pt x="3" y="60"/>
                    <a:pt x="2" y="56"/>
                  </a:cubicBezTo>
                  <a:cubicBezTo>
                    <a:pt x="0" y="51"/>
                    <a:pt x="0" y="46"/>
                    <a:pt x="0" y="40"/>
                  </a:cubicBezTo>
                  <a:cubicBezTo>
                    <a:pt x="0" y="35"/>
                    <a:pt x="0" y="29"/>
                    <a:pt x="2" y="24"/>
                  </a:cubicBezTo>
                  <a:cubicBezTo>
                    <a:pt x="3" y="19"/>
                    <a:pt x="5" y="15"/>
                    <a:pt x="8" y="12"/>
                  </a:cubicBezTo>
                  <a:cubicBezTo>
                    <a:pt x="11" y="8"/>
                    <a:pt x="15" y="5"/>
                    <a:pt x="19" y="3"/>
                  </a:cubicBezTo>
                  <a:cubicBezTo>
                    <a:pt x="24" y="1"/>
                    <a:pt x="29" y="0"/>
                    <a:pt x="35" y="0"/>
                  </a:cubicBezTo>
                  <a:cubicBezTo>
                    <a:pt x="39" y="0"/>
                    <a:pt x="43" y="0"/>
                    <a:pt x="47" y="1"/>
                  </a:cubicBezTo>
                  <a:cubicBezTo>
                    <a:pt x="51" y="2"/>
                    <a:pt x="54" y="4"/>
                    <a:pt x="57" y="6"/>
                  </a:cubicBezTo>
                  <a:cubicBezTo>
                    <a:pt x="60" y="8"/>
                    <a:pt x="62" y="11"/>
                    <a:pt x="64" y="14"/>
                  </a:cubicBezTo>
                  <a:cubicBezTo>
                    <a:pt x="66" y="17"/>
                    <a:pt x="67" y="21"/>
                    <a:pt x="68" y="26"/>
                  </a:cubicBezTo>
                  <a:lnTo>
                    <a:pt x="55" y="2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gray">
            <a:xfrm>
              <a:off x="3409950" y="4627563"/>
              <a:ext cx="261938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3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5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70" h="78">
                  <a:moveTo>
                    <a:pt x="68" y="53"/>
                  </a:moveTo>
                  <a:cubicBezTo>
                    <a:pt x="67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8" y="1"/>
                    <a:pt x="52" y="4"/>
                  </a:cubicBezTo>
                  <a:cubicBezTo>
                    <a:pt x="56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70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7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8" y="11"/>
                    <a:pt x="35" y="11"/>
                  </a:cubicBezTo>
                  <a:cubicBezTo>
                    <a:pt x="31" y="11"/>
                    <a:pt x="29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gray">
            <a:xfrm>
              <a:off x="3833813" y="4548188"/>
              <a:ext cx="150813" cy="36830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40" y="23"/>
                </a:cxn>
                <a:cxn ang="0">
                  <a:pos x="40" y="34"/>
                </a:cxn>
                <a:cxn ang="0">
                  <a:pos x="25" y="34"/>
                </a:cxn>
                <a:cxn ang="0">
                  <a:pos x="25" y="80"/>
                </a:cxn>
                <a:cxn ang="0">
                  <a:pos x="26" y="84"/>
                </a:cxn>
                <a:cxn ang="0">
                  <a:pos x="27" y="86"/>
                </a:cxn>
                <a:cxn ang="0">
                  <a:pos x="30" y="87"/>
                </a:cxn>
                <a:cxn ang="0">
                  <a:pos x="35" y="87"/>
                </a:cxn>
                <a:cxn ang="0">
                  <a:pos x="40" y="87"/>
                </a:cxn>
                <a:cxn ang="0">
                  <a:pos x="40" y="98"/>
                </a:cxn>
                <a:cxn ang="0">
                  <a:pos x="31" y="98"/>
                </a:cxn>
                <a:cxn ang="0">
                  <a:pos x="23" y="97"/>
                </a:cxn>
                <a:cxn ang="0">
                  <a:pos x="17" y="95"/>
                </a:cxn>
                <a:cxn ang="0">
                  <a:pos x="14" y="90"/>
                </a:cxn>
                <a:cxn ang="0">
                  <a:pos x="13" y="81"/>
                </a:cxn>
                <a:cxn ang="0">
                  <a:pos x="13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3" y="23"/>
                </a:cxn>
                <a:cxn ang="0">
                  <a:pos x="13" y="0"/>
                </a:cxn>
                <a:cxn ang="0">
                  <a:pos x="25" y="0"/>
                </a:cxn>
                <a:cxn ang="0">
                  <a:pos x="25" y="23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6" y="83"/>
                    <a:pt x="26" y="84"/>
                  </a:cubicBezTo>
                  <a:cubicBezTo>
                    <a:pt x="26" y="85"/>
                    <a:pt x="27" y="85"/>
                    <a:pt x="27" y="86"/>
                  </a:cubicBezTo>
                  <a:cubicBezTo>
                    <a:pt x="28" y="86"/>
                    <a:pt x="29" y="86"/>
                    <a:pt x="30" y="87"/>
                  </a:cubicBezTo>
                  <a:cubicBezTo>
                    <a:pt x="31" y="87"/>
                    <a:pt x="33" y="87"/>
                    <a:pt x="35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28" y="98"/>
                    <a:pt x="25" y="98"/>
                    <a:pt x="23" y="97"/>
                  </a:cubicBezTo>
                  <a:cubicBezTo>
                    <a:pt x="21" y="97"/>
                    <a:pt x="19" y="96"/>
                    <a:pt x="17" y="95"/>
                  </a:cubicBezTo>
                  <a:cubicBezTo>
                    <a:pt x="16" y="94"/>
                    <a:pt x="15" y="92"/>
                    <a:pt x="14" y="90"/>
                  </a:cubicBezTo>
                  <a:cubicBezTo>
                    <a:pt x="13" y="88"/>
                    <a:pt x="13" y="85"/>
                    <a:pt x="13" y="81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gray">
            <a:xfrm>
              <a:off x="4037013" y="4525963"/>
              <a:ext cx="233363" cy="390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40"/>
                </a:cxn>
                <a:cxn ang="0">
                  <a:pos x="12" y="40"/>
                </a:cxn>
                <a:cxn ang="0">
                  <a:pos x="16" y="34"/>
                </a:cxn>
                <a:cxn ang="0">
                  <a:pos x="22" y="30"/>
                </a:cxn>
                <a:cxn ang="0">
                  <a:pos x="29" y="28"/>
                </a:cxn>
                <a:cxn ang="0">
                  <a:pos x="36" y="27"/>
                </a:cxn>
                <a:cxn ang="0">
                  <a:pos x="48" y="29"/>
                </a:cxn>
                <a:cxn ang="0">
                  <a:pos x="56" y="35"/>
                </a:cxn>
                <a:cxn ang="0">
                  <a:pos x="60" y="43"/>
                </a:cxn>
                <a:cxn ang="0">
                  <a:pos x="62" y="54"/>
                </a:cxn>
                <a:cxn ang="0">
                  <a:pos x="62" y="104"/>
                </a:cxn>
                <a:cxn ang="0">
                  <a:pos x="49" y="104"/>
                </a:cxn>
                <a:cxn ang="0">
                  <a:pos x="49" y="53"/>
                </a:cxn>
                <a:cxn ang="0">
                  <a:pos x="45" y="42"/>
                </a:cxn>
                <a:cxn ang="0">
                  <a:pos x="34" y="38"/>
                </a:cxn>
                <a:cxn ang="0">
                  <a:pos x="24" y="40"/>
                </a:cxn>
                <a:cxn ang="0">
                  <a:pos x="17" y="44"/>
                </a:cxn>
                <a:cxn ang="0">
                  <a:pos x="13" y="52"/>
                </a:cxn>
                <a:cxn ang="0">
                  <a:pos x="12" y="61"/>
                </a:cxn>
                <a:cxn ang="0">
                  <a:pos x="12" y="104"/>
                </a:cxn>
                <a:cxn ang="0">
                  <a:pos x="0" y="104"/>
                </a:cxn>
                <a:cxn ang="0">
                  <a:pos x="0" y="0"/>
                </a:cxn>
              </a:cxnLst>
              <a:rect l="0" t="0" r="r" b="b"/>
              <a:pathLst>
                <a:path w="62" h="104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37"/>
                    <a:pt x="15" y="35"/>
                    <a:pt x="16" y="34"/>
                  </a:cubicBezTo>
                  <a:cubicBezTo>
                    <a:pt x="18" y="32"/>
                    <a:pt x="20" y="31"/>
                    <a:pt x="22" y="30"/>
                  </a:cubicBezTo>
                  <a:cubicBezTo>
                    <a:pt x="24" y="29"/>
                    <a:pt x="27" y="28"/>
                    <a:pt x="29" y="28"/>
                  </a:cubicBezTo>
                  <a:cubicBezTo>
                    <a:pt x="31" y="27"/>
                    <a:pt x="34" y="27"/>
                    <a:pt x="36" y="27"/>
                  </a:cubicBezTo>
                  <a:cubicBezTo>
                    <a:pt x="41" y="27"/>
                    <a:pt x="45" y="28"/>
                    <a:pt x="48" y="29"/>
                  </a:cubicBezTo>
                  <a:cubicBezTo>
                    <a:pt x="52" y="30"/>
                    <a:pt x="54" y="32"/>
                    <a:pt x="56" y="35"/>
                  </a:cubicBezTo>
                  <a:cubicBezTo>
                    <a:pt x="58" y="37"/>
                    <a:pt x="60" y="40"/>
                    <a:pt x="60" y="43"/>
                  </a:cubicBezTo>
                  <a:cubicBezTo>
                    <a:pt x="61" y="47"/>
                    <a:pt x="62" y="50"/>
                    <a:pt x="62" y="54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48"/>
                    <a:pt x="48" y="45"/>
                    <a:pt x="45" y="42"/>
                  </a:cubicBezTo>
                  <a:cubicBezTo>
                    <a:pt x="43" y="39"/>
                    <a:pt x="39" y="38"/>
                    <a:pt x="34" y="38"/>
                  </a:cubicBezTo>
                  <a:cubicBezTo>
                    <a:pt x="30" y="38"/>
                    <a:pt x="27" y="38"/>
                    <a:pt x="24" y="40"/>
                  </a:cubicBezTo>
                  <a:cubicBezTo>
                    <a:pt x="22" y="41"/>
                    <a:pt x="19" y="42"/>
                    <a:pt x="17" y="44"/>
                  </a:cubicBezTo>
                  <a:cubicBezTo>
                    <a:pt x="16" y="47"/>
                    <a:pt x="14" y="49"/>
                    <a:pt x="13" y="52"/>
                  </a:cubicBezTo>
                  <a:cubicBezTo>
                    <a:pt x="12" y="55"/>
                    <a:pt x="12" y="58"/>
                    <a:pt x="12" y="61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0" y="104"/>
                    <a:pt x="0" y="104"/>
                    <a:pt x="0" y="10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5" name="Freeform 20"/>
            <p:cNvSpPr>
              <a:spLocks noEditPoints="1"/>
            </p:cNvSpPr>
            <p:nvPr/>
          </p:nvSpPr>
          <p:spPr bwMode="gray">
            <a:xfrm>
              <a:off x="4322763" y="4627563"/>
              <a:ext cx="258763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2" y="55"/>
                </a:cxn>
                <a:cxn ang="0">
                  <a:pos x="0" y="39"/>
                </a:cxn>
                <a:cxn ang="0">
                  <a:pos x="2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2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49" y="17"/>
                </a:cxn>
                <a:cxn ang="0">
                  <a:pos x="43" y="12"/>
                </a:cxn>
                <a:cxn ang="0">
                  <a:pos x="34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1" y="76"/>
                    <a:pt x="44" y="78"/>
                    <a:pt x="36" y="78"/>
                  </a:cubicBezTo>
                  <a:cubicBezTo>
                    <a:pt x="30" y="78"/>
                    <a:pt x="24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2" y="23"/>
                  </a:cubicBezTo>
                  <a:cubicBezTo>
                    <a:pt x="4" y="19"/>
                    <a:pt x="6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2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1" y="68"/>
                    <a:pt x="46" y="66"/>
                    <a:pt x="49" y="64"/>
                  </a:cubicBezTo>
                  <a:cubicBezTo>
                    <a:pt x="52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1" y="19"/>
                    <a:pt x="49" y="17"/>
                  </a:cubicBezTo>
                  <a:cubicBezTo>
                    <a:pt x="48" y="15"/>
                    <a:pt x="45" y="14"/>
                    <a:pt x="43" y="12"/>
                  </a:cubicBezTo>
                  <a:cubicBezTo>
                    <a:pt x="40" y="11"/>
                    <a:pt x="37" y="11"/>
                    <a:pt x="34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gray">
            <a:xfrm>
              <a:off x="4762500" y="4627563"/>
              <a:ext cx="254000" cy="293688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49" y="15"/>
                </a:cxn>
                <a:cxn ang="0">
                  <a:pos x="36" y="11"/>
                </a:cxn>
                <a:cxn ang="0">
                  <a:pos x="25" y="13"/>
                </a:cxn>
                <a:cxn ang="0">
                  <a:pos x="18" y="20"/>
                </a:cxn>
                <a:cxn ang="0">
                  <a:pos x="14" y="29"/>
                </a:cxn>
                <a:cxn ang="0">
                  <a:pos x="13" y="40"/>
                </a:cxn>
                <a:cxn ang="0">
                  <a:pos x="14" y="50"/>
                </a:cxn>
                <a:cxn ang="0">
                  <a:pos x="18" y="59"/>
                </a:cxn>
                <a:cxn ang="0">
                  <a:pos x="25" y="65"/>
                </a:cxn>
                <a:cxn ang="0">
                  <a:pos x="35" y="68"/>
                </a:cxn>
                <a:cxn ang="0">
                  <a:pos x="49" y="63"/>
                </a:cxn>
                <a:cxn ang="0">
                  <a:pos x="56" y="49"/>
                </a:cxn>
                <a:cxn ang="0">
                  <a:pos x="68" y="49"/>
                </a:cxn>
                <a:cxn ang="0">
                  <a:pos x="58" y="71"/>
                </a:cxn>
                <a:cxn ang="0">
                  <a:pos x="35" y="78"/>
                </a:cxn>
                <a:cxn ang="0">
                  <a:pos x="20" y="76"/>
                </a:cxn>
                <a:cxn ang="0">
                  <a:pos x="9" y="68"/>
                </a:cxn>
                <a:cxn ang="0">
                  <a:pos x="2" y="56"/>
                </a:cxn>
                <a:cxn ang="0">
                  <a:pos x="0" y="40"/>
                </a:cxn>
                <a:cxn ang="0">
                  <a:pos x="2" y="24"/>
                </a:cxn>
                <a:cxn ang="0">
                  <a:pos x="9" y="12"/>
                </a:cxn>
                <a:cxn ang="0">
                  <a:pos x="20" y="3"/>
                </a:cxn>
                <a:cxn ang="0">
                  <a:pos x="36" y="0"/>
                </a:cxn>
                <a:cxn ang="0">
                  <a:pos x="48" y="1"/>
                </a:cxn>
                <a:cxn ang="0">
                  <a:pos x="58" y="6"/>
                </a:cxn>
                <a:cxn ang="0">
                  <a:pos x="65" y="14"/>
                </a:cxn>
                <a:cxn ang="0">
                  <a:pos x="68" y="26"/>
                </a:cxn>
                <a:cxn ang="0">
                  <a:pos x="55" y="26"/>
                </a:cxn>
              </a:cxnLst>
              <a:rect l="0" t="0" r="r" b="b"/>
              <a:pathLst>
                <a:path w="68" h="78">
                  <a:moveTo>
                    <a:pt x="55" y="26"/>
                  </a:moveTo>
                  <a:cubicBezTo>
                    <a:pt x="54" y="21"/>
                    <a:pt x="52" y="17"/>
                    <a:pt x="49" y="15"/>
                  </a:cubicBezTo>
                  <a:cubicBezTo>
                    <a:pt x="46" y="12"/>
                    <a:pt x="42" y="11"/>
                    <a:pt x="36" y="11"/>
                  </a:cubicBezTo>
                  <a:cubicBezTo>
                    <a:pt x="32" y="11"/>
                    <a:pt x="28" y="12"/>
                    <a:pt x="25" y="13"/>
                  </a:cubicBezTo>
                  <a:cubicBezTo>
                    <a:pt x="22" y="15"/>
                    <a:pt x="20" y="17"/>
                    <a:pt x="18" y="20"/>
                  </a:cubicBezTo>
                  <a:cubicBezTo>
                    <a:pt x="16" y="22"/>
                    <a:pt x="15" y="26"/>
                    <a:pt x="14" y="29"/>
                  </a:cubicBezTo>
                  <a:cubicBezTo>
                    <a:pt x="13" y="33"/>
                    <a:pt x="13" y="36"/>
                    <a:pt x="13" y="40"/>
                  </a:cubicBezTo>
                  <a:cubicBezTo>
                    <a:pt x="13" y="44"/>
                    <a:pt x="13" y="47"/>
                    <a:pt x="14" y="50"/>
                  </a:cubicBezTo>
                  <a:cubicBezTo>
                    <a:pt x="15" y="54"/>
                    <a:pt x="16" y="57"/>
                    <a:pt x="18" y="59"/>
                  </a:cubicBezTo>
                  <a:cubicBezTo>
                    <a:pt x="20" y="62"/>
                    <a:pt x="22" y="64"/>
                    <a:pt x="25" y="65"/>
                  </a:cubicBezTo>
                  <a:cubicBezTo>
                    <a:pt x="28" y="67"/>
                    <a:pt x="31" y="68"/>
                    <a:pt x="35" y="68"/>
                  </a:cubicBezTo>
                  <a:cubicBezTo>
                    <a:pt x="41" y="68"/>
                    <a:pt x="46" y="66"/>
                    <a:pt x="49" y="63"/>
                  </a:cubicBezTo>
                  <a:cubicBezTo>
                    <a:pt x="53" y="59"/>
                    <a:pt x="55" y="55"/>
                    <a:pt x="56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7" y="58"/>
                    <a:pt x="63" y="66"/>
                    <a:pt x="58" y="71"/>
                  </a:cubicBezTo>
                  <a:cubicBezTo>
                    <a:pt x="52" y="76"/>
                    <a:pt x="45" y="78"/>
                    <a:pt x="35" y="78"/>
                  </a:cubicBezTo>
                  <a:cubicBezTo>
                    <a:pt x="29" y="78"/>
                    <a:pt x="24" y="78"/>
                    <a:pt x="20" y="76"/>
                  </a:cubicBezTo>
                  <a:cubicBezTo>
                    <a:pt x="16" y="74"/>
                    <a:pt x="12" y="71"/>
                    <a:pt x="9" y="68"/>
                  </a:cubicBezTo>
                  <a:cubicBezTo>
                    <a:pt x="6" y="64"/>
                    <a:pt x="4" y="60"/>
                    <a:pt x="2" y="56"/>
                  </a:cubicBezTo>
                  <a:cubicBezTo>
                    <a:pt x="1" y="51"/>
                    <a:pt x="0" y="46"/>
                    <a:pt x="0" y="40"/>
                  </a:cubicBezTo>
                  <a:cubicBezTo>
                    <a:pt x="0" y="35"/>
                    <a:pt x="1" y="29"/>
                    <a:pt x="2" y="24"/>
                  </a:cubicBezTo>
                  <a:cubicBezTo>
                    <a:pt x="4" y="19"/>
                    <a:pt x="6" y="15"/>
                    <a:pt x="9" y="12"/>
                  </a:cubicBezTo>
                  <a:cubicBezTo>
                    <a:pt x="12" y="8"/>
                    <a:pt x="15" y="5"/>
                    <a:pt x="20" y="3"/>
                  </a:cubicBezTo>
                  <a:cubicBezTo>
                    <a:pt x="24" y="1"/>
                    <a:pt x="30" y="0"/>
                    <a:pt x="36" y="0"/>
                  </a:cubicBezTo>
                  <a:cubicBezTo>
                    <a:pt x="40" y="0"/>
                    <a:pt x="44" y="0"/>
                    <a:pt x="48" y="1"/>
                  </a:cubicBezTo>
                  <a:cubicBezTo>
                    <a:pt x="51" y="2"/>
                    <a:pt x="55" y="4"/>
                    <a:pt x="58" y="6"/>
                  </a:cubicBezTo>
                  <a:cubicBezTo>
                    <a:pt x="60" y="8"/>
                    <a:pt x="63" y="11"/>
                    <a:pt x="65" y="14"/>
                  </a:cubicBezTo>
                  <a:cubicBezTo>
                    <a:pt x="66" y="17"/>
                    <a:pt x="68" y="21"/>
                    <a:pt x="68" y="26"/>
                  </a:cubicBezTo>
                  <a:lnTo>
                    <a:pt x="55" y="2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7" name="Freeform 22"/>
            <p:cNvSpPr>
              <a:spLocks noEditPoints="1"/>
            </p:cNvSpPr>
            <p:nvPr/>
          </p:nvSpPr>
          <p:spPr bwMode="gray">
            <a:xfrm>
              <a:off x="5051425" y="4627563"/>
              <a:ext cx="273050" cy="293688"/>
            </a:xfrm>
            <a:custGeom>
              <a:avLst/>
              <a:gdLst/>
              <a:ahLst/>
              <a:cxnLst>
                <a:cxn ang="0">
                  <a:pos x="3" y="24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7" y="0"/>
                </a:cxn>
                <a:cxn ang="0">
                  <a:pos x="53" y="3"/>
                </a:cxn>
                <a:cxn ang="0">
                  <a:pos x="64" y="11"/>
                </a:cxn>
                <a:cxn ang="0">
                  <a:pos x="71" y="24"/>
                </a:cxn>
                <a:cxn ang="0">
                  <a:pos x="73" y="39"/>
                </a:cxn>
                <a:cxn ang="0">
                  <a:pos x="71" y="55"/>
                </a:cxn>
                <a:cxn ang="0">
                  <a:pos x="64" y="67"/>
                </a:cxn>
                <a:cxn ang="0">
                  <a:pos x="53" y="75"/>
                </a:cxn>
                <a:cxn ang="0">
                  <a:pos x="37" y="78"/>
                </a:cxn>
                <a:cxn ang="0">
                  <a:pos x="21" y="75"/>
                </a:cxn>
                <a:cxn ang="0">
                  <a:pos x="10" y="67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4"/>
                </a:cxn>
                <a:cxn ang="0">
                  <a:pos x="15" y="51"/>
                </a:cxn>
                <a:cxn ang="0">
                  <a:pos x="20" y="60"/>
                </a:cxn>
                <a:cxn ang="0">
                  <a:pos x="28" y="66"/>
                </a:cxn>
                <a:cxn ang="0">
                  <a:pos x="37" y="68"/>
                </a:cxn>
                <a:cxn ang="0">
                  <a:pos x="46" y="66"/>
                </a:cxn>
                <a:cxn ang="0">
                  <a:pos x="53" y="60"/>
                </a:cxn>
                <a:cxn ang="0">
                  <a:pos x="58" y="51"/>
                </a:cxn>
                <a:cxn ang="0">
                  <a:pos x="60" y="39"/>
                </a:cxn>
                <a:cxn ang="0">
                  <a:pos x="58" y="27"/>
                </a:cxn>
                <a:cxn ang="0">
                  <a:pos x="53" y="18"/>
                </a:cxn>
                <a:cxn ang="0">
                  <a:pos x="46" y="13"/>
                </a:cxn>
                <a:cxn ang="0">
                  <a:pos x="37" y="11"/>
                </a:cxn>
                <a:cxn ang="0">
                  <a:pos x="28" y="13"/>
                </a:cxn>
                <a:cxn ang="0">
                  <a:pos x="20" y="18"/>
                </a:cxn>
                <a:cxn ang="0">
                  <a:pos x="15" y="27"/>
                </a:cxn>
                <a:cxn ang="0">
                  <a:pos x="13" y="39"/>
                </a:cxn>
                <a:cxn ang="0">
                  <a:pos x="15" y="51"/>
                </a:cxn>
              </a:cxnLst>
              <a:rect l="0" t="0" r="r" b="b"/>
              <a:pathLst>
                <a:path w="73" h="78">
                  <a:moveTo>
                    <a:pt x="3" y="24"/>
                  </a:moveTo>
                  <a:cubicBezTo>
                    <a:pt x="4" y="19"/>
                    <a:pt x="7" y="15"/>
                    <a:pt x="10" y="11"/>
                  </a:cubicBezTo>
                  <a:cubicBezTo>
                    <a:pt x="13" y="8"/>
                    <a:pt x="17" y="5"/>
                    <a:pt x="21" y="3"/>
                  </a:cubicBezTo>
                  <a:cubicBezTo>
                    <a:pt x="26" y="1"/>
                    <a:pt x="31" y="0"/>
                    <a:pt x="37" y="0"/>
                  </a:cubicBezTo>
                  <a:cubicBezTo>
                    <a:pt x="43" y="0"/>
                    <a:pt x="48" y="1"/>
                    <a:pt x="53" y="3"/>
                  </a:cubicBezTo>
                  <a:cubicBezTo>
                    <a:pt x="57" y="5"/>
                    <a:pt x="61" y="8"/>
                    <a:pt x="64" y="11"/>
                  </a:cubicBezTo>
                  <a:cubicBezTo>
                    <a:pt x="67" y="15"/>
                    <a:pt x="69" y="19"/>
                    <a:pt x="71" y="24"/>
                  </a:cubicBezTo>
                  <a:cubicBezTo>
                    <a:pt x="73" y="29"/>
                    <a:pt x="73" y="34"/>
                    <a:pt x="73" y="39"/>
                  </a:cubicBezTo>
                  <a:cubicBezTo>
                    <a:pt x="73" y="45"/>
                    <a:pt x="73" y="50"/>
                    <a:pt x="71" y="55"/>
                  </a:cubicBezTo>
                  <a:cubicBezTo>
                    <a:pt x="69" y="59"/>
                    <a:pt x="67" y="64"/>
                    <a:pt x="64" y="67"/>
                  </a:cubicBezTo>
                  <a:cubicBezTo>
                    <a:pt x="61" y="71"/>
                    <a:pt x="57" y="73"/>
                    <a:pt x="53" y="75"/>
                  </a:cubicBezTo>
                  <a:cubicBezTo>
                    <a:pt x="48" y="77"/>
                    <a:pt x="43" y="78"/>
                    <a:pt x="37" y="78"/>
                  </a:cubicBezTo>
                  <a:cubicBezTo>
                    <a:pt x="31" y="78"/>
                    <a:pt x="26" y="77"/>
                    <a:pt x="21" y="75"/>
                  </a:cubicBezTo>
                  <a:cubicBezTo>
                    <a:pt x="17" y="73"/>
                    <a:pt x="13" y="71"/>
                    <a:pt x="10" y="67"/>
                  </a:cubicBezTo>
                  <a:cubicBezTo>
                    <a:pt x="7" y="64"/>
                    <a:pt x="4" y="59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4"/>
                    <a:pt x="1" y="29"/>
                    <a:pt x="3" y="24"/>
                  </a:cubicBezTo>
                  <a:close/>
                  <a:moveTo>
                    <a:pt x="15" y="51"/>
                  </a:moveTo>
                  <a:cubicBezTo>
                    <a:pt x="16" y="55"/>
                    <a:pt x="18" y="58"/>
                    <a:pt x="20" y="60"/>
                  </a:cubicBezTo>
                  <a:cubicBezTo>
                    <a:pt x="22" y="63"/>
                    <a:pt x="25" y="64"/>
                    <a:pt x="28" y="66"/>
                  </a:cubicBezTo>
                  <a:cubicBezTo>
                    <a:pt x="31" y="67"/>
                    <a:pt x="34" y="68"/>
                    <a:pt x="37" y="68"/>
                  </a:cubicBezTo>
                  <a:cubicBezTo>
                    <a:pt x="40" y="68"/>
                    <a:pt x="43" y="67"/>
                    <a:pt x="46" y="66"/>
                  </a:cubicBezTo>
                  <a:cubicBezTo>
                    <a:pt x="49" y="64"/>
                    <a:pt x="51" y="63"/>
                    <a:pt x="53" y="60"/>
                  </a:cubicBezTo>
                  <a:cubicBezTo>
                    <a:pt x="56" y="58"/>
                    <a:pt x="57" y="55"/>
                    <a:pt x="58" y="51"/>
                  </a:cubicBezTo>
                  <a:cubicBezTo>
                    <a:pt x="60" y="48"/>
                    <a:pt x="60" y="44"/>
                    <a:pt x="60" y="39"/>
                  </a:cubicBezTo>
                  <a:cubicBezTo>
                    <a:pt x="60" y="35"/>
                    <a:pt x="60" y="31"/>
                    <a:pt x="58" y="27"/>
                  </a:cubicBezTo>
                  <a:cubicBezTo>
                    <a:pt x="57" y="24"/>
                    <a:pt x="56" y="21"/>
                    <a:pt x="53" y="18"/>
                  </a:cubicBezTo>
                  <a:cubicBezTo>
                    <a:pt x="51" y="16"/>
                    <a:pt x="49" y="14"/>
                    <a:pt x="46" y="13"/>
                  </a:cubicBezTo>
                  <a:cubicBezTo>
                    <a:pt x="43" y="11"/>
                    <a:pt x="40" y="11"/>
                    <a:pt x="37" y="11"/>
                  </a:cubicBezTo>
                  <a:cubicBezTo>
                    <a:pt x="34" y="11"/>
                    <a:pt x="31" y="11"/>
                    <a:pt x="28" y="13"/>
                  </a:cubicBezTo>
                  <a:cubicBezTo>
                    <a:pt x="25" y="14"/>
                    <a:pt x="22" y="16"/>
                    <a:pt x="20" y="18"/>
                  </a:cubicBezTo>
                  <a:cubicBezTo>
                    <a:pt x="18" y="21"/>
                    <a:pt x="16" y="24"/>
                    <a:pt x="15" y="27"/>
                  </a:cubicBezTo>
                  <a:cubicBezTo>
                    <a:pt x="14" y="31"/>
                    <a:pt x="13" y="35"/>
                    <a:pt x="13" y="39"/>
                  </a:cubicBezTo>
                  <a:cubicBezTo>
                    <a:pt x="13" y="44"/>
                    <a:pt x="14" y="48"/>
                    <a:pt x="15" y="51"/>
                  </a:cubicBez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gray">
            <a:xfrm>
              <a:off x="5376863" y="4627563"/>
              <a:ext cx="398463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3"/>
                </a:cxn>
                <a:cxn ang="0">
                  <a:pos x="12" y="13"/>
                </a:cxn>
                <a:cxn ang="0">
                  <a:pos x="36" y="0"/>
                </a:cxn>
                <a:cxn ang="0">
                  <a:pos x="49" y="3"/>
                </a:cxn>
                <a:cxn ang="0">
                  <a:pos x="57" y="13"/>
                </a:cxn>
                <a:cxn ang="0">
                  <a:pos x="67" y="3"/>
                </a:cxn>
                <a:cxn ang="0">
                  <a:pos x="81" y="0"/>
                </a:cxn>
                <a:cxn ang="0">
                  <a:pos x="91" y="1"/>
                </a:cxn>
                <a:cxn ang="0">
                  <a:pos x="99" y="5"/>
                </a:cxn>
                <a:cxn ang="0">
                  <a:pos x="104" y="12"/>
                </a:cxn>
                <a:cxn ang="0">
                  <a:pos x="106" y="22"/>
                </a:cxn>
                <a:cxn ang="0">
                  <a:pos x="106" y="77"/>
                </a:cxn>
                <a:cxn ang="0">
                  <a:pos x="93" y="77"/>
                </a:cxn>
                <a:cxn ang="0">
                  <a:pos x="93" y="27"/>
                </a:cxn>
                <a:cxn ang="0">
                  <a:pos x="93" y="21"/>
                </a:cxn>
                <a:cxn ang="0">
                  <a:pos x="91" y="16"/>
                </a:cxn>
                <a:cxn ang="0">
                  <a:pos x="86" y="12"/>
                </a:cxn>
                <a:cxn ang="0">
                  <a:pos x="79" y="11"/>
                </a:cxn>
                <a:cxn ang="0">
                  <a:pos x="64" y="16"/>
                </a:cxn>
                <a:cxn ang="0">
                  <a:pos x="59" y="30"/>
                </a:cxn>
                <a:cxn ang="0">
                  <a:pos x="59" y="77"/>
                </a:cxn>
                <a:cxn ang="0">
                  <a:pos x="47" y="77"/>
                </a:cxn>
                <a:cxn ang="0">
                  <a:pos x="47" y="27"/>
                </a:cxn>
                <a:cxn ang="0">
                  <a:pos x="46" y="21"/>
                </a:cxn>
                <a:cxn ang="0">
                  <a:pos x="44" y="15"/>
                </a:cxn>
                <a:cxn ang="0">
                  <a:pos x="40" y="12"/>
                </a:cxn>
                <a:cxn ang="0">
                  <a:pos x="33" y="11"/>
                </a:cxn>
                <a:cxn ang="0">
                  <a:pos x="23" y="13"/>
                </a:cxn>
                <a:cxn ang="0">
                  <a:pos x="17" y="18"/>
                </a:cxn>
                <a:cxn ang="0">
                  <a:pos x="14" y="25"/>
                </a:cxn>
                <a:cxn ang="0">
                  <a:pos x="13" y="30"/>
                </a:cxn>
                <a:cxn ang="0">
                  <a:pos x="13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106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8" y="4"/>
                    <a:pt x="26" y="0"/>
                    <a:pt x="36" y="0"/>
                  </a:cubicBezTo>
                  <a:cubicBezTo>
                    <a:pt x="41" y="0"/>
                    <a:pt x="45" y="1"/>
                    <a:pt x="49" y="3"/>
                  </a:cubicBezTo>
                  <a:cubicBezTo>
                    <a:pt x="53" y="5"/>
                    <a:pt x="56" y="8"/>
                    <a:pt x="57" y="13"/>
                  </a:cubicBezTo>
                  <a:cubicBezTo>
                    <a:pt x="60" y="9"/>
                    <a:pt x="63" y="5"/>
                    <a:pt x="67" y="3"/>
                  </a:cubicBezTo>
                  <a:cubicBezTo>
                    <a:pt x="71" y="1"/>
                    <a:pt x="76" y="0"/>
                    <a:pt x="81" y="0"/>
                  </a:cubicBezTo>
                  <a:cubicBezTo>
                    <a:pt x="84" y="0"/>
                    <a:pt x="88" y="0"/>
                    <a:pt x="91" y="1"/>
                  </a:cubicBezTo>
                  <a:cubicBezTo>
                    <a:pt x="94" y="2"/>
                    <a:pt x="97" y="3"/>
                    <a:pt x="99" y="5"/>
                  </a:cubicBezTo>
                  <a:cubicBezTo>
                    <a:pt x="101" y="7"/>
                    <a:pt x="103" y="9"/>
                    <a:pt x="104" y="12"/>
                  </a:cubicBezTo>
                  <a:cubicBezTo>
                    <a:pt x="105" y="14"/>
                    <a:pt x="106" y="18"/>
                    <a:pt x="106" y="22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3" y="23"/>
                    <a:pt x="93" y="21"/>
                  </a:cubicBezTo>
                  <a:cubicBezTo>
                    <a:pt x="92" y="19"/>
                    <a:pt x="92" y="17"/>
                    <a:pt x="91" y="16"/>
                  </a:cubicBezTo>
                  <a:cubicBezTo>
                    <a:pt x="89" y="14"/>
                    <a:pt x="88" y="13"/>
                    <a:pt x="86" y="12"/>
                  </a:cubicBezTo>
                  <a:cubicBezTo>
                    <a:pt x="84" y="11"/>
                    <a:pt x="82" y="11"/>
                    <a:pt x="79" y="11"/>
                  </a:cubicBezTo>
                  <a:cubicBezTo>
                    <a:pt x="73" y="11"/>
                    <a:pt x="68" y="13"/>
                    <a:pt x="64" y="16"/>
                  </a:cubicBezTo>
                  <a:cubicBezTo>
                    <a:pt x="61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5"/>
                    <a:pt x="47" y="23"/>
                    <a:pt x="46" y="21"/>
                  </a:cubicBezTo>
                  <a:cubicBezTo>
                    <a:pt x="46" y="19"/>
                    <a:pt x="45" y="17"/>
                    <a:pt x="44" y="15"/>
                  </a:cubicBezTo>
                  <a:cubicBezTo>
                    <a:pt x="43" y="14"/>
                    <a:pt x="41" y="13"/>
                    <a:pt x="40" y="12"/>
                  </a:cubicBezTo>
                  <a:cubicBezTo>
                    <a:pt x="38" y="11"/>
                    <a:pt x="35" y="11"/>
                    <a:pt x="33" y="11"/>
                  </a:cubicBezTo>
                  <a:cubicBezTo>
                    <a:pt x="29" y="11"/>
                    <a:pt x="26" y="11"/>
                    <a:pt x="23" y="13"/>
                  </a:cubicBezTo>
                  <a:cubicBezTo>
                    <a:pt x="21" y="14"/>
                    <a:pt x="19" y="16"/>
                    <a:pt x="17" y="18"/>
                  </a:cubicBezTo>
                  <a:cubicBezTo>
                    <a:pt x="16" y="20"/>
                    <a:pt x="14" y="22"/>
                    <a:pt x="14" y="25"/>
                  </a:cubicBezTo>
                  <a:cubicBezTo>
                    <a:pt x="13" y="27"/>
                    <a:pt x="13" y="28"/>
                    <a:pt x="13" y="30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gray">
            <a:xfrm>
              <a:off x="5843588" y="4627563"/>
              <a:ext cx="393700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2"/>
                </a:cxn>
                <a:cxn ang="0">
                  <a:pos x="11" y="13"/>
                </a:cxn>
                <a:cxn ang="0">
                  <a:pos x="12" y="13"/>
                </a:cxn>
                <a:cxn ang="0">
                  <a:pos x="36" y="0"/>
                </a:cxn>
                <a:cxn ang="0">
                  <a:pos x="48" y="3"/>
                </a:cxn>
                <a:cxn ang="0">
                  <a:pos x="56" y="13"/>
                </a:cxn>
                <a:cxn ang="0">
                  <a:pos x="66" y="3"/>
                </a:cxn>
                <a:cxn ang="0">
                  <a:pos x="80" y="0"/>
                </a:cxn>
                <a:cxn ang="0">
                  <a:pos x="90" y="1"/>
                </a:cxn>
                <a:cxn ang="0">
                  <a:pos x="98" y="5"/>
                </a:cxn>
                <a:cxn ang="0">
                  <a:pos x="103" y="12"/>
                </a:cxn>
                <a:cxn ang="0">
                  <a:pos x="105" y="22"/>
                </a:cxn>
                <a:cxn ang="0">
                  <a:pos x="105" y="77"/>
                </a:cxn>
                <a:cxn ang="0">
                  <a:pos x="93" y="77"/>
                </a:cxn>
                <a:cxn ang="0">
                  <a:pos x="93" y="27"/>
                </a:cxn>
                <a:cxn ang="0">
                  <a:pos x="92" y="21"/>
                </a:cxn>
                <a:cxn ang="0">
                  <a:pos x="90" y="16"/>
                </a:cxn>
                <a:cxn ang="0">
                  <a:pos x="85" y="12"/>
                </a:cxn>
                <a:cxn ang="0">
                  <a:pos x="78" y="11"/>
                </a:cxn>
                <a:cxn ang="0">
                  <a:pos x="64" y="16"/>
                </a:cxn>
                <a:cxn ang="0">
                  <a:pos x="59" y="30"/>
                </a:cxn>
                <a:cxn ang="0">
                  <a:pos x="59" y="77"/>
                </a:cxn>
                <a:cxn ang="0">
                  <a:pos x="46" y="77"/>
                </a:cxn>
                <a:cxn ang="0">
                  <a:pos x="46" y="27"/>
                </a:cxn>
                <a:cxn ang="0">
                  <a:pos x="45" y="21"/>
                </a:cxn>
                <a:cxn ang="0">
                  <a:pos x="43" y="15"/>
                </a:cxn>
                <a:cxn ang="0">
                  <a:pos x="39" y="12"/>
                </a:cxn>
                <a:cxn ang="0">
                  <a:pos x="32" y="11"/>
                </a:cxn>
                <a:cxn ang="0">
                  <a:pos x="23" y="13"/>
                </a:cxn>
                <a:cxn ang="0">
                  <a:pos x="17" y="18"/>
                </a:cxn>
                <a:cxn ang="0">
                  <a:pos x="13" y="25"/>
                </a:cxn>
                <a:cxn ang="0">
                  <a:pos x="12" y="30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105" h="77">
                  <a:moveTo>
                    <a:pt x="0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7" y="4"/>
                    <a:pt x="25" y="0"/>
                    <a:pt x="36" y="0"/>
                  </a:cubicBezTo>
                  <a:cubicBezTo>
                    <a:pt x="40" y="0"/>
                    <a:pt x="45" y="1"/>
                    <a:pt x="48" y="3"/>
                  </a:cubicBezTo>
                  <a:cubicBezTo>
                    <a:pt x="52" y="5"/>
                    <a:pt x="55" y="8"/>
                    <a:pt x="56" y="13"/>
                  </a:cubicBezTo>
                  <a:cubicBezTo>
                    <a:pt x="59" y="9"/>
                    <a:pt x="62" y="5"/>
                    <a:pt x="66" y="3"/>
                  </a:cubicBezTo>
                  <a:cubicBezTo>
                    <a:pt x="71" y="1"/>
                    <a:pt x="75" y="0"/>
                    <a:pt x="80" y="0"/>
                  </a:cubicBezTo>
                  <a:cubicBezTo>
                    <a:pt x="84" y="0"/>
                    <a:pt x="87" y="0"/>
                    <a:pt x="90" y="1"/>
                  </a:cubicBezTo>
                  <a:cubicBezTo>
                    <a:pt x="93" y="2"/>
                    <a:pt x="96" y="3"/>
                    <a:pt x="98" y="5"/>
                  </a:cubicBezTo>
                  <a:cubicBezTo>
                    <a:pt x="100" y="7"/>
                    <a:pt x="102" y="9"/>
                    <a:pt x="103" y="12"/>
                  </a:cubicBezTo>
                  <a:cubicBezTo>
                    <a:pt x="104" y="14"/>
                    <a:pt x="105" y="18"/>
                    <a:pt x="105" y="22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2" y="23"/>
                    <a:pt x="92" y="21"/>
                  </a:cubicBezTo>
                  <a:cubicBezTo>
                    <a:pt x="92" y="19"/>
                    <a:pt x="91" y="17"/>
                    <a:pt x="90" y="16"/>
                  </a:cubicBezTo>
                  <a:cubicBezTo>
                    <a:pt x="89" y="14"/>
                    <a:pt x="87" y="13"/>
                    <a:pt x="85" y="12"/>
                  </a:cubicBezTo>
                  <a:cubicBezTo>
                    <a:pt x="84" y="11"/>
                    <a:pt x="81" y="11"/>
                    <a:pt x="78" y="11"/>
                  </a:cubicBezTo>
                  <a:cubicBezTo>
                    <a:pt x="72" y="11"/>
                    <a:pt x="67" y="13"/>
                    <a:pt x="64" y="16"/>
                  </a:cubicBezTo>
                  <a:cubicBezTo>
                    <a:pt x="60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5"/>
                    <a:pt x="46" y="23"/>
                    <a:pt x="45" y="21"/>
                  </a:cubicBezTo>
                  <a:cubicBezTo>
                    <a:pt x="45" y="19"/>
                    <a:pt x="44" y="17"/>
                    <a:pt x="43" y="15"/>
                  </a:cubicBezTo>
                  <a:cubicBezTo>
                    <a:pt x="42" y="14"/>
                    <a:pt x="41" y="13"/>
                    <a:pt x="39" y="12"/>
                  </a:cubicBezTo>
                  <a:cubicBezTo>
                    <a:pt x="37" y="11"/>
                    <a:pt x="35" y="11"/>
                    <a:pt x="32" y="11"/>
                  </a:cubicBezTo>
                  <a:cubicBezTo>
                    <a:pt x="28" y="11"/>
                    <a:pt x="25" y="11"/>
                    <a:pt x="23" y="13"/>
                  </a:cubicBezTo>
                  <a:cubicBezTo>
                    <a:pt x="20" y="14"/>
                    <a:pt x="18" y="16"/>
                    <a:pt x="17" y="18"/>
                  </a:cubicBezTo>
                  <a:cubicBezTo>
                    <a:pt x="15" y="20"/>
                    <a:pt x="14" y="22"/>
                    <a:pt x="13" y="25"/>
                  </a:cubicBezTo>
                  <a:cubicBezTo>
                    <a:pt x="12" y="27"/>
                    <a:pt x="12" y="28"/>
                    <a:pt x="12" y="30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Freeform 25"/>
            <p:cNvSpPr>
              <a:spLocks noEditPoints="1"/>
            </p:cNvSpPr>
            <p:nvPr/>
          </p:nvSpPr>
          <p:spPr bwMode="gray">
            <a:xfrm>
              <a:off x="6308725" y="4525963"/>
              <a:ext cx="46038" cy="390525"/>
            </a:xfrm>
            <a:custGeom>
              <a:avLst/>
              <a:gdLst/>
              <a:ahLst/>
              <a:cxnLst>
                <a:cxn ang="0">
                  <a:pos x="2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29" y="0"/>
                </a:cxn>
                <a:cxn ang="0">
                  <a:pos x="29" y="35"/>
                </a:cxn>
                <a:cxn ang="0">
                  <a:pos x="0" y="69"/>
                </a:cxn>
                <a:cxn ang="0">
                  <a:pos x="29" y="69"/>
                </a:cxn>
                <a:cxn ang="0">
                  <a:pos x="29" y="246"/>
                </a:cxn>
                <a:cxn ang="0">
                  <a:pos x="0" y="246"/>
                </a:cxn>
                <a:cxn ang="0">
                  <a:pos x="0" y="69"/>
                </a:cxn>
              </a:cxnLst>
              <a:rect l="0" t="0" r="r" b="b"/>
              <a:pathLst>
                <a:path w="29" h="246">
                  <a:moveTo>
                    <a:pt x="29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35"/>
                  </a:lnTo>
                  <a:close/>
                  <a:moveTo>
                    <a:pt x="0" y="69"/>
                  </a:moveTo>
                  <a:lnTo>
                    <a:pt x="29" y="69"/>
                  </a:lnTo>
                  <a:lnTo>
                    <a:pt x="29" y="246"/>
                  </a:lnTo>
                  <a:lnTo>
                    <a:pt x="0" y="246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gray">
            <a:xfrm>
              <a:off x="6396038" y="4548188"/>
              <a:ext cx="149225" cy="36830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40" y="23"/>
                </a:cxn>
                <a:cxn ang="0">
                  <a:pos x="40" y="34"/>
                </a:cxn>
                <a:cxn ang="0">
                  <a:pos x="25" y="34"/>
                </a:cxn>
                <a:cxn ang="0">
                  <a:pos x="25" y="80"/>
                </a:cxn>
                <a:cxn ang="0">
                  <a:pos x="25" y="84"/>
                </a:cxn>
                <a:cxn ang="0">
                  <a:pos x="27" y="86"/>
                </a:cxn>
                <a:cxn ang="0">
                  <a:pos x="29" y="87"/>
                </a:cxn>
                <a:cxn ang="0">
                  <a:pos x="34" y="87"/>
                </a:cxn>
                <a:cxn ang="0">
                  <a:pos x="40" y="87"/>
                </a:cxn>
                <a:cxn ang="0">
                  <a:pos x="40" y="98"/>
                </a:cxn>
                <a:cxn ang="0">
                  <a:pos x="30" y="98"/>
                </a:cxn>
                <a:cxn ang="0">
                  <a:pos x="22" y="97"/>
                </a:cxn>
                <a:cxn ang="0">
                  <a:pos x="17" y="95"/>
                </a:cxn>
                <a:cxn ang="0">
                  <a:pos x="14" y="90"/>
                </a:cxn>
                <a:cxn ang="0">
                  <a:pos x="12" y="81"/>
                </a:cxn>
                <a:cxn ang="0">
                  <a:pos x="12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2" y="23"/>
                </a:cxn>
                <a:cxn ang="0">
                  <a:pos x="12" y="0"/>
                </a:cxn>
                <a:cxn ang="0">
                  <a:pos x="25" y="0"/>
                </a:cxn>
                <a:cxn ang="0">
                  <a:pos x="25" y="23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5" y="83"/>
                    <a:pt x="25" y="84"/>
                  </a:cubicBezTo>
                  <a:cubicBezTo>
                    <a:pt x="25" y="85"/>
                    <a:pt x="26" y="85"/>
                    <a:pt x="27" y="86"/>
                  </a:cubicBezTo>
                  <a:cubicBezTo>
                    <a:pt x="27" y="86"/>
                    <a:pt x="28" y="86"/>
                    <a:pt x="29" y="87"/>
                  </a:cubicBezTo>
                  <a:cubicBezTo>
                    <a:pt x="31" y="87"/>
                    <a:pt x="32" y="87"/>
                    <a:pt x="34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27" y="98"/>
                    <a:pt x="24" y="98"/>
                    <a:pt x="22" y="97"/>
                  </a:cubicBezTo>
                  <a:cubicBezTo>
                    <a:pt x="20" y="97"/>
                    <a:pt x="18" y="96"/>
                    <a:pt x="17" y="95"/>
                  </a:cubicBezTo>
                  <a:cubicBezTo>
                    <a:pt x="15" y="94"/>
                    <a:pt x="14" y="92"/>
                    <a:pt x="14" y="90"/>
                  </a:cubicBezTo>
                  <a:cubicBezTo>
                    <a:pt x="13" y="88"/>
                    <a:pt x="12" y="85"/>
                    <a:pt x="12" y="81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gray">
            <a:xfrm>
              <a:off x="6594475" y="4627563"/>
              <a:ext cx="393700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3"/>
                </a:cxn>
                <a:cxn ang="0">
                  <a:pos x="12" y="13"/>
                </a:cxn>
                <a:cxn ang="0">
                  <a:pos x="36" y="0"/>
                </a:cxn>
                <a:cxn ang="0">
                  <a:pos x="49" y="3"/>
                </a:cxn>
                <a:cxn ang="0">
                  <a:pos x="57" y="13"/>
                </a:cxn>
                <a:cxn ang="0">
                  <a:pos x="67" y="3"/>
                </a:cxn>
                <a:cxn ang="0">
                  <a:pos x="80" y="0"/>
                </a:cxn>
                <a:cxn ang="0">
                  <a:pos x="90" y="1"/>
                </a:cxn>
                <a:cxn ang="0">
                  <a:pos x="98" y="5"/>
                </a:cxn>
                <a:cxn ang="0">
                  <a:pos x="103" y="12"/>
                </a:cxn>
                <a:cxn ang="0">
                  <a:pos x="105" y="22"/>
                </a:cxn>
                <a:cxn ang="0">
                  <a:pos x="105" y="77"/>
                </a:cxn>
                <a:cxn ang="0">
                  <a:pos x="93" y="77"/>
                </a:cxn>
                <a:cxn ang="0">
                  <a:pos x="93" y="27"/>
                </a:cxn>
                <a:cxn ang="0">
                  <a:pos x="92" y="21"/>
                </a:cxn>
                <a:cxn ang="0">
                  <a:pos x="90" y="16"/>
                </a:cxn>
                <a:cxn ang="0">
                  <a:pos x="86" y="12"/>
                </a:cxn>
                <a:cxn ang="0">
                  <a:pos x="78" y="11"/>
                </a:cxn>
                <a:cxn ang="0">
                  <a:pos x="64" y="16"/>
                </a:cxn>
                <a:cxn ang="0">
                  <a:pos x="59" y="30"/>
                </a:cxn>
                <a:cxn ang="0">
                  <a:pos x="59" y="77"/>
                </a:cxn>
                <a:cxn ang="0">
                  <a:pos x="46" y="77"/>
                </a:cxn>
                <a:cxn ang="0">
                  <a:pos x="46" y="27"/>
                </a:cxn>
                <a:cxn ang="0">
                  <a:pos x="46" y="21"/>
                </a:cxn>
                <a:cxn ang="0">
                  <a:pos x="43" y="15"/>
                </a:cxn>
                <a:cxn ang="0">
                  <a:pos x="39" y="12"/>
                </a:cxn>
                <a:cxn ang="0">
                  <a:pos x="32" y="11"/>
                </a:cxn>
                <a:cxn ang="0">
                  <a:pos x="23" y="13"/>
                </a:cxn>
                <a:cxn ang="0">
                  <a:pos x="17" y="18"/>
                </a:cxn>
                <a:cxn ang="0">
                  <a:pos x="13" y="25"/>
                </a:cxn>
                <a:cxn ang="0">
                  <a:pos x="12" y="30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105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7" y="4"/>
                    <a:pt x="26" y="0"/>
                    <a:pt x="36" y="0"/>
                  </a:cubicBezTo>
                  <a:cubicBezTo>
                    <a:pt x="41" y="0"/>
                    <a:pt x="45" y="1"/>
                    <a:pt x="49" y="3"/>
                  </a:cubicBezTo>
                  <a:cubicBezTo>
                    <a:pt x="52" y="5"/>
                    <a:pt x="55" y="8"/>
                    <a:pt x="57" y="13"/>
                  </a:cubicBezTo>
                  <a:cubicBezTo>
                    <a:pt x="59" y="9"/>
                    <a:pt x="63" y="5"/>
                    <a:pt x="67" y="3"/>
                  </a:cubicBezTo>
                  <a:cubicBezTo>
                    <a:pt x="71" y="1"/>
                    <a:pt x="75" y="0"/>
                    <a:pt x="80" y="0"/>
                  </a:cubicBezTo>
                  <a:cubicBezTo>
                    <a:pt x="84" y="0"/>
                    <a:pt x="87" y="0"/>
                    <a:pt x="90" y="1"/>
                  </a:cubicBezTo>
                  <a:cubicBezTo>
                    <a:pt x="94" y="2"/>
                    <a:pt x="96" y="3"/>
                    <a:pt x="98" y="5"/>
                  </a:cubicBezTo>
                  <a:cubicBezTo>
                    <a:pt x="101" y="7"/>
                    <a:pt x="102" y="9"/>
                    <a:pt x="103" y="12"/>
                  </a:cubicBezTo>
                  <a:cubicBezTo>
                    <a:pt x="105" y="14"/>
                    <a:pt x="105" y="18"/>
                    <a:pt x="105" y="22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3" y="23"/>
                    <a:pt x="92" y="21"/>
                  </a:cubicBezTo>
                  <a:cubicBezTo>
                    <a:pt x="92" y="19"/>
                    <a:pt x="91" y="17"/>
                    <a:pt x="90" y="16"/>
                  </a:cubicBezTo>
                  <a:cubicBezTo>
                    <a:pt x="89" y="14"/>
                    <a:pt x="88" y="13"/>
                    <a:pt x="86" y="12"/>
                  </a:cubicBezTo>
                  <a:cubicBezTo>
                    <a:pt x="84" y="11"/>
                    <a:pt x="81" y="11"/>
                    <a:pt x="78" y="11"/>
                  </a:cubicBezTo>
                  <a:cubicBezTo>
                    <a:pt x="72" y="11"/>
                    <a:pt x="68" y="13"/>
                    <a:pt x="64" y="16"/>
                  </a:cubicBezTo>
                  <a:cubicBezTo>
                    <a:pt x="61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5"/>
                    <a:pt x="46" y="23"/>
                    <a:pt x="46" y="21"/>
                  </a:cubicBezTo>
                  <a:cubicBezTo>
                    <a:pt x="45" y="19"/>
                    <a:pt x="45" y="17"/>
                    <a:pt x="43" y="15"/>
                  </a:cubicBezTo>
                  <a:cubicBezTo>
                    <a:pt x="42" y="14"/>
                    <a:pt x="41" y="13"/>
                    <a:pt x="39" y="12"/>
                  </a:cubicBezTo>
                  <a:cubicBezTo>
                    <a:pt x="37" y="11"/>
                    <a:pt x="35" y="11"/>
                    <a:pt x="32" y="11"/>
                  </a:cubicBezTo>
                  <a:cubicBezTo>
                    <a:pt x="29" y="11"/>
                    <a:pt x="26" y="11"/>
                    <a:pt x="23" y="13"/>
                  </a:cubicBezTo>
                  <a:cubicBezTo>
                    <a:pt x="20" y="14"/>
                    <a:pt x="18" y="16"/>
                    <a:pt x="17" y="18"/>
                  </a:cubicBezTo>
                  <a:cubicBezTo>
                    <a:pt x="15" y="20"/>
                    <a:pt x="14" y="22"/>
                    <a:pt x="13" y="25"/>
                  </a:cubicBezTo>
                  <a:cubicBezTo>
                    <a:pt x="13" y="27"/>
                    <a:pt x="12" y="28"/>
                    <a:pt x="12" y="30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3" name="Freeform 28"/>
            <p:cNvSpPr>
              <a:spLocks noEditPoints="1"/>
            </p:cNvSpPr>
            <p:nvPr/>
          </p:nvSpPr>
          <p:spPr bwMode="gray">
            <a:xfrm>
              <a:off x="7040563" y="4627563"/>
              <a:ext cx="263525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1" y="76"/>
                </a:cxn>
                <a:cxn ang="0">
                  <a:pos x="9" y="67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6" y="0"/>
                </a:cxn>
                <a:cxn ang="0">
                  <a:pos x="52" y="4"/>
                </a:cxn>
                <a:cxn ang="0">
                  <a:pos x="63" y="15"/>
                </a:cxn>
                <a:cxn ang="0">
                  <a:pos x="68" y="28"/>
                </a:cxn>
                <a:cxn ang="0">
                  <a:pos x="70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9" y="60"/>
                </a:cxn>
                <a:cxn ang="0">
                  <a:pos x="26" y="66"/>
                </a:cxn>
                <a:cxn ang="0">
                  <a:pos x="37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5" y="11"/>
                </a:cxn>
                <a:cxn ang="0">
                  <a:pos x="26" y="12"/>
                </a:cxn>
                <a:cxn ang="0">
                  <a:pos x="20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70" h="78">
                  <a:moveTo>
                    <a:pt x="68" y="53"/>
                  </a:moveTo>
                  <a:cubicBezTo>
                    <a:pt x="67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1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5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6" y="1"/>
                    <a:pt x="30" y="0"/>
                    <a:pt x="36" y="0"/>
                  </a:cubicBezTo>
                  <a:cubicBezTo>
                    <a:pt x="42" y="0"/>
                    <a:pt x="48" y="1"/>
                    <a:pt x="52" y="4"/>
                  </a:cubicBezTo>
                  <a:cubicBezTo>
                    <a:pt x="57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70" y="38"/>
                    <a:pt x="70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4" y="49"/>
                    <a:pt x="14" y="52"/>
                  </a:cubicBezTo>
                  <a:cubicBezTo>
                    <a:pt x="15" y="55"/>
                    <a:pt x="17" y="58"/>
                    <a:pt x="19" y="60"/>
                  </a:cubicBezTo>
                  <a:cubicBezTo>
                    <a:pt x="21" y="62"/>
                    <a:pt x="23" y="64"/>
                    <a:pt x="26" y="66"/>
                  </a:cubicBezTo>
                  <a:cubicBezTo>
                    <a:pt x="29" y="67"/>
                    <a:pt x="33" y="68"/>
                    <a:pt x="37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6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1" y="11"/>
                    <a:pt x="38" y="11"/>
                    <a:pt x="35" y="11"/>
                  </a:cubicBezTo>
                  <a:cubicBezTo>
                    <a:pt x="32" y="11"/>
                    <a:pt x="29" y="11"/>
                    <a:pt x="26" y="12"/>
                  </a:cubicBezTo>
                  <a:cubicBezTo>
                    <a:pt x="24" y="14"/>
                    <a:pt x="21" y="15"/>
                    <a:pt x="20" y="17"/>
                  </a:cubicBezTo>
                  <a:cubicBezTo>
                    <a:pt x="18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gray">
            <a:xfrm>
              <a:off x="7348538" y="4627563"/>
              <a:ext cx="233363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2"/>
                </a:cxn>
                <a:cxn ang="0">
                  <a:pos x="11" y="14"/>
                </a:cxn>
                <a:cxn ang="0">
                  <a:pos x="12" y="14"/>
                </a:cxn>
                <a:cxn ang="0">
                  <a:pos x="22" y="3"/>
                </a:cxn>
                <a:cxn ang="0">
                  <a:pos x="36" y="0"/>
                </a:cxn>
                <a:cxn ang="0">
                  <a:pos x="48" y="2"/>
                </a:cxn>
                <a:cxn ang="0">
                  <a:pos x="56" y="8"/>
                </a:cxn>
                <a:cxn ang="0">
                  <a:pos x="61" y="16"/>
                </a:cxn>
                <a:cxn ang="0">
                  <a:pos x="62" y="27"/>
                </a:cxn>
                <a:cxn ang="0">
                  <a:pos x="62" y="77"/>
                </a:cxn>
                <a:cxn ang="0">
                  <a:pos x="50" y="77"/>
                </a:cxn>
                <a:cxn ang="0">
                  <a:pos x="50" y="26"/>
                </a:cxn>
                <a:cxn ang="0">
                  <a:pos x="45" y="15"/>
                </a:cxn>
                <a:cxn ang="0">
                  <a:pos x="34" y="11"/>
                </a:cxn>
                <a:cxn ang="0">
                  <a:pos x="24" y="13"/>
                </a:cxn>
                <a:cxn ang="0">
                  <a:pos x="18" y="17"/>
                </a:cxn>
                <a:cxn ang="0">
                  <a:pos x="13" y="25"/>
                </a:cxn>
                <a:cxn ang="0">
                  <a:pos x="12" y="34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62" h="77">
                  <a:moveTo>
                    <a:pt x="0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9"/>
                    <a:pt x="18" y="5"/>
                    <a:pt x="22" y="3"/>
                  </a:cubicBezTo>
                  <a:cubicBezTo>
                    <a:pt x="26" y="1"/>
                    <a:pt x="31" y="0"/>
                    <a:pt x="36" y="0"/>
                  </a:cubicBezTo>
                  <a:cubicBezTo>
                    <a:pt x="41" y="0"/>
                    <a:pt x="45" y="1"/>
                    <a:pt x="48" y="2"/>
                  </a:cubicBezTo>
                  <a:cubicBezTo>
                    <a:pt x="52" y="3"/>
                    <a:pt x="54" y="5"/>
                    <a:pt x="56" y="8"/>
                  </a:cubicBezTo>
                  <a:cubicBezTo>
                    <a:pt x="58" y="10"/>
                    <a:pt x="60" y="13"/>
                    <a:pt x="61" y="16"/>
                  </a:cubicBezTo>
                  <a:cubicBezTo>
                    <a:pt x="61" y="20"/>
                    <a:pt x="62" y="23"/>
                    <a:pt x="62" y="27"/>
                  </a:cubicBezTo>
                  <a:cubicBezTo>
                    <a:pt x="62" y="77"/>
                    <a:pt x="62" y="77"/>
                    <a:pt x="62" y="77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1"/>
                    <a:pt x="48" y="18"/>
                    <a:pt x="45" y="15"/>
                  </a:cubicBezTo>
                  <a:cubicBezTo>
                    <a:pt x="43" y="12"/>
                    <a:pt x="39" y="11"/>
                    <a:pt x="34" y="11"/>
                  </a:cubicBezTo>
                  <a:cubicBezTo>
                    <a:pt x="31" y="11"/>
                    <a:pt x="27" y="11"/>
                    <a:pt x="24" y="13"/>
                  </a:cubicBezTo>
                  <a:cubicBezTo>
                    <a:pt x="22" y="14"/>
                    <a:pt x="19" y="15"/>
                    <a:pt x="18" y="17"/>
                  </a:cubicBezTo>
                  <a:cubicBezTo>
                    <a:pt x="16" y="20"/>
                    <a:pt x="14" y="22"/>
                    <a:pt x="13" y="25"/>
                  </a:cubicBezTo>
                  <a:cubicBezTo>
                    <a:pt x="13" y="28"/>
                    <a:pt x="12" y="31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gray">
            <a:xfrm>
              <a:off x="7620000" y="4548188"/>
              <a:ext cx="149225" cy="36830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40" y="23"/>
                </a:cxn>
                <a:cxn ang="0">
                  <a:pos x="40" y="34"/>
                </a:cxn>
                <a:cxn ang="0">
                  <a:pos x="25" y="34"/>
                </a:cxn>
                <a:cxn ang="0">
                  <a:pos x="25" y="80"/>
                </a:cxn>
                <a:cxn ang="0">
                  <a:pos x="25" y="84"/>
                </a:cxn>
                <a:cxn ang="0">
                  <a:pos x="27" y="86"/>
                </a:cxn>
                <a:cxn ang="0">
                  <a:pos x="30" y="87"/>
                </a:cxn>
                <a:cxn ang="0">
                  <a:pos x="34" y="87"/>
                </a:cxn>
                <a:cxn ang="0">
                  <a:pos x="40" y="87"/>
                </a:cxn>
                <a:cxn ang="0">
                  <a:pos x="40" y="98"/>
                </a:cxn>
                <a:cxn ang="0">
                  <a:pos x="31" y="98"/>
                </a:cxn>
                <a:cxn ang="0">
                  <a:pos x="22" y="97"/>
                </a:cxn>
                <a:cxn ang="0">
                  <a:pos x="17" y="95"/>
                </a:cxn>
                <a:cxn ang="0">
                  <a:pos x="14" y="90"/>
                </a:cxn>
                <a:cxn ang="0">
                  <a:pos x="13" y="81"/>
                </a:cxn>
                <a:cxn ang="0">
                  <a:pos x="13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3" y="23"/>
                </a:cxn>
                <a:cxn ang="0">
                  <a:pos x="13" y="0"/>
                </a:cxn>
                <a:cxn ang="0">
                  <a:pos x="25" y="0"/>
                </a:cxn>
                <a:cxn ang="0">
                  <a:pos x="25" y="23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5" y="83"/>
                    <a:pt x="25" y="84"/>
                  </a:cubicBezTo>
                  <a:cubicBezTo>
                    <a:pt x="26" y="85"/>
                    <a:pt x="26" y="85"/>
                    <a:pt x="27" y="86"/>
                  </a:cubicBezTo>
                  <a:cubicBezTo>
                    <a:pt x="27" y="86"/>
                    <a:pt x="28" y="86"/>
                    <a:pt x="30" y="87"/>
                  </a:cubicBezTo>
                  <a:cubicBezTo>
                    <a:pt x="31" y="87"/>
                    <a:pt x="32" y="87"/>
                    <a:pt x="34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27" y="98"/>
                    <a:pt x="25" y="98"/>
                    <a:pt x="22" y="97"/>
                  </a:cubicBezTo>
                  <a:cubicBezTo>
                    <a:pt x="20" y="97"/>
                    <a:pt x="18" y="96"/>
                    <a:pt x="17" y="95"/>
                  </a:cubicBezTo>
                  <a:cubicBezTo>
                    <a:pt x="15" y="94"/>
                    <a:pt x="14" y="92"/>
                    <a:pt x="14" y="90"/>
                  </a:cubicBezTo>
                  <a:cubicBezTo>
                    <a:pt x="13" y="88"/>
                    <a:pt x="13" y="85"/>
                    <a:pt x="13" y="81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6" name="Freeform 31"/>
            <p:cNvSpPr>
              <a:spLocks noEditPoints="1"/>
            </p:cNvSpPr>
            <p:nvPr/>
          </p:nvSpPr>
          <p:spPr bwMode="gray">
            <a:xfrm>
              <a:off x="7796213" y="4484688"/>
              <a:ext cx="315913" cy="315913"/>
            </a:xfrm>
            <a:custGeom>
              <a:avLst/>
              <a:gdLst/>
              <a:ahLst/>
              <a:cxnLst>
                <a:cxn ang="0">
                  <a:pos x="3" y="25"/>
                </a:cxn>
                <a:cxn ang="0">
                  <a:pos x="12" y="12"/>
                </a:cxn>
                <a:cxn ang="0">
                  <a:pos x="26" y="3"/>
                </a:cxn>
                <a:cxn ang="0">
                  <a:pos x="42" y="0"/>
                </a:cxn>
                <a:cxn ang="0">
                  <a:pos x="58" y="3"/>
                </a:cxn>
                <a:cxn ang="0">
                  <a:pos x="72" y="12"/>
                </a:cxn>
                <a:cxn ang="0">
                  <a:pos x="81" y="25"/>
                </a:cxn>
                <a:cxn ang="0">
                  <a:pos x="84" y="42"/>
                </a:cxn>
                <a:cxn ang="0">
                  <a:pos x="81" y="59"/>
                </a:cxn>
                <a:cxn ang="0">
                  <a:pos x="72" y="72"/>
                </a:cxn>
                <a:cxn ang="0">
                  <a:pos x="58" y="81"/>
                </a:cxn>
                <a:cxn ang="0">
                  <a:pos x="42" y="84"/>
                </a:cxn>
                <a:cxn ang="0">
                  <a:pos x="26" y="81"/>
                </a:cxn>
                <a:cxn ang="0">
                  <a:pos x="12" y="72"/>
                </a:cxn>
                <a:cxn ang="0">
                  <a:pos x="3" y="59"/>
                </a:cxn>
                <a:cxn ang="0">
                  <a:pos x="0" y="42"/>
                </a:cxn>
                <a:cxn ang="0">
                  <a:pos x="3" y="25"/>
                </a:cxn>
                <a:cxn ang="0">
                  <a:pos x="10" y="56"/>
                </a:cxn>
                <a:cxn ang="0">
                  <a:pos x="17" y="68"/>
                </a:cxn>
                <a:cxn ang="0">
                  <a:pos x="28" y="75"/>
                </a:cxn>
                <a:cxn ang="0">
                  <a:pos x="42" y="78"/>
                </a:cxn>
                <a:cxn ang="0">
                  <a:pos x="56" y="75"/>
                </a:cxn>
                <a:cxn ang="0">
                  <a:pos x="67" y="68"/>
                </a:cxn>
                <a:cxn ang="0">
                  <a:pos x="74" y="56"/>
                </a:cxn>
                <a:cxn ang="0">
                  <a:pos x="77" y="42"/>
                </a:cxn>
                <a:cxn ang="0">
                  <a:pos x="74" y="28"/>
                </a:cxn>
                <a:cxn ang="0">
                  <a:pos x="67" y="16"/>
                </a:cxn>
                <a:cxn ang="0">
                  <a:pos x="56" y="9"/>
                </a:cxn>
                <a:cxn ang="0">
                  <a:pos x="42" y="6"/>
                </a:cxn>
                <a:cxn ang="0">
                  <a:pos x="28" y="9"/>
                </a:cxn>
                <a:cxn ang="0">
                  <a:pos x="17" y="16"/>
                </a:cxn>
                <a:cxn ang="0">
                  <a:pos x="10" y="28"/>
                </a:cxn>
                <a:cxn ang="0">
                  <a:pos x="7" y="42"/>
                </a:cxn>
                <a:cxn ang="0">
                  <a:pos x="10" y="56"/>
                </a:cxn>
                <a:cxn ang="0">
                  <a:pos x="26" y="17"/>
                </a:cxn>
                <a:cxn ang="0">
                  <a:pos x="45" y="17"/>
                </a:cxn>
                <a:cxn ang="0">
                  <a:pos x="58" y="21"/>
                </a:cxn>
                <a:cxn ang="0">
                  <a:pos x="62" y="32"/>
                </a:cxn>
                <a:cxn ang="0">
                  <a:pos x="58" y="41"/>
                </a:cxn>
                <a:cxn ang="0">
                  <a:pos x="49" y="45"/>
                </a:cxn>
                <a:cxn ang="0">
                  <a:pos x="63" y="67"/>
                </a:cxn>
                <a:cxn ang="0">
                  <a:pos x="55" y="67"/>
                </a:cxn>
                <a:cxn ang="0">
                  <a:pos x="41" y="46"/>
                </a:cxn>
                <a:cxn ang="0">
                  <a:pos x="33" y="46"/>
                </a:cxn>
                <a:cxn ang="0">
                  <a:pos x="33" y="67"/>
                </a:cxn>
                <a:cxn ang="0">
                  <a:pos x="26" y="67"/>
                </a:cxn>
                <a:cxn ang="0">
                  <a:pos x="26" y="17"/>
                </a:cxn>
                <a:cxn ang="0">
                  <a:pos x="33" y="39"/>
                </a:cxn>
                <a:cxn ang="0">
                  <a:pos x="41" y="39"/>
                </a:cxn>
                <a:cxn ang="0">
                  <a:pos x="46" y="39"/>
                </a:cxn>
                <a:cxn ang="0">
                  <a:pos x="50" y="38"/>
                </a:cxn>
                <a:cxn ang="0">
                  <a:pos x="53" y="36"/>
                </a:cxn>
                <a:cxn ang="0">
                  <a:pos x="54" y="31"/>
                </a:cxn>
                <a:cxn ang="0">
                  <a:pos x="53" y="27"/>
                </a:cxn>
                <a:cxn ang="0">
                  <a:pos x="51" y="25"/>
                </a:cxn>
                <a:cxn ang="0">
                  <a:pos x="47" y="24"/>
                </a:cxn>
                <a:cxn ang="0">
                  <a:pos x="43" y="24"/>
                </a:cxn>
                <a:cxn ang="0">
                  <a:pos x="33" y="24"/>
                </a:cxn>
                <a:cxn ang="0">
                  <a:pos x="33" y="39"/>
                </a:cxn>
              </a:cxnLst>
              <a:rect l="0" t="0" r="r" b="b"/>
              <a:pathLst>
                <a:path w="84" h="84">
                  <a:moveTo>
                    <a:pt x="3" y="25"/>
                  </a:moveTo>
                  <a:cubicBezTo>
                    <a:pt x="5" y="20"/>
                    <a:pt x="8" y="16"/>
                    <a:pt x="12" y="12"/>
                  </a:cubicBezTo>
                  <a:cubicBezTo>
                    <a:pt x="16" y="8"/>
                    <a:pt x="21" y="5"/>
                    <a:pt x="26" y="3"/>
                  </a:cubicBezTo>
                  <a:cubicBezTo>
                    <a:pt x="31" y="1"/>
                    <a:pt x="36" y="0"/>
                    <a:pt x="42" y="0"/>
                  </a:cubicBezTo>
                  <a:cubicBezTo>
                    <a:pt x="48" y="0"/>
                    <a:pt x="53" y="1"/>
                    <a:pt x="58" y="3"/>
                  </a:cubicBezTo>
                  <a:cubicBezTo>
                    <a:pt x="64" y="5"/>
                    <a:pt x="68" y="8"/>
                    <a:pt x="72" y="12"/>
                  </a:cubicBezTo>
                  <a:cubicBezTo>
                    <a:pt x="76" y="16"/>
                    <a:pt x="79" y="20"/>
                    <a:pt x="81" y="25"/>
                  </a:cubicBezTo>
                  <a:cubicBezTo>
                    <a:pt x="83" y="30"/>
                    <a:pt x="84" y="36"/>
                    <a:pt x="84" y="42"/>
                  </a:cubicBezTo>
                  <a:cubicBezTo>
                    <a:pt x="84" y="48"/>
                    <a:pt x="83" y="54"/>
                    <a:pt x="81" y="59"/>
                  </a:cubicBezTo>
                  <a:cubicBezTo>
                    <a:pt x="79" y="64"/>
                    <a:pt x="76" y="68"/>
                    <a:pt x="72" y="72"/>
                  </a:cubicBezTo>
                  <a:cubicBezTo>
                    <a:pt x="68" y="76"/>
                    <a:pt x="64" y="79"/>
                    <a:pt x="58" y="81"/>
                  </a:cubicBezTo>
                  <a:cubicBezTo>
                    <a:pt x="53" y="83"/>
                    <a:pt x="48" y="84"/>
                    <a:pt x="42" y="84"/>
                  </a:cubicBezTo>
                  <a:cubicBezTo>
                    <a:pt x="36" y="84"/>
                    <a:pt x="31" y="83"/>
                    <a:pt x="26" y="81"/>
                  </a:cubicBezTo>
                  <a:cubicBezTo>
                    <a:pt x="21" y="79"/>
                    <a:pt x="16" y="76"/>
                    <a:pt x="12" y="72"/>
                  </a:cubicBezTo>
                  <a:cubicBezTo>
                    <a:pt x="8" y="68"/>
                    <a:pt x="5" y="64"/>
                    <a:pt x="3" y="59"/>
                  </a:cubicBezTo>
                  <a:cubicBezTo>
                    <a:pt x="1" y="54"/>
                    <a:pt x="0" y="48"/>
                    <a:pt x="0" y="42"/>
                  </a:cubicBezTo>
                  <a:cubicBezTo>
                    <a:pt x="0" y="36"/>
                    <a:pt x="1" y="30"/>
                    <a:pt x="3" y="25"/>
                  </a:cubicBezTo>
                  <a:close/>
                  <a:moveTo>
                    <a:pt x="10" y="56"/>
                  </a:moveTo>
                  <a:cubicBezTo>
                    <a:pt x="12" y="61"/>
                    <a:pt x="14" y="65"/>
                    <a:pt x="17" y="68"/>
                  </a:cubicBezTo>
                  <a:cubicBezTo>
                    <a:pt x="20" y="71"/>
                    <a:pt x="24" y="74"/>
                    <a:pt x="28" y="75"/>
                  </a:cubicBezTo>
                  <a:cubicBezTo>
                    <a:pt x="33" y="77"/>
                    <a:pt x="37" y="78"/>
                    <a:pt x="42" y="78"/>
                  </a:cubicBezTo>
                  <a:cubicBezTo>
                    <a:pt x="47" y="78"/>
                    <a:pt x="52" y="77"/>
                    <a:pt x="56" y="75"/>
                  </a:cubicBezTo>
                  <a:cubicBezTo>
                    <a:pt x="60" y="74"/>
                    <a:pt x="64" y="71"/>
                    <a:pt x="67" y="68"/>
                  </a:cubicBezTo>
                  <a:cubicBezTo>
                    <a:pt x="70" y="65"/>
                    <a:pt x="72" y="61"/>
                    <a:pt x="74" y="56"/>
                  </a:cubicBezTo>
                  <a:cubicBezTo>
                    <a:pt x="76" y="52"/>
                    <a:pt x="77" y="47"/>
                    <a:pt x="77" y="42"/>
                  </a:cubicBezTo>
                  <a:cubicBezTo>
                    <a:pt x="77" y="37"/>
                    <a:pt x="76" y="32"/>
                    <a:pt x="74" y="28"/>
                  </a:cubicBezTo>
                  <a:cubicBezTo>
                    <a:pt x="72" y="23"/>
                    <a:pt x="70" y="20"/>
                    <a:pt x="67" y="16"/>
                  </a:cubicBezTo>
                  <a:cubicBezTo>
                    <a:pt x="64" y="13"/>
                    <a:pt x="60" y="11"/>
                    <a:pt x="56" y="9"/>
                  </a:cubicBezTo>
                  <a:cubicBezTo>
                    <a:pt x="52" y="7"/>
                    <a:pt x="47" y="6"/>
                    <a:pt x="42" y="6"/>
                  </a:cubicBezTo>
                  <a:cubicBezTo>
                    <a:pt x="37" y="6"/>
                    <a:pt x="33" y="7"/>
                    <a:pt x="28" y="9"/>
                  </a:cubicBezTo>
                  <a:cubicBezTo>
                    <a:pt x="24" y="11"/>
                    <a:pt x="20" y="13"/>
                    <a:pt x="17" y="16"/>
                  </a:cubicBezTo>
                  <a:cubicBezTo>
                    <a:pt x="14" y="20"/>
                    <a:pt x="12" y="23"/>
                    <a:pt x="10" y="28"/>
                  </a:cubicBezTo>
                  <a:cubicBezTo>
                    <a:pt x="8" y="32"/>
                    <a:pt x="7" y="37"/>
                    <a:pt x="7" y="42"/>
                  </a:cubicBezTo>
                  <a:cubicBezTo>
                    <a:pt x="7" y="47"/>
                    <a:pt x="8" y="52"/>
                    <a:pt x="10" y="56"/>
                  </a:cubicBezTo>
                  <a:close/>
                  <a:moveTo>
                    <a:pt x="26" y="17"/>
                  </a:moveTo>
                  <a:cubicBezTo>
                    <a:pt x="45" y="17"/>
                    <a:pt x="45" y="17"/>
                    <a:pt x="45" y="17"/>
                  </a:cubicBezTo>
                  <a:cubicBezTo>
                    <a:pt x="51" y="17"/>
                    <a:pt x="55" y="19"/>
                    <a:pt x="58" y="21"/>
                  </a:cubicBezTo>
                  <a:cubicBezTo>
                    <a:pt x="61" y="23"/>
                    <a:pt x="62" y="27"/>
                    <a:pt x="62" y="32"/>
                  </a:cubicBezTo>
                  <a:cubicBezTo>
                    <a:pt x="62" y="36"/>
                    <a:pt x="61" y="39"/>
                    <a:pt x="58" y="41"/>
                  </a:cubicBezTo>
                  <a:cubicBezTo>
                    <a:pt x="56" y="43"/>
                    <a:pt x="53" y="45"/>
                    <a:pt x="49" y="45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26" y="67"/>
                    <a:pt x="26" y="67"/>
                    <a:pt x="26" y="67"/>
                  </a:cubicBezTo>
                  <a:lnTo>
                    <a:pt x="26" y="17"/>
                  </a:lnTo>
                  <a:close/>
                  <a:moveTo>
                    <a:pt x="33" y="39"/>
                  </a:moveTo>
                  <a:cubicBezTo>
                    <a:pt x="41" y="39"/>
                    <a:pt x="41" y="39"/>
                    <a:pt x="41" y="39"/>
                  </a:cubicBezTo>
                  <a:cubicBezTo>
                    <a:pt x="43" y="39"/>
                    <a:pt x="45" y="39"/>
                    <a:pt x="46" y="39"/>
                  </a:cubicBezTo>
                  <a:cubicBezTo>
                    <a:pt x="48" y="39"/>
                    <a:pt x="49" y="39"/>
                    <a:pt x="50" y="38"/>
                  </a:cubicBezTo>
                  <a:cubicBezTo>
                    <a:pt x="52" y="38"/>
                    <a:pt x="53" y="37"/>
                    <a:pt x="53" y="36"/>
                  </a:cubicBezTo>
                  <a:cubicBezTo>
                    <a:pt x="54" y="35"/>
                    <a:pt x="54" y="33"/>
                    <a:pt x="54" y="31"/>
                  </a:cubicBezTo>
                  <a:cubicBezTo>
                    <a:pt x="54" y="30"/>
                    <a:pt x="54" y="28"/>
                    <a:pt x="53" y="27"/>
                  </a:cubicBezTo>
                  <a:cubicBezTo>
                    <a:pt x="53" y="26"/>
                    <a:pt x="52" y="26"/>
                    <a:pt x="51" y="25"/>
                  </a:cubicBezTo>
                  <a:cubicBezTo>
                    <a:pt x="50" y="24"/>
                    <a:pt x="49" y="24"/>
                    <a:pt x="47" y="24"/>
                  </a:cubicBezTo>
                  <a:cubicBezTo>
                    <a:pt x="46" y="24"/>
                    <a:pt x="45" y="24"/>
                    <a:pt x="43" y="24"/>
                  </a:cubicBezTo>
                  <a:cubicBezTo>
                    <a:pt x="33" y="24"/>
                    <a:pt x="33" y="24"/>
                    <a:pt x="33" y="24"/>
                  </a:cubicBezTo>
                  <a:lnTo>
                    <a:pt x="33" y="3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266825"/>
            <a:ext cx="6262688" cy="1730375"/>
          </a:xfrm>
        </p:spPr>
        <p:txBody>
          <a:bodyPr wrap="square" lIns="0" tIns="0" rIns="0" bIns="0">
            <a:normAutofit/>
          </a:bodyPr>
          <a:lstStyle>
            <a:lvl1pPr algn="l">
              <a:defRPr sz="3000" baseline="0"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82771" y="6516090"/>
            <a:ext cx="778457" cy="24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>
              <a:defRPr lang="en-GB" sz="1100" kern="1200" noProof="0" dirty="0" smtClean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page for sales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&lt;IGNORE&gt;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 bwMode="gray">
          <a:xfrm>
            <a:off x="6901056" y="5829386"/>
            <a:ext cx="1894407" cy="855073"/>
            <a:chOff x="1028700" y="1828800"/>
            <a:chExt cx="7083426" cy="3197226"/>
          </a:xfrm>
        </p:grpSpPr>
        <p:sp>
          <p:nvSpPr>
            <p:cNvPr id="9" name="Freeform 5"/>
            <p:cNvSpPr>
              <a:spLocks/>
            </p:cNvSpPr>
            <p:nvPr/>
          </p:nvSpPr>
          <p:spPr bwMode="gray">
            <a:xfrm>
              <a:off x="3371850" y="1828800"/>
              <a:ext cx="1697038" cy="2027238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gray">
            <a:xfrm>
              <a:off x="5222875" y="1828800"/>
              <a:ext cx="1758950" cy="2027238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gray">
            <a:xfrm>
              <a:off x="7304088" y="1870075"/>
              <a:ext cx="417513" cy="1944688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gray">
            <a:xfrm>
              <a:off x="1028700" y="4525963"/>
              <a:ext cx="269875" cy="390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0"/>
                </a:cxn>
                <a:cxn ang="0">
                  <a:pos x="168" y="26"/>
                </a:cxn>
                <a:cxn ang="0">
                  <a:pos x="31" y="26"/>
                </a:cxn>
                <a:cxn ang="0">
                  <a:pos x="31" y="107"/>
                </a:cxn>
                <a:cxn ang="0">
                  <a:pos x="159" y="107"/>
                </a:cxn>
                <a:cxn ang="0">
                  <a:pos x="159" y="133"/>
                </a:cxn>
                <a:cxn ang="0">
                  <a:pos x="31" y="133"/>
                </a:cxn>
                <a:cxn ang="0">
                  <a:pos x="31" y="218"/>
                </a:cxn>
                <a:cxn ang="0">
                  <a:pos x="170" y="218"/>
                </a:cxn>
                <a:cxn ang="0">
                  <a:pos x="170" y="246"/>
                </a:cxn>
                <a:cxn ang="0">
                  <a:pos x="0" y="246"/>
                </a:cxn>
                <a:cxn ang="0">
                  <a:pos x="0" y="0"/>
                </a:cxn>
              </a:cxnLst>
              <a:rect l="0" t="0" r="r" b="b"/>
              <a:pathLst>
                <a:path w="170" h="246">
                  <a:moveTo>
                    <a:pt x="0" y="0"/>
                  </a:moveTo>
                  <a:lnTo>
                    <a:pt x="168" y="0"/>
                  </a:lnTo>
                  <a:lnTo>
                    <a:pt x="168" y="26"/>
                  </a:lnTo>
                  <a:lnTo>
                    <a:pt x="31" y="26"/>
                  </a:lnTo>
                  <a:lnTo>
                    <a:pt x="31" y="107"/>
                  </a:lnTo>
                  <a:lnTo>
                    <a:pt x="159" y="107"/>
                  </a:lnTo>
                  <a:lnTo>
                    <a:pt x="159" y="133"/>
                  </a:lnTo>
                  <a:lnTo>
                    <a:pt x="31" y="133"/>
                  </a:lnTo>
                  <a:lnTo>
                    <a:pt x="31" y="218"/>
                  </a:lnTo>
                  <a:lnTo>
                    <a:pt x="170" y="218"/>
                  </a:lnTo>
                  <a:lnTo>
                    <a:pt x="170" y="246"/>
                  </a:lnTo>
                  <a:lnTo>
                    <a:pt x="0" y="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gray">
            <a:xfrm>
              <a:off x="1322388" y="4635500"/>
              <a:ext cx="269875" cy="280988"/>
            </a:xfrm>
            <a:custGeom>
              <a:avLst/>
              <a:gdLst/>
              <a:ahLst/>
              <a:cxnLst>
                <a:cxn ang="0">
                  <a:pos x="66" y="83"/>
                </a:cxn>
                <a:cxn ang="0">
                  <a:pos x="4" y="0"/>
                </a:cxn>
                <a:cxn ang="0">
                  <a:pos x="42" y="0"/>
                </a:cxn>
                <a:cxn ang="0">
                  <a:pos x="85" y="61"/>
                </a:cxn>
                <a:cxn ang="0">
                  <a:pos x="127" y="0"/>
                </a:cxn>
                <a:cxn ang="0">
                  <a:pos x="163" y="0"/>
                </a:cxn>
                <a:cxn ang="0">
                  <a:pos x="101" y="80"/>
                </a:cxn>
                <a:cxn ang="0">
                  <a:pos x="170" y="177"/>
                </a:cxn>
                <a:cxn ang="0">
                  <a:pos x="134" y="177"/>
                </a:cxn>
                <a:cxn ang="0">
                  <a:pos x="85" y="104"/>
                </a:cxn>
                <a:cxn ang="0">
                  <a:pos x="35" y="177"/>
                </a:cxn>
                <a:cxn ang="0">
                  <a:pos x="0" y="177"/>
                </a:cxn>
                <a:cxn ang="0">
                  <a:pos x="66" y="83"/>
                </a:cxn>
              </a:cxnLst>
              <a:rect l="0" t="0" r="r" b="b"/>
              <a:pathLst>
                <a:path w="170" h="177">
                  <a:moveTo>
                    <a:pt x="66" y="83"/>
                  </a:moveTo>
                  <a:lnTo>
                    <a:pt x="4" y="0"/>
                  </a:lnTo>
                  <a:lnTo>
                    <a:pt x="42" y="0"/>
                  </a:lnTo>
                  <a:lnTo>
                    <a:pt x="85" y="61"/>
                  </a:lnTo>
                  <a:lnTo>
                    <a:pt x="127" y="0"/>
                  </a:lnTo>
                  <a:lnTo>
                    <a:pt x="163" y="0"/>
                  </a:lnTo>
                  <a:lnTo>
                    <a:pt x="101" y="80"/>
                  </a:lnTo>
                  <a:lnTo>
                    <a:pt x="170" y="177"/>
                  </a:lnTo>
                  <a:lnTo>
                    <a:pt x="134" y="177"/>
                  </a:lnTo>
                  <a:lnTo>
                    <a:pt x="85" y="104"/>
                  </a:lnTo>
                  <a:lnTo>
                    <a:pt x="35" y="177"/>
                  </a:lnTo>
                  <a:lnTo>
                    <a:pt x="0" y="177"/>
                  </a:lnTo>
                  <a:lnTo>
                    <a:pt x="66" y="8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gray">
            <a:xfrm>
              <a:off x="1633538" y="4627563"/>
              <a:ext cx="266700" cy="39846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2"/>
                </a:cxn>
                <a:cxn ang="0">
                  <a:pos x="13" y="12"/>
                </a:cxn>
                <a:cxn ang="0">
                  <a:pos x="22" y="3"/>
                </a:cxn>
                <a:cxn ang="0">
                  <a:pos x="36" y="0"/>
                </a:cxn>
                <a:cxn ang="0">
                  <a:pos x="52" y="3"/>
                </a:cxn>
                <a:cxn ang="0">
                  <a:pos x="62" y="12"/>
                </a:cxn>
                <a:cxn ang="0">
                  <a:pos x="69" y="24"/>
                </a:cxn>
                <a:cxn ang="0">
                  <a:pos x="71" y="39"/>
                </a:cxn>
                <a:cxn ang="0">
                  <a:pos x="69" y="55"/>
                </a:cxn>
                <a:cxn ang="0">
                  <a:pos x="63" y="67"/>
                </a:cxn>
                <a:cxn ang="0">
                  <a:pos x="52" y="75"/>
                </a:cxn>
                <a:cxn ang="0">
                  <a:pos x="37" y="78"/>
                </a:cxn>
                <a:cxn ang="0">
                  <a:pos x="31" y="78"/>
                </a:cxn>
                <a:cxn ang="0">
                  <a:pos x="24" y="76"/>
                </a:cxn>
                <a:cxn ang="0">
                  <a:pos x="18" y="72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2" y="106"/>
                </a:cxn>
                <a:cxn ang="0">
                  <a:pos x="0" y="106"/>
                </a:cxn>
                <a:cxn ang="0">
                  <a:pos x="0" y="2"/>
                </a:cxn>
                <a:cxn ang="0">
                  <a:pos x="57" y="28"/>
                </a:cxn>
                <a:cxn ang="0">
                  <a:pos x="52" y="19"/>
                </a:cxn>
                <a:cxn ang="0">
                  <a:pos x="45" y="13"/>
                </a:cxn>
                <a:cxn ang="0">
                  <a:pos x="35" y="11"/>
                </a:cxn>
                <a:cxn ang="0">
                  <a:pos x="24" y="13"/>
                </a:cxn>
                <a:cxn ang="0">
                  <a:pos x="17" y="20"/>
                </a:cxn>
                <a:cxn ang="0">
                  <a:pos x="13" y="29"/>
                </a:cxn>
                <a:cxn ang="0">
                  <a:pos x="12" y="39"/>
                </a:cxn>
                <a:cxn ang="0">
                  <a:pos x="13" y="50"/>
                </a:cxn>
                <a:cxn ang="0">
                  <a:pos x="17" y="59"/>
                </a:cxn>
                <a:cxn ang="0">
                  <a:pos x="25" y="65"/>
                </a:cxn>
                <a:cxn ang="0">
                  <a:pos x="35" y="68"/>
                </a:cxn>
                <a:cxn ang="0">
                  <a:pos x="46" y="65"/>
                </a:cxn>
                <a:cxn ang="0">
                  <a:pos x="53" y="59"/>
                </a:cxn>
                <a:cxn ang="0">
                  <a:pos x="57" y="49"/>
                </a:cxn>
                <a:cxn ang="0">
                  <a:pos x="58" y="39"/>
                </a:cxn>
                <a:cxn ang="0">
                  <a:pos x="57" y="28"/>
                </a:cxn>
              </a:cxnLst>
              <a:rect l="0" t="0" r="r" b="b"/>
              <a:pathLst>
                <a:path w="71" h="106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5" y="8"/>
                    <a:pt x="18" y="5"/>
                    <a:pt x="22" y="3"/>
                  </a:cubicBezTo>
                  <a:cubicBezTo>
                    <a:pt x="26" y="1"/>
                    <a:pt x="31" y="0"/>
                    <a:pt x="36" y="0"/>
                  </a:cubicBezTo>
                  <a:cubicBezTo>
                    <a:pt x="42" y="0"/>
                    <a:pt x="47" y="1"/>
                    <a:pt x="52" y="3"/>
                  </a:cubicBezTo>
                  <a:cubicBezTo>
                    <a:pt x="56" y="5"/>
                    <a:pt x="60" y="8"/>
                    <a:pt x="62" y="12"/>
                  </a:cubicBezTo>
                  <a:cubicBezTo>
                    <a:pt x="65" y="15"/>
                    <a:pt x="67" y="20"/>
                    <a:pt x="69" y="24"/>
                  </a:cubicBezTo>
                  <a:cubicBezTo>
                    <a:pt x="70" y="29"/>
                    <a:pt x="71" y="34"/>
                    <a:pt x="71" y="39"/>
                  </a:cubicBezTo>
                  <a:cubicBezTo>
                    <a:pt x="71" y="45"/>
                    <a:pt x="70" y="50"/>
                    <a:pt x="69" y="55"/>
                  </a:cubicBezTo>
                  <a:cubicBezTo>
                    <a:pt x="68" y="59"/>
                    <a:pt x="65" y="63"/>
                    <a:pt x="63" y="67"/>
                  </a:cubicBezTo>
                  <a:cubicBezTo>
                    <a:pt x="60" y="70"/>
                    <a:pt x="56" y="73"/>
                    <a:pt x="52" y="75"/>
                  </a:cubicBezTo>
                  <a:cubicBezTo>
                    <a:pt x="48" y="77"/>
                    <a:pt x="42" y="78"/>
                    <a:pt x="37" y="78"/>
                  </a:cubicBezTo>
                  <a:cubicBezTo>
                    <a:pt x="35" y="78"/>
                    <a:pt x="33" y="78"/>
                    <a:pt x="31" y="78"/>
                  </a:cubicBezTo>
                  <a:cubicBezTo>
                    <a:pt x="28" y="78"/>
                    <a:pt x="26" y="77"/>
                    <a:pt x="24" y="76"/>
                  </a:cubicBezTo>
                  <a:cubicBezTo>
                    <a:pt x="22" y="75"/>
                    <a:pt x="20" y="74"/>
                    <a:pt x="18" y="72"/>
                  </a:cubicBezTo>
                  <a:cubicBezTo>
                    <a:pt x="16" y="71"/>
                    <a:pt x="14" y="69"/>
                    <a:pt x="13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0" y="106"/>
                    <a:pt x="0" y="106"/>
                    <a:pt x="0" y="106"/>
                  </a:cubicBezTo>
                  <a:lnTo>
                    <a:pt x="0" y="2"/>
                  </a:lnTo>
                  <a:close/>
                  <a:moveTo>
                    <a:pt x="57" y="28"/>
                  </a:moveTo>
                  <a:cubicBezTo>
                    <a:pt x="56" y="25"/>
                    <a:pt x="54" y="22"/>
                    <a:pt x="52" y="19"/>
                  </a:cubicBezTo>
                  <a:cubicBezTo>
                    <a:pt x="51" y="17"/>
                    <a:pt x="48" y="15"/>
                    <a:pt x="45" y="13"/>
                  </a:cubicBezTo>
                  <a:cubicBezTo>
                    <a:pt x="42" y="12"/>
                    <a:pt x="39" y="11"/>
                    <a:pt x="35" y="11"/>
                  </a:cubicBezTo>
                  <a:cubicBezTo>
                    <a:pt x="31" y="11"/>
                    <a:pt x="27" y="12"/>
                    <a:pt x="24" y="13"/>
                  </a:cubicBezTo>
                  <a:cubicBezTo>
                    <a:pt x="21" y="15"/>
                    <a:pt x="19" y="17"/>
                    <a:pt x="17" y="20"/>
                  </a:cubicBezTo>
                  <a:cubicBezTo>
                    <a:pt x="15" y="22"/>
                    <a:pt x="14" y="25"/>
                    <a:pt x="13" y="29"/>
                  </a:cubicBezTo>
                  <a:cubicBezTo>
                    <a:pt x="12" y="32"/>
                    <a:pt x="12" y="36"/>
                    <a:pt x="12" y="39"/>
                  </a:cubicBezTo>
                  <a:cubicBezTo>
                    <a:pt x="12" y="43"/>
                    <a:pt x="12" y="46"/>
                    <a:pt x="13" y="50"/>
                  </a:cubicBezTo>
                  <a:cubicBezTo>
                    <a:pt x="14" y="53"/>
                    <a:pt x="15" y="56"/>
                    <a:pt x="17" y="59"/>
                  </a:cubicBezTo>
                  <a:cubicBezTo>
                    <a:pt x="19" y="61"/>
                    <a:pt x="22" y="64"/>
                    <a:pt x="25" y="65"/>
                  </a:cubicBezTo>
                  <a:cubicBezTo>
                    <a:pt x="28" y="67"/>
                    <a:pt x="31" y="68"/>
                    <a:pt x="35" y="68"/>
                  </a:cubicBezTo>
                  <a:cubicBezTo>
                    <a:pt x="40" y="68"/>
                    <a:pt x="43" y="67"/>
                    <a:pt x="46" y="65"/>
                  </a:cubicBezTo>
                  <a:cubicBezTo>
                    <a:pt x="49" y="63"/>
                    <a:pt x="51" y="61"/>
                    <a:pt x="53" y="59"/>
                  </a:cubicBezTo>
                  <a:cubicBezTo>
                    <a:pt x="55" y="56"/>
                    <a:pt x="56" y="53"/>
                    <a:pt x="57" y="49"/>
                  </a:cubicBezTo>
                  <a:cubicBezTo>
                    <a:pt x="58" y="46"/>
                    <a:pt x="58" y="42"/>
                    <a:pt x="58" y="39"/>
                  </a:cubicBezTo>
                  <a:cubicBezTo>
                    <a:pt x="58" y="35"/>
                    <a:pt x="58" y="32"/>
                    <a:pt x="57" y="28"/>
                  </a:cubicBez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gray">
            <a:xfrm>
              <a:off x="1938338" y="4627563"/>
              <a:ext cx="258763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2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3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5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8" y="11"/>
                    <a:pt x="35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gray">
            <a:xfrm>
              <a:off x="2241550" y="4627563"/>
              <a:ext cx="150813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7"/>
                </a:cxn>
                <a:cxn ang="0">
                  <a:pos x="12" y="17"/>
                </a:cxn>
                <a:cxn ang="0">
                  <a:pos x="23" y="4"/>
                </a:cxn>
                <a:cxn ang="0">
                  <a:pos x="40" y="0"/>
                </a:cxn>
                <a:cxn ang="0">
                  <a:pos x="40" y="13"/>
                </a:cxn>
                <a:cxn ang="0">
                  <a:pos x="27" y="15"/>
                </a:cxn>
                <a:cxn ang="0">
                  <a:pos x="18" y="21"/>
                </a:cxn>
                <a:cxn ang="0">
                  <a:pos x="14" y="31"/>
                </a:cxn>
                <a:cxn ang="0">
                  <a:pos x="12" y="43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40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5" y="11"/>
                    <a:pt x="19" y="7"/>
                    <a:pt x="23" y="4"/>
                  </a:cubicBezTo>
                  <a:cubicBezTo>
                    <a:pt x="27" y="1"/>
                    <a:pt x="33" y="0"/>
                    <a:pt x="40" y="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5" y="13"/>
                    <a:pt x="30" y="14"/>
                    <a:pt x="27" y="15"/>
                  </a:cubicBezTo>
                  <a:cubicBezTo>
                    <a:pt x="23" y="16"/>
                    <a:pt x="21" y="18"/>
                    <a:pt x="18" y="21"/>
                  </a:cubicBezTo>
                  <a:cubicBezTo>
                    <a:pt x="16" y="24"/>
                    <a:pt x="15" y="27"/>
                    <a:pt x="14" y="31"/>
                  </a:cubicBezTo>
                  <a:cubicBezTo>
                    <a:pt x="13" y="34"/>
                    <a:pt x="12" y="39"/>
                    <a:pt x="12" y="43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gray">
            <a:xfrm>
              <a:off x="2425700" y="4525963"/>
              <a:ext cx="44450" cy="390525"/>
            </a:xfrm>
            <a:custGeom>
              <a:avLst/>
              <a:gdLst/>
              <a:ahLst/>
              <a:cxnLst>
                <a:cxn ang="0">
                  <a:pos x="28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35"/>
                </a:cxn>
                <a:cxn ang="0">
                  <a:pos x="0" y="69"/>
                </a:cxn>
                <a:cxn ang="0">
                  <a:pos x="28" y="69"/>
                </a:cxn>
                <a:cxn ang="0">
                  <a:pos x="28" y="246"/>
                </a:cxn>
                <a:cxn ang="0">
                  <a:pos x="0" y="246"/>
                </a:cxn>
                <a:cxn ang="0">
                  <a:pos x="0" y="69"/>
                </a:cxn>
              </a:cxnLst>
              <a:rect l="0" t="0" r="r" b="b"/>
              <a:pathLst>
                <a:path w="28" h="246">
                  <a:moveTo>
                    <a:pt x="28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35"/>
                  </a:lnTo>
                  <a:close/>
                  <a:moveTo>
                    <a:pt x="0" y="69"/>
                  </a:moveTo>
                  <a:lnTo>
                    <a:pt x="28" y="69"/>
                  </a:lnTo>
                  <a:lnTo>
                    <a:pt x="28" y="246"/>
                  </a:lnTo>
                  <a:lnTo>
                    <a:pt x="0" y="246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/>
          </p:nvSpPr>
          <p:spPr bwMode="gray">
            <a:xfrm>
              <a:off x="2527300" y="4627563"/>
              <a:ext cx="258763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2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2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4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2" y="76"/>
                    <a:pt x="44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2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1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7" y="11"/>
                    <a:pt x="34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gray">
            <a:xfrm>
              <a:off x="2832100" y="4627563"/>
              <a:ext cx="236538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4"/>
                </a:cxn>
                <a:cxn ang="0">
                  <a:pos x="12" y="14"/>
                </a:cxn>
                <a:cxn ang="0">
                  <a:pos x="22" y="3"/>
                </a:cxn>
                <a:cxn ang="0">
                  <a:pos x="37" y="0"/>
                </a:cxn>
                <a:cxn ang="0">
                  <a:pos x="49" y="2"/>
                </a:cxn>
                <a:cxn ang="0">
                  <a:pos x="57" y="8"/>
                </a:cxn>
                <a:cxn ang="0">
                  <a:pos x="61" y="16"/>
                </a:cxn>
                <a:cxn ang="0">
                  <a:pos x="63" y="27"/>
                </a:cxn>
                <a:cxn ang="0">
                  <a:pos x="63" y="77"/>
                </a:cxn>
                <a:cxn ang="0">
                  <a:pos x="50" y="77"/>
                </a:cxn>
                <a:cxn ang="0">
                  <a:pos x="50" y="26"/>
                </a:cxn>
                <a:cxn ang="0">
                  <a:pos x="46" y="15"/>
                </a:cxn>
                <a:cxn ang="0">
                  <a:pos x="35" y="11"/>
                </a:cxn>
                <a:cxn ang="0">
                  <a:pos x="25" y="13"/>
                </a:cxn>
                <a:cxn ang="0">
                  <a:pos x="18" y="17"/>
                </a:cxn>
                <a:cxn ang="0">
                  <a:pos x="14" y="25"/>
                </a:cxn>
                <a:cxn ang="0">
                  <a:pos x="13" y="34"/>
                </a:cxn>
                <a:cxn ang="0">
                  <a:pos x="13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63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5" y="9"/>
                    <a:pt x="18" y="5"/>
                    <a:pt x="22" y="3"/>
                  </a:cubicBezTo>
                  <a:cubicBezTo>
                    <a:pt x="27" y="1"/>
                    <a:pt x="31" y="0"/>
                    <a:pt x="37" y="0"/>
                  </a:cubicBezTo>
                  <a:cubicBezTo>
                    <a:pt x="42" y="0"/>
                    <a:pt x="46" y="1"/>
                    <a:pt x="49" y="2"/>
                  </a:cubicBezTo>
                  <a:cubicBezTo>
                    <a:pt x="52" y="3"/>
                    <a:pt x="55" y="5"/>
                    <a:pt x="57" y="8"/>
                  </a:cubicBezTo>
                  <a:cubicBezTo>
                    <a:pt x="59" y="10"/>
                    <a:pt x="61" y="13"/>
                    <a:pt x="61" y="16"/>
                  </a:cubicBezTo>
                  <a:cubicBezTo>
                    <a:pt x="62" y="20"/>
                    <a:pt x="63" y="23"/>
                    <a:pt x="63" y="27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1"/>
                    <a:pt x="49" y="18"/>
                    <a:pt x="46" y="15"/>
                  </a:cubicBezTo>
                  <a:cubicBezTo>
                    <a:pt x="43" y="12"/>
                    <a:pt x="40" y="11"/>
                    <a:pt x="35" y="11"/>
                  </a:cubicBezTo>
                  <a:cubicBezTo>
                    <a:pt x="31" y="11"/>
                    <a:pt x="28" y="11"/>
                    <a:pt x="25" y="13"/>
                  </a:cubicBezTo>
                  <a:cubicBezTo>
                    <a:pt x="22" y="14"/>
                    <a:pt x="20" y="15"/>
                    <a:pt x="18" y="17"/>
                  </a:cubicBezTo>
                  <a:cubicBezTo>
                    <a:pt x="16" y="20"/>
                    <a:pt x="15" y="22"/>
                    <a:pt x="14" y="25"/>
                  </a:cubicBezTo>
                  <a:cubicBezTo>
                    <a:pt x="13" y="28"/>
                    <a:pt x="13" y="31"/>
                    <a:pt x="13" y="34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gray">
            <a:xfrm>
              <a:off x="3121025" y="4627563"/>
              <a:ext cx="255588" cy="293688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48" y="15"/>
                </a:cxn>
                <a:cxn ang="0">
                  <a:pos x="36" y="11"/>
                </a:cxn>
                <a:cxn ang="0">
                  <a:pos x="25" y="13"/>
                </a:cxn>
                <a:cxn ang="0">
                  <a:pos x="18" y="20"/>
                </a:cxn>
                <a:cxn ang="0">
                  <a:pos x="14" y="29"/>
                </a:cxn>
                <a:cxn ang="0">
                  <a:pos x="13" y="40"/>
                </a:cxn>
                <a:cxn ang="0">
                  <a:pos x="14" y="50"/>
                </a:cxn>
                <a:cxn ang="0">
                  <a:pos x="18" y="59"/>
                </a:cxn>
                <a:cxn ang="0">
                  <a:pos x="24" y="65"/>
                </a:cxn>
                <a:cxn ang="0">
                  <a:pos x="35" y="68"/>
                </a:cxn>
                <a:cxn ang="0">
                  <a:pos x="49" y="63"/>
                </a:cxn>
                <a:cxn ang="0">
                  <a:pos x="55" y="49"/>
                </a:cxn>
                <a:cxn ang="0">
                  <a:pos x="68" y="49"/>
                </a:cxn>
                <a:cxn ang="0">
                  <a:pos x="57" y="71"/>
                </a:cxn>
                <a:cxn ang="0">
                  <a:pos x="35" y="78"/>
                </a:cxn>
                <a:cxn ang="0">
                  <a:pos x="20" y="76"/>
                </a:cxn>
                <a:cxn ang="0">
                  <a:pos x="8" y="68"/>
                </a:cxn>
                <a:cxn ang="0">
                  <a:pos x="2" y="56"/>
                </a:cxn>
                <a:cxn ang="0">
                  <a:pos x="0" y="40"/>
                </a:cxn>
                <a:cxn ang="0">
                  <a:pos x="2" y="24"/>
                </a:cxn>
                <a:cxn ang="0">
                  <a:pos x="8" y="12"/>
                </a:cxn>
                <a:cxn ang="0">
                  <a:pos x="19" y="3"/>
                </a:cxn>
                <a:cxn ang="0">
                  <a:pos x="35" y="0"/>
                </a:cxn>
                <a:cxn ang="0">
                  <a:pos x="47" y="1"/>
                </a:cxn>
                <a:cxn ang="0">
                  <a:pos x="57" y="6"/>
                </a:cxn>
                <a:cxn ang="0">
                  <a:pos x="64" y="14"/>
                </a:cxn>
                <a:cxn ang="0">
                  <a:pos x="68" y="26"/>
                </a:cxn>
                <a:cxn ang="0">
                  <a:pos x="55" y="26"/>
                </a:cxn>
              </a:cxnLst>
              <a:rect l="0" t="0" r="r" b="b"/>
              <a:pathLst>
                <a:path w="68" h="78">
                  <a:moveTo>
                    <a:pt x="55" y="26"/>
                  </a:moveTo>
                  <a:cubicBezTo>
                    <a:pt x="54" y="21"/>
                    <a:pt x="52" y="17"/>
                    <a:pt x="48" y="15"/>
                  </a:cubicBezTo>
                  <a:cubicBezTo>
                    <a:pt x="45" y="12"/>
                    <a:pt x="41" y="11"/>
                    <a:pt x="36" y="11"/>
                  </a:cubicBezTo>
                  <a:cubicBezTo>
                    <a:pt x="32" y="11"/>
                    <a:pt x="28" y="12"/>
                    <a:pt x="25" y="13"/>
                  </a:cubicBezTo>
                  <a:cubicBezTo>
                    <a:pt x="22" y="15"/>
                    <a:pt x="19" y="17"/>
                    <a:pt x="18" y="20"/>
                  </a:cubicBezTo>
                  <a:cubicBezTo>
                    <a:pt x="16" y="22"/>
                    <a:pt x="15" y="26"/>
                    <a:pt x="14" y="29"/>
                  </a:cubicBezTo>
                  <a:cubicBezTo>
                    <a:pt x="13" y="33"/>
                    <a:pt x="13" y="36"/>
                    <a:pt x="13" y="40"/>
                  </a:cubicBezTo>
                  <a:cubicBezTo>
                    <a:pt x="13" y="44"/>
                    <a:pt x="13" y="47"/>
                    <a:pt x="14" y="50"/>
                  </a:cubicBezTo>
                  <a:cubicBezTo>
                    <a:pt x="15" y="54"/>
                    <a:pt x="16" y="57"/>
                    <a:pt x="18" y="59"/>
                  </a:cubicBezTo>
                  <a:cubicBezTo>
                    <a:pt x="19" y="62"/>
                    <a:pt x="22" y="64"/>
                    <a:pt x="24" y="65"/>
                  </a:cubicBezTo>
                  <a:cubicBezTo>
                    <a:pt x="27" y="67"/>
                    <a:pt x="31" y="68"/>
                    <a:pt x="35" y="68"/>
                  </a:cubicBezTo>
                  <a:cubicBezTo>
                    <a:pt x="41" y="68"/>
                    <a:pt x="45" y="66"/>
                    <a:pt x="49" y="63"/>
                  </a:cubicBezTo>
                  <a:cubicBezTo>
                    <a:pt x="52" y="59"/>
                    <a:pt x="54" y="55"/>
                    <a:pt x="55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6" y="58"/>
                    <a:pt x="63" y="66"/>
                    <a:pt x="57" y="71"/>
                  </a:cubicBezTo>
                  <a:cubicBezTo>
                    <a:pt x="52" y="76"/>
                    <a:pt x="44" y="78"/>
                    <a:pt x="35" y="78"/>
                  </a:cubicBezTo>
                  <a:cubicBezTo>
                    <a:pt x="29" y="78"/>
                    <a:pt x="24" y="78"/>
                    <a:pt x="20" y="76"/>
                  </a:cubicBezTo>
                  <a:cubicBezTo>
                    <a:pt x="15" y="74"/>
                    <a:pt x="11" y="71"/>
                    <a:pt x="8" y="68"/>
                  </a:cubicBezTo>
                  <a:cubicBezTo>
                    <a:pt x="6" y="64"/>
                    <a:pt x="3" y="60"/>
                    <a:pt x="2" y="56"/>
                  </a:cubicBezTo>
                  <a:cubicBezTo>
                    <a:pt x="0" y="51"/>
                    <a:pt x="0" y="46"/>
                    <a:pt x="0" y="40"/>
                  </a:cubicBezTo>
                  <a:cubicBezTo>
                    <a:pt x="0" y="35"/>
                    <a:pt x="0" y="29"/>
                    <a:pt x="2" y="24"/>
                  </a:cubicBezTo>
                  <a:cubicBezTo>
                    <a:pt x="3" y="19"/>
                    <a:pt x="5" y="15"/>
                    <a:pt x="8" y="12"/>
                  </a:cubicBezTo>
                  <a:cubicBezTo>
                    <a:pt x="11" y="8"/>
                    <a:pt x="15" y="5"/>
                    <a:pt x="19" y="3"/>
                  </a:cubicBezTo>
                  <a:cubicBezTo>
                    <a:pt x="24" y="1"/>
                    <a:pt x="29" y="0"/>
                    <a:pt x="35" y="0"/>
                  </a:cubicBezTo>
                  <a:cubicBezTo>
                    <a:pt x="39" y="0"/>
                    <a:pt x="43" y="0"/>
                    <a:pt x="47" y="1"/>
                  </a:cubicBezTo>
                  <a:cubicBezTo>
                    <a:pt x="51" y="2"/>
                    <a:pt x="54" y="4"/>
                    <a:pt x="57" y="6"/>
                  </a:cubicBezTo>
                  <a:cubicBezTo>
                    <a:pt x="60" y="8"/>
                    <a:pt x="62" y="11"/>
                    <a:pt x="64" y="14"/>
                  </a:cubicBezTo>
                  <a:cubicBezTo>
                    <a:pt x="66" y="17"/>
                    <a:pt x="67" y="21"/>
                    <a:pt x="68" y="26"/>
                  </a:cubicBezTo>
                  <a:lnTo>
                    <a:pt x="55" y="2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gray">
            <a:xfrm>
              <a:off x="3409950" y="4627563"/>
              <a:ext cx="261938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3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5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70" h="78">
                  <a:moveTo>
                    <a:pt x="68" y="53"/>
                  </a:moveTo>
                  <a:cubicBezTo>
                    <a:pt x="67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8" y="1"/>
                    <a:pt x="52" y="4"/>
                  </a:cubicBezTo>
                  <a:cubicBezTo>
                    <a:pt x="56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70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7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8" y="11"/>
                    <a:pt x="35" y="11"/>
                  </a:cubicBezTo>
                  <a:cubicBezTo>
                    <a:pt x="31" y="11"/>
                    <a:pt x="29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gray">
            <a:xfrm>
              <a:off x="3833813" y="4548188"/>
              <a:ext cx="150813" cy="36830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40" y="23"/>
                </a:cxn>
                <a:cxn ang="0">
                  <a:pos x="40" y="34"/>
                </a:cxn>
                <a:cxn ang="0">
                  <a:pos x="25" y="34"/>
                </a:cxn>
                <a:cxn ang="0">
                  <a:pos x="25" y="80"/>
                </a:cxn>
                <a:cxn ang="0">
                  <a:pos x="26" y="84"/>
                </a:cxn>
                <a:cxn ang="0">
                  <a:pos x="27" y="86"/>
                </a:cxn>
                <a:cxn ang="0">
                  <a:pos x="30" y="87"/>
                </a:cxn>
                <a:cxn ang="0">
                  <a:pos x="35" y="87"/>
                </a:cxn>
                <a:cxn ang="0">
                  <a:pos x="40" y="87"/>
                </a:cxn>
                <a:cxn ang="0">
                  <a:pos x="40" y="98"/>
                </a:cxn>
                <a:cxn ang="0">
                  <a:pos x="31" y="98"/>
                </a:cxn>
                <a:cxn ang="0">
                  <a:pos x="23" y="97"/>
                </a:cxn>
                <a:cxn ang="0">
                  <a:pos x="17" y="95"/>
                </a:cxn>
                <a:cxn ang="0">
                  <a:pos x="14" y="90"/>
                </a:cxn>
                <a:cxn ang="0">
                  <a:pos x="13" y="81"/>
                </a:cxn>
                <a:cxn ang="0">
                  <a:pos x="13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3" y="23"/>
                </a:cxn>
                <a:cxn ang="0">
                  <a:pos x="13" y="0"/>
                </a:cxn>
                <a:cxn ang="0">
                  <a:pos x="25" y="0"/>
                </a:cxn>
                <a:cxn ang="0">
                  <a:pos x="25" y="23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6" y="83"/>
                    <a:pt x="26" y="84"/>
                  </a:cubicBezTo>
                  <a:cubicBezTo>
                    <a:pt x="26" y="85"/>
                    <a:pt x="27" y="85"/>
                    <a:pt x="27" y="86"/>
                  </a:cubicBezTo>
                  <a:cubicBezTo>
                    <a:pt x="28" y="86"/>
                    <a:pt x="29" y="86"/>
                    <a:pt x="30" y="87"/>
                  </a:cubicBezTo>
                  <a:cubicBezTo>
                    <a:pt x="31" y="87"/>
                    <a:pt x="33" y="87"/>
                    <a:pt x="35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28" y="98"/>
                    <a:pt x="25" y="98"/>
                    <a:pt x="23" y="97"/>
                  </a:cubicBezTo>
                  <a:cubicBezTo>
                    <a:pt x="21" y="97"/>
                    <a:pt x="19" y="96"/>
                    <a:pt x="17" y="95"/>
                  </a:cubicBezTo>
                  <a:cubicBezTo>
                    <a:pt x="16" y="94"/>
                    <a:pt x="15" y="92"/>
                    <a:pt x="14" y="90"/>
                  </a:cubicBezTo>
                  <a:cubicBezTo>
                    <a:pt x="13" y="88"/>
                    <a:pt x="13" y="85"/>
                    <a:pt x="13" y="81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gray">
            <a:xfrm>
              <a:off x="4037013" y="4525963"/>
              <a:ext cx="233363" cy="390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40"/>
                </a:cxn>
                <a:cxn ang="0">
                  <a:pos x="12" y="40"/>
                </a:cxn>
                <a:cxn ang="0">
                  <a:pos x="16" y="34"/>
                </a:cxn>
                <a:cxn ang="0">
                  <a:pos x="22" y="30"/>
                </a:cxn>
                <a:cxn ang="0">
                  <a:pos x="29" y="28"/>
                </a:cxn>
                <a:cxn ang="0">
                  <a:pos x="36" y="27"/>
                </a:cxn>
                <a:cxn ang="0">
                  <a:pos x="48" y="29"/>
                </a:cxn>
                <a:cxn ang="0">
                  <a:pos x="56" y="35"/>
                </a:cxn>
                <a:cxn ang="0">
                  <a:pos x="60" y="43"/>
                </a:cxn>
                <a:cxn ang="0">
                  <a:pos x="62" y="54"/>
                </a:cxn>
                <a:cxn ang="0">
                  <a:pos x="62" y="104"/>
                </a:cxn>
                <a:cxn ang="0">
                  <a:pos x="49" y="104"/>
                </a:cxn>
                <a:cxn ang="0">
                  <a:pos x="49" y="53"/>
                </a:cxn>
                <a:cxn ang="0">
                  <a:pos x="45" y="42"/>
                </a:cxn>
                <a:cxn ang="0">
                  <a:pos x="34" y="38"/>
                </a:cxn>
                <a:cxn ang="0">
                  <a:pos x="24" y="40"/>
                </a:cxn>
                <a:cxn ang="0">
                  <a:pos x="17" y="44"/>
                </a:cxn>
                <a:cxn ang="0">
                  <a:pos x="13" y="52"/>
                </a:cxn>
                <a:cxn ang="0">
                  <a:pos x="12" y="61"/>
                </a:cxn>
                <a:cxn ang="0">
                  <a:pos x="12" y="104"/>
                </a:cxn>
                <a:cxn ang="0">
                  <a:pos x="0" y="104"/>
                </a:cxn>
                <a:cxn ang="0">
                  <a:pos x="0" y="0"/>
                </a:cxn>
              </a:cxnLst>
              <a:rect l="0" t="0" r="r" b="b"/>
              <a:pathLst>
                <a:path w="62" h="104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37"/>
                    <a:pt x="15" y="35"/>
                    <a:pt x="16" y="34"/>
                  </a:cubicBezTo>
                  <a:cubicBezTo>
                    <a:pt x="18" y="32"/>
                    <a:pt x="20" y="31"/>
                    <a:pt x="22" y="30"/>
                  </a:cubicBezTo>
                  <a:cubicBezTo>
                    <a:pt x="24" y="29"/>
                    <a:pt x="27" y="28"/>
                    <a:pt x="29" y="28"/>
                  </a:cubicBezTo>
                  <a:cubicBezTo>
                    <a:pt x="31" y="27"/>
                    <a:pt x="34" y="27"/>
                    <a:pt x="36" y="27"/>
                  </a:cubicBezTo>
                  <a:cubicBezTo>
                    <a:pt x="41" y="27"/>
                    <a:pt x="45" y="28"/>
                    <a:pt x="48" y="29"/>
                  </a:cubicBezTo>
                  <a:cubicBezTo>
                    <a:pt x="52" y="30"/>
                    <a:pt x="54" y="32"/>
                    <a:pt x="56" y="35"/>
                  </a:cubicBezTo>
                  <a:cubicBezTo>
                    <a:pt x="58" y="37"/>
                    <a:pt x="60" y="40"/>
                    <a:pt x="60" y="43"/>
                  </a:cubicBezTo>
                  <a:cubicBezTo>
                    <a:pt x="61" y="47"/>
                    <a:pt x="62" y="50"/>
                    <a:pt x="62" y="54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48"/>
                    <a:pt x="48" y="45"/>
                    <a:pt x="45" y="42"/>
                  </a:cubicBezTo>
                  <a:cubicBezTo>
                    <a:pt x="43" y="39"/>
                    <a:pt x="39" y="38"/>
                    <a:pt x="34" y="38"/>
                  </a:cubicBezTo>
                  <a:cubicBezTo>
                    <a:pt x="30" y="38"/>
                    <a:pt x="27" y="38"/>
                    <a:pt x="24" y="40"/>
                  </a:cubicBezTo>
                  <a:cubicBezTo>
                    <a:pt x="22" y="41"/>
                    <a:pt x="19" y="42"/>
                    <a:pt x="17" y="44"/>
                  </a:cubicBezTo>
                  <a:cubicBezTo>
                    <a:pt x="16" y="47"/>
                    <a:pt x="14" y="49"/>
                    <a:pt x="13" y="52"/>
                  </a:cubicBezTo>
                  <a:cubicBezTo>
                    <a:pt x="12" y="55"/>
                    <a:pt x="12" y="58"/>
                    <a:pt x="12" y="61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0" y="104"/>
                    <a:pt x="0" y="104"/>
                    <a:pt x="0" y="10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4" name="Freeform 20"/>
            <p:cNvSpPr>
              <a:spLocks noEditPoints="1"/>
            </p:cNvSpPr>
            <p:nvPr/>
          </p:nvSpPr>
          <p:spPr bwMode="gray">
            <a:xfrm>
              <a:off x="4322763" y="4627563"/>
              <a:ext cx="258763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2" y="55"/>
                </a:cxn>
                <a:cxn ang="0">
                  <a:pos x="0" y="39"/>
                </a:cxn>
                <a:cxn ang="0">
                  <a:pos x="2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2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49" y="17"/>
                </a:cxn>
                <a:cxn ang="0">
                  <a:pos x="43" y="12"/>
                </a:cxn>
                <a:cxn ang="0">
                  <a:pos x="34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1" y="76"/>
                    <a:pt x="44" y="78"/>
                    <a:pt x="36" y="78"/>
                  </a:cubicBezTo>
                  <a:cubicBezTo>
                    <a:pt x="30" y="78"/>
                    <a:pt x="24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2" y="23"/>
                  </a:cubicBezTo>
                  <a:cubicBezTo>
                    <a:pt x="4" y="19"/>
                    <a:pt x="6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2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1" y="68"/>
                    <a:pt x="46" y="66"/>
                    <a:pt x="49" y="64"/>
                  </a:cubicBezTo>
                  <a:cubicBezTo>
                    <a:pt x="52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1" y="19"/>
                    <a:pt x="49" y="17"/>
                  </a:cubicBezTo>
                  <a:cubicBezTo>
                    <a:pt x="48" y="15"/>
                    <a:pt x="45" y="14"/>
                    <a:pt x="43" y="12"/>
                  </a:cubicBezTo>
                  <a:cubicBezTo>
                    <a:pt x="40" y="11"/>
                    <a:pt x="37" y="11"/>
                    <a:pt x="34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gray">
            <a:xfrm>
              <a:off x="4762500" y="4627563"/>
              <a:ext cx="254000" cy="293688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49" y="15"/>
                </a:cxn>
                <a:cxn ang="0">
                  <a:pos x="36" y="11"/>
                </a:cxn>
                <a:cxn ang="0">
                  <a:pos x="25" y="13"/>
                </a:cxn>
                <a:cxn ang="0">
                  <a:pos x="18" y="20"/>
                </a:cxn>
                <a:cxn ang="0">
                  <a:pos x="14" y="29"/>
                </a:cxn>
                <a:cxn ang="0">
                  <a:pos x="13" y="40"/>
                </a:cxn>
                <a:cxn ang="0">
                  <a:pos x="14" y="50"/>
                </a:cxn>
                <a:cxn ang="0">
                  <a:pos x="18" y="59"/>
                </a:cxn>
                <a:cxn ang="0">
                  <a:pos x="25" y="65"/>
                </a:cxn>
                <a:cxn ang="0">
                  <a:pos x="35" y="68"/>
                </a:cxn>
                <a:cxn ang="0">
                  <a:pos x="49" y="63"/>
                </a:cxn>
                <a:cxn ang="0">
                  <a:pos x="56" y="49"/>
                </a:cxn>
                <a:cxn ang="0">
                  <a:pos x="68" y="49"/>
                </a:cxn>
                <a:cxn ang="0">
                  <a:pos x="58" y="71"/>
                </a:cxn>
                <a:cxn ang="0">
                  <a:pos x="35" y="78"/>
                </a:cxn>
                <a:cxn ang="0">
                  <a:pos x="20" y="76"/>
                </a:cxn>
                <a:cxn ang="0">
                  <a:pos x="9" y="68"/>
                </a:cxn>
                <a:cxn ang="0">
                  <a:pos x="2" y="56"/>
                </a:cxn>
                <a:cxn ang="0">
                  <a:pos x="0" y="40"/>
                </a:cxn>
                <a:cxn ang="0">
                  <a:pos x="2" y="24"/>
                </a:cxn>
                <a:cxn ang="0">
                  <a:pos x="9" y="12"/>
                </a:cxn>
                <a:cxn ang="0">
                  <a:pos x="20" y="3"/>
                </a:cxn>
                <a:cxn ang="0">
                  <a:pos x="36" y="0"/>
                </a:cxn>
                <a:cxn ang="0">
                  <a:pos x="48" y="1"/>
                </a:cxn>
                <a:cxn ang="0">
                  <a:pos x="58" y="6"/>
                </a:cxn>
                <a:cxn ang="0">
                  <a:pos x="65" y="14"/>
                </a:cxn>
                <a:cxn ang="0">
                  <a:pos x="68" y="26"/>
                </a:cxn>
                <a:cxn ang="0">
                  <a:pos x="55" y="26"/>
                </a:cxn>
              </a:cxnLst>
              <a:rect l="0" t="0" r="r" b="b"/>
              <a:pathLst>
                <a:path w="68" h="78">
                  <a:moveTo>
                    <a:pt x="55" y="26"/>
                  </a:moveTo>
                  <a:cubicBezTo>
                    <a:pt x="54" y="21"/>
                    <a:pt x="52" y="17"/>
                    <a:pt x="49" y="15"/>
                  </a:cubicBezTo>
                  <a:cubicBezTo>
                    <a:pt x="46" y="12"/>
                    <a:pt x="42" y="11"/>
                    <a:pt x="36" y="11"/>
                  </a:cubicBezTo>
                  <a:cubicBezTo>
                    <a:pt x="32" y="11"/>
                    <a:pt x="28" y="12"/>
                    <a:pt x="25" y="13"/>
                  </a:cubicBezTo>
                  <a:cubicBezTo>
                    <a:pt x="22" y="15"/>
                    <a:pt x="20" y="17"/>
                    <a:pt x="18" y="20"/>
                  </a:cubicBezTo>
                  <a:cubicBezTo>
                    <a:pt x="16" y="22"/>
                    <a:pt x="15" y="26"/>
                    <a:pt x="14" y="29"/>
                  </a:cubicBezTo>
                  <a:cubicBezTo>
                    <a:pt x="13" y="33"/>
                    <a:pt x="13" y="36"/>
                    <a:pt x="13" y="40"/>
                  </a:cubicBezTo>
                  <a:cubicBezTo>
                    <a:pt x="13" y="44"/>
                    <a:pt x="13" y="47"/>
                    <a:pt x="14" y="50"/>
                  </a:cubicBezTo>
                  <a:cubicBezTo>
                    <a:pt x="15" y="54"/>
                    <a:pt x="16" y="57"/>
                    <a:pt x="18" y="59"/>
                  </a:cubicBezTo>
                  <a:cubicBezTo>
                    <a:pt x="20" y="62"/>
                    <a:pt x="22" y="64"/>
                    <a:pt x="25" y="65"/>
                  </a:cubicBezTo>
                  <a:cubicBezTo>
                    <a:pt x="28" y="67"/>
                    <a:pt x="31" y="68"/>
                    <a:pt x="35" y="68"/>
                  </a:cubicBezTo>
                  <a:cubicBezTo>
                    <a:pt x="41" y="68"/>
                    <a:pt x="46" y="66"/>
                    <a:pt x="49" y="63"/>
                  </a:cubicBezTo>
                  <a:cubicBezTo>
                    <a:pt x="53" y="59"/>
                    <a:pt x="55" y="55"/>
                    <a:pt x="56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7" y="58"/>
                    <a:pt x="63" y="66"/>
                    <a:pt x="58" y="71"/>
                  </a:cubicBezTo>
                  <a:cubicBezTo>
                    <a:pt x="52" y="76"/>
                    <a:pt x="45" y="78"/>
                    <a:pt x="35" y="78"/>
                  </a:cubicBezTo>
                  <a:cubicBezTo>
                    <a:pt x="29" y="78"/>
                    <a:pt x="24" y="78"/>
                    <a:pt x="20" y="76"/>
                  </a:cubicBezTo>
                  <a:cubicBezTo>
                    <a:pt x="16" y="74"/>
                    <a:pt x="12" y="71"/>
                    <a:pt x="9" y="68"/>
                  </a:cubicBezTo>
                  <a:cubicBezTo>
                    <a:pt x="6" y="64"/>
                    <a:pt x="4" y="60"/>
                    <a:pt x="2" y="56"/>
                  </a:cubicBezTo>
                  <a:cubicBezTo>
                    <a:pt x="1" y="51"/>
                    <a:pt x="0" y="46"/>
                    <a:pt x="0" y="40"/>
                  </a:cubicBezTo>
                  <a:cubicBezTo>
                    <a:pt x="0" y="35"/>
                    <a:pt x="1" y="29"/>
                    <a:pt x="2" y="24"/>
                  </a:cubicBezTo>
                  <a:cubicBezTo>
                    <a:pt x="4" y="19"/>
                    <a:pt x="6" y="15"/>
                    <a:pt x="9" y="12"/>
                  </a:cubicBezTo>
                  <a:cubicBezTo>
                    <a:pt x="12" y="8"/>
                    <a:pt x="15" y="5"/>
                    <a:pt x="20" y="3"/>
                  </a:cubicBezTo>
                  <a:cubicBezTo>
                    <a:pt x="24" y="1"/>
                    <a:pt x="30" y="0"/>
                    <a:pt x="36" y="0"/>
                  </a:cubicBezTo>
                  <a:cubicBezTo>
                    <a:pt x="40" y="0"/>
                    <a:pt x="44" y="0"/>
                    <a:pt x="48" y="1"/>
                  </a:cubicBezTo>
                  <a:cubicBezTo>
                    <a:pt x="51" y="2"/>
                    <a:pt x="55" y="4"/>
                    <a:pt x="58" y="6"/>
                  </a:cubicBezTo>
                  <a:cubicBezTo>
                    <a:pt x="60" y="8"/>
                    <a:pt x="63" y="11"/>
                    <a:pt x="65" y="14"/>
                  </a:cubicBezTo>
                  <a:cubicBezTo>
                    <a:pt x="66" y="17"/>
                    <a:pt x="68" y="21"/>
                    <a:pt x="68" y="26"/>
                  </a:cubicBezTo>
                  <a:lnTo>
                    <a:pt x="55" y="2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6" name="Freeform 22"/>
            <p:cNvSpPr>
              <a:spLocks noEditPoints="1"/>
            </p:cNvSpPr>
            <p:nvPr/>
          </p:nvSpPr>
          <p:spPr bwMode="gray">
            <a:xfrm>
              <a:off x="5051425" y="4627563"/>
              <a:ext cx="273050" cy="293688"/>
            </a:xfrm>
            <a:custGeom>
              <a:avLst/>
              <a:gdLst/>
              <a:ahLst/>
              <a:cxnLst>
                <a:cxn ang="0">
                  <a:pos x="3" y="24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7" y="0"/>
                </a:cxn>
                <a:cxn ang="0">
                  <a:pos x="53" y="3"/>
                </a:cxn>
                <a:cxn ang="0">
                  <a:pos x="64" y="11"/>
                </a:cxn>
                <a:cxn ang="0">
                  <a:pos x="71" y="24"/>
                </a:cxn>
                <a:cxn ang="0">
                  <a:pos x="73" y="39"/>
                </a:cxn>
                <a:cxn ang="0">
                  <a:pos x="71" y="55"/>
                </a:cxn>
                <a:cxn ang="0">
                  <a:pos x="64" y="67"/>
                </a:cxn>
                <a:cxn ang="0">
                  <a:pos x="53" y="75"/>
                </a:cxn>
                <a:cxn ang="0">
                  <a:pos x="37" y="78"/>
                </a:cxn>
                <a:cxn ang="0">
                  <a:pos x="21" y="75"/>
                </a:cxn>
                <a:cxn ang="0">
                  <a:pos x="10" y="67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4"/>
                </a:cxn>
                <a:cxn ang="0">
                  <a:pos x="15" y="51"/>
                </a:cxn>
                <a:cxn ang="0">
                  <a:pos x="20" y="60"/>
                </a:cxn>
                <a:cxn ang="0">
                  <a:pos x="28" y="66"/>
                </a:cxn>
                <a:cxn ang="0">
                  <a:pos x="37" y="68"/>
                </a:cxn>
                <a:cxn ang="0">
                  <a:pos x="46" y="66"/>
                </a:cxn>
                <a:cxn ang="0">
                  <a:pos x="53" y="60"/>
                </a:cxn>
                <a:cxn ang="0">
                  <a:pos x="58" y="51"/>
                </a:cxn>
                <a:cxn ang="0">
                  <a:pos x="60" y="39"/>
                </a:cxn>
                <a:cxn ang="0">
                  <a:pos x="58" y="27"/>
                </a:cxn>
                <a:cxn ang="0">
                  <a:pos x="53" y="18"/>
                </a:cxn>
                <a:cxn ang="0">
                  <a:pos x="46" y="13"/>
                </a:cxn>
                <a:cxn ang="0">
                  <a:pos x="37" y="11"/>
                </a:cxn>
                <a:cxn ang="0">
                  <a:pos x="28" y="13"/>
                </a:cxn>
                <a:cxn ang="0">
                  <a:pos x="20" y="18"/>
                </a:cxn>
                <a:cxn ang="0">
                  <a:pos x="15" y="27"/>
                </a:cxn>
                <a:cxn ang="0">
                  <a:pos x="13" y="39"/>
                </a:cxn>
                <a:cxn ang="0">
                  <a:pos x="15" y="51"/>
                </a:cxn>
              </a:cxnLst>
              <a:rect l="0" t="0" r="r" b="b"/>
              <a:pathLst>
                <a:path w="73" h="78">
                  <a:moveTo>
                    <a:pt x="3" y="24"/>
                  </a:moveTo>
                  <a:cubicBezTo>
                    <a:pt x="4" y="19"/>
                    <a:pt x="7" y="15"/>
                    <a:pt x="10" y="11"/>
                  </a:cubicBezTo>
                  <a:cubicBezTo>
                    <a:pt x="13" y="8"/>
                    <a:pt x="17" y="5"/>
                    <a:pt x="21" y="3"/>
                  </a:cubicBezTo>
                  <a:cubicBezTo>
                    <a:pt x="26" y="1"/>
                    <a:pt x="31" y="0"/>
                    <a:pt x="37" y="0"/>
                  </a:cubicBezTo>
                  <a:cubicBezTo>
                    <a:pt x="43" y="0"/>
                    <a:pt x="48" y="1"/>
                    <a:pt x="53" y="3"/>
                  </a:cubicBezTo>
                  <a:cubicBezTo>
                    <a:pt x="57" y="5"/>
                    <a:pt x="61" y="8"/>
                    <a:pt x="64" y="11"/>
                  </a:cubicBezTo>
                  <a:cubicBezTo>
                    <a:pt x="67" y="15"/>
                    <a:pt x="69" y="19"/>
                    <a:pt x="71" y="24"/>
                  </a:cubicBezTo>
                  <a:cubicBezTo>
                    <a:pt x="73" y="29"/>
                    <a:pt x="73" y="34"/>
                    <a:pt x="73" y="39"/>
                  </a:cubicBezTo>
                  <a:cubicBezTo>
                    <a:pt x="73" y="45"/>
                    <a:pt x="73" y="50"/>
                    <a:pt x="71" y="55"/>
                  </a:cubicBezTo>
                  <a:cubicBezTo>
                    <a:pt x="69" y="59"/>
                    <a:pt x="67" y="64"/>
                    <a:pt x="64" y="67"/>
                  </a:cubicBezTo>
                  <a:cubicBezTo>
                    <a:pt x="61" y="71"/>
                    <a:pt x="57" y="73"/>
                    <a:pt x="53" y="75"/>
                  </a:cubicBezTo>
                  <a:cubicBezTo>
                    <a:pt x="48" y="77"/>
                    <a:pt x="43" y="78"/>
                    <a:pt x="37" y="78"/>
                  </a:cubicBezTo>
                  <a:cubicBezTo>
                    <a:pt x="31" y="78"/>
                    <a:pt x="26" y="77"/>
                    <a:pt x="21" y="75"/>
                  </a:cubicBezTo>
                  <a:cubicBezTo>
                    <a:pt x="17" y="73"/>
                    <a:pt x="13" y="71"/>
                    <a:pt x="10" y="67"/>
                  </a:cubicBezTo>
                  <a:cubicBezTo>
                    <a:pt x="7" y="64"/>
                    <a:pt x="4" y="59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4"/>
                    <a:pt x="1" y="29"/>
                    <a:pt x="3" y="24"/>
                  </a:cubicBezTo>
                  <a:close/>
                  <a:moveTo>
                    <a:pt x="15" y="51"/>
                  </a:moveTo>
                  <a:cubicBezTo>
                    <a:pt x="16" y="55"/>
                    <a:pt x="18" y="58"/>
                    <a:pt x="20" y="60"/>
                  </a:cubicBezTo>
                  <a:cubicBezTo>
                    <a:pt x="22" y="63"/>
                    <a:pt x="25" y="64"/>
                    <a:pt x="28" y="66"/>
                  </a:cubicBezTo>
                  <a:cubicBezTo>
                    <a:pt x="31" y="67"/>
                    <a:pt x="34" y="68"/>
                    <a:pt x="37" y="68"/>
                  </a:cubicBezTo>
                  <a:cubicBezTo>
                    <a:pt x="40" y="68"/>
                    <a:pt x="43" y="67"/>
                    <a:pt x="46" y="66"/>
                  </a:cubicBezTo>
                  <a:cubicBezTo>
                    <a:pt x="49" y="64"/>
                    <a:pt x="51" y="63"/>
                    <a:pt x="53" y="60"/>
                  </a:cubicBezTo>
                  <a:cubicBezTo>
                    <a:pt x="56" y="58"/>
                    <a:pt x="57" y="55"/>
                    <a:pt x="58" y="51"/>
                  </a:cubicBezTo>
                  <a:cubicBezTo>
                    <a:pt x="60" y="48"/>
                    <a:pt x="60" y="44"/>
                    <a:pt x="60" y="39"/>
                  </a:cubicBezTo>
                  <a:cubicBezTo>
                    <a:pt x="60" y="35"/>
                    <a:pt x="60" y="31"/>
                    <a:pt x="58" y="27"/>
                  </a:cubicBezTo>
                  <a:cubicBezTo>
                    <a:pt x="57" y="24"/>
                    <a:pt x="56" y="21"/>
                    <a:pt x="53" y="18"/>
                  </a:cubicBezTo>
                  <a:cubicBezTo>
                    <a:pt x="51" y="16"/>
                    <a:pt x="49" y="14"/>
                    <a:pt x="46" y="13"/>
                  </a:cubicBezTo>
                  <a:cubicBezTo>
                    <a:pt x="43" y="11"/>
                    <a:pt x="40" y="11"/>
                    <a:pt x="37" y="11"/>
                  </a:cubicBezTo>
                  <a:cubicBezTo>
                    <a:pt x="34" y="11"/>
                    <a:pt x="31" y="11"/>
                    <a:pt x="28" y="13"/>
                  </a:cubicBezTo>
                  <a:cubicBezTo>
                    <a:pt x="25" y="14"/>
                    <a:pt x="22" y="16"/>
                    <a:pt x="20" y="18"/>
                  </a:cubicBezTo>
                  <a:cubicBezTo>
                    <a:pt x="18" y="21"/>
                    <a:pt x="16" y="24"/>
                    <a:pt x="15" y="27"/>
                  </a:cubicBezTo>
                  <a:cubicBezTo>
                    <a:pt x="14" y="31"/>
                    <a:pt x="13" y="35"/>
                    <a:pt x="13" y="39"/>
                  </a:cubicBezTo>
                  <a:cubicBezTo>
                    <a:pt x="13" y="44"/>
                    <a:pt x="14" y="48"/>
                    <a:pt x="15" y="51"/>
                  </a:cubicBez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gray">
            <a:xfrm>
              <a:off x="5376863" y="4627563"/>
              <a:ext cx="398463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3"/>
                </a:cxn>
                <a:cxn ang="0">
                  <a:pos x="12" y="13"/>
                </a:cxn>
                <a:cxn ang="0">
                  <a:pos x="36" y="0"/>
                </a:cxn>
                <a:cxn ang="0">
                  <a:pos x="49" y="3"/>
                </a:cxn>
                <a:cxn ang="0">
                  <a:pos x="57" y="13"/>
                </a:cxn>
                <a:cxn ang="0">
                  <a:pos x="67" y="3"/>
                </a:cxn>
                <a:cxn ang="0">
                  <a:pos x="81" y="0"/>
                </a:cxn>
                <a:cxn ang="0">
                  <a:pos x="91" y="1"/>
                </a:cxn>
                <a:cxn ang="0">
                  <a:pos x="99" y="5"/>
                </a:cxn>
                <a:cxn ang="0">
                  <a:pos x="104" y="12"/>
                </a:cxn>
                <a:cxn ang="0">
                  <a:pos x="106" y="22"/>
                </a:cxn>
                <a:cxn ang="0">
                  <a:pos x="106" y="77"/>
                </a:cxn>
                <a:cxn ang="0">
                  <a:pos x="93" y="77"/>
                </a:cxn>
                <a:cxn ang="0">
                  <a:pos x="93" y="27"/>
                </a:cxn>
                <a:cxn ang="0">
                  <a:pos x="93" y="21"/>
                </a:cxn>
                <a:cxn ang="0">
                  <a:pos x="91" y="16"/>
                </a:cxn>
                <a:cxn ang="0">
                  <a:pos x="86" y="12"/>
                </a:cxn>
                <a:cxn ang="0">
                  <a:pos x="79" y="11"/>
                </a:cxn>
                <a:cxn ang="0">
                  <a:pos x="64" y="16"/>
                </a:cxn>
                <a:cxn ang="0">
                  <a:pos x="59" y="30"/>
                </a:cxn>
                <a:cxn ang="0">
                  <a:pos x="59" y="77"/>
                </a:cxn>
                <a:cxn ang="0">
                  <a:pos x="47" y="77"/>
                </a:cxn>
                <a:cxn ang="0">
                  <a:pos x="47" y="27"/>
                </a:cxn>
                <a:cxn ang="0">
                  <a:pos x="46" y="21"/>
                </a:cxn>
                <a:cxn ang="0">
                  <a:pos x="44" y="15"/>
                </a:cxn>
                <a:cxn ang="0">
                  <a:pos x="40" y="12"/>
                </a:cxn>
                <a:cxn ang="0">
                  <a:pos x="33" y="11"/>
                </a:cxn>
                <a:cxn ang="0">
                  <a:pos x="23" y="13"/>
                </a:cxn>
                <a:cxn ang="0">
                  <a:pos x="17" y="18"/>
                </a:cxn>
                <a:cxn ang="0">
                  <a:pos x="14" y="25"/>
                </a:cxn>
                <a:cxn ang="0">
                  <a:pos x="13" y="30"/>
                </a:cxn>
                <a:cxn ang="0">
                  <a:pos x="13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106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8" y="4"/>
                    <a:pt x="26" y="0"/>
                    <a:pt x="36" y="0"/>
                  </a:cubicBezTo>
                  <a:cubicBezTo>
                    <a:pt x="41" y="0"/>
                    <a:pt x="45" y="1"/>
                    <a:pt x="49" y="3"/>
                  </a:cubicBezTo>
                  <a:cubicBezTo>
                    <a:pt x="53" y="5"/>
                    <a:pt x="56" y="8"/>
                    <a:pt x="57" y="13"/>
                  </a:cubicBezTo>
                  <a:cubicBezTo>
                    <a:pt x="60" y="9"/>
                    <a:pt x="63" y="5"/>
                    <a:pt x="67" y="3"/>
                  </a:cubicBezTo>
                  <a:cubicBezTo>
                    <a:pt x="71" y="1"/>
                    <a:pt x="76" y="0"/>
                    <a:pt x="81" y="0"/>
                  </a:cubicBezTo>
                  <a:cubicBezTo>
                    <a:pt x="84" y="0"/>
                    <a:pt x="88" y="0"/>
                    <a:pt x="91" y="1"/>
                  </a:cubicBezTo>
                  <a:cubicBezTo>
                    <a:pt x="94" y="2"/>
                    <a:pt x="97" y="3"/>
                    <a:pt x="99" y="5"/>
                  </a:cubicBezTo>
                  <a:cubicBezTo>
                    <a:pt x="101" y="7"/>
                    <a:pt x="103" y="9"/>
                    <a:pt x="104" y="12"/>
                  </a:cubicBezTo>
                  <a:cubicBezTo>
                    <a:pt x="105" y="14"/>
                    <a:pt x="106" y="18"/>
                    <a:pt x="106" y="22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3" y="23"/>
                    <a:pt x="93" y="21"/>
                  </a:cubicBezTo>
                  <a:cubicBezTo>
                    <a:pt x="92" y="19"/>
                    <a:pt x="92" y="17"/>
                    <a:pt x="91" y="16"/>
                  </a:cubicBezTo>
                  <a:cubicBezTo>
                    <a:pt x="89" y="14"/>
                    <a:pt x="88" y="13"/>
                    <a:pt x="86" y="12"/>
                  </a:cubicBezTo>
                  <a:cubicBezTo>
                    <a:pt x="84" y="11"/>
                    <a:pt x="82" y="11"/>
                    <a:pt x="79" y="11"/>
                  </a:cubicBezTo>
                  <a:cubicBezTo>
                    <a:pt x="73" y="11"/>
                    <a:pt x="68" y="13"/>
                    <a:pt x="64" y="16"/>
                  </a:cubicBezTo>
                  <a:cubicBezTo>
                    <a:pt x="61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5"/>
                    <a:pt x="47" y="23"/>
                    <a:pt x="46" y="21"/>
                  </a:cubicBezTo>
                  <a:cubicBezTo>
                    <a:pt x="46" y="19"/>
                    <a:pt x="45" y="17"/>
                    <a:pt x="44" y="15"/>
                  </a:cubicBezTo>
                  <a:cubicBezTo>
                    <a:pt x="43" y="14"/>
                    <a:pt x="41" y="13"/>
                    <a:pt x="40" y="12"/>
                  </a:cubicBezTo>
                  <a:cubicBezTo>
                    <a:pt x="38" y="11"/>
                    <a:pt x="35" y="11"/>
                    <a:pt x="33" y="11"/>
                  </a:cubicBezTo>
                  <a:cubicBezTo>
                    <a:pt x="29" y="11"/>
                    <a:pt x="26" y="11"/>
                    <a:pt x="23" y="13"/>
                  </a:cubicBezTo>
                  <a:cubicBezTo>
                    <a:pt x="21" y="14"/>
                    <a:pt x="19" y="16"/>
                    <a:pt x="17" y="18"/>
                  </a:cubicBezTo>
                  <a:cubicBezTo>
                    <a:pt x="16" y="20"/>
                    <a:pt x="14" y="22"/>
                    <a:pt x="14" y="25"/>
                  </a:cubicBezTo>
                  <a:cubicBezTo>
                    <a:pt x="13" y="27"/>
                    <a:pt x="13" y="28"/>
                    <a:pt x="13" y="30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gray">
            <a:xfrm>
              <a:off x="5843588" y="4627563"/>
              <a:ext cx="393700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2"/>
                </a:cxn>
                <a:cxn ang="0">
                  <a:pos x="11" y="13"/>
                </a:cxn>
                <a:cxn ang="0">
                  <a:pos x="12" y="13"/>
                </a:cxn>
                <a:cxn ang="0">
                  <a:pos x="36" y="0"/>
                </a:cxn>
                <a:cxn ang="0">
                  <a:pos x="48" y="3"/>
                </a:cxn>
                <a:cxn ang="0">
                  <a:pos x="56" y="13"/>
                </a:cxn>
                <a:cxn ang="0">
                  <a:pos x="66" y="3"/>
                </a:cxn>
                <a:cxn ang="0">
                  <a:pos x="80" y="0"/>
                </a:cxn>
                <a:cxn ang="0">
                  <a:pos x="90" y="1"/>
                </a:cxn>
                <a:cxn ang="0">
                  <a:pos x="98" y="5"/>
                </a:cxn>
                <a:cxn ang="0">
                  <a:pos x="103" y="12"/>
                </a:cxn>
                <a:cxn ang="0">
                  <a:pos x="105" y="22"/>
                </a:cxn>
                <a:cxn ang="0">
                  <a:pos x="105" y="77"/>
                </a:cxn>
                <a:cxn ang="0">
                  <a:pos x="93" y="77"/>
                </a:cxn>
                <a:cxn ang="0">
                  <a:pos x="93" y="27"/>
                </a:cxn>
                <a:cxn ang="0">
                  <a:pos x="92" y="21"/>
                </a:cxn>
                <a:cxn ang="0">
                  <a:pos x="90" y="16"/>
                </a:cxn>
                <a:cxn ang="0">
                  <a:pos x="85" y="12"/>
                </a:cxn>
                <a:cxn ang="0">
                  <a:pos x="78" y="11"/>
                </a:cxn>
                <a:cxn ang="0">
                  <a:pos x="64" y="16"/>
                </a:cxn>
                <a:cxn ang="0">
                  <a:pos x="59" y="30"/>
                </a:cxn>
                <a:cxn ang="0">
                  <a:pos x="59" y="77"/>
                </a:cxn>
                <a:cxn ang="0">
                  <a:pos x="46" y="77"/>
                </a:cxn>
                <a:cxn ang="0">
                  <a:pos x="46" y="27"/>
                </a:cxn>
                <a:cxn ang="0">
                  <a:pos x="45" y="21"/>
                </a:cxn>
                <a:cxn ang="0">
                  <a:pos x="43" y="15"/>
                </a:cxn>
                <a:cxn ang="0">
                  <a:pos x="39" y="12"/>
                </a:cxn>
                <a:cxn ang="0">
                  <a:pos x="32" y="11"/>
                </a:cxn>
                <a:cxn ang="0">
                  <a:pos x="23" y="13"/>
                </a:cxn>
                <a:cxn ang="0">
                  <a:pos x="17" y="18"/>
                </a:cxn>
                <a:cxn ang="0">
                  <a:pos x="13" y="25"/>
                </a:cxn>
                <a:cxn ang="0">
                  <a:pos x="12" y="30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105" h="77">
                  <a:moveTo>
                    <a:pt x="0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7" y="4"/>
                    <a:pt x="25" y="0"/>
                    <a:pt x="36" y="0"/>
                  </a:cubicBezTo>
                  <a:cubicBezTo>
                    <a:pt x="40" y="0"/>
                    <a:pt x="45" y="1"/>
                    <a:pt x="48" y="3"/>
                  </a:cubicBezTo>
                  <a:cubicBezTo>
                    <a:pt x="52" y="5"/>
                    <a:pt x="55" y="8"/>
                    <a:pt x="56" y="13"/>
                  </a:cubicBezTo>
                  <a:cubicBezTo>
                    <a:pt x="59" y="9"/>
                    <a:pt x="62" y="5"/>
                    <a:pt x="66" y="3"/>
                  </a:cubicBezTo>
                  <a:cubicBezTo>
                    <a:pt x="71" y="1"/>
                    <a:pt x="75" y="0"/>
                    <a:pt x="80" y="0"/>
                  </a:cubicBezTo>
                  <a:cubicBezTo>
                    <a:pt x="84" y="0"/>
                    <a:pt x="87" y="0"/>
                    <a:pt x="90" y="1"/>
                  </a:cubicBezTo>
                  <a:cubicBezTo>
                    <a:pt x="93" y="2"/>
                    <a:pt x="96" y="3"/>
                    <a:pt x="98" y="5"/>
                  </a:cubicBezTo>
                  <a:cubicBezTo>
                    <a:pt x="100" y="7"/>
                    <a:pt x="102" y="9"/>
                    <a:pt x="103" y="12"/>
                  </a:cubicBezTo>
                  <a:cubicBezTo>
                    <a:pt x="104" y="14"/>
                    <a:pt x="105" y="18"/>
                    <a:pt x="105" y="22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2" y="23"/>
                    <a:pt x="92" y="21"/>
                  </a:cubicBezTo>
                  <a:cubicBezTo>
                    <a:pt x="92" y="19"/>
                    <a:pt x="91" y="17"/>
                    <a:pt x="90" y="16"/>
                  </a:cubicBezTo>
                  <a:cubicBezTo>
                    <a:pt x="89" y="14"/>
                    <a:pt x="87" y="13"/>
                    <a:pt x="85" y="12"/>
                  </a:cubicBezTo>
                  <a:cubicBezTo>
                    <a:pt x="84" y="11"/>
                    <a:pt x="81" y="11"/>
                    <a:pt x="78" y="11"/>
                  </a:cubicBezTo>
                  <a:cubicBezTo>
                    <a:pt x="72" y="11"/>
                    <a:pt x="67" y="13"/>
                    <a:pt x="64" y="16"/>
                  </a:cubicBezTo>
                  <a:cubicBezTo>
                    <a:pt x="60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5"/>
                    <a:pt x="46" y="23"/>
                    <a:pt x="45" y="21"/>
                  </a:cubicBezTo>
                  <a:cubicBezTo>
                    <a:pt x="45" y="19"/>
                    <a:pt x="44" y="17"/>
                    <a:pt x="43" y="15"/>
                  </a:cubicBezTo>
                  <a:cubicBezTo>
                    <a:pt x="42" y="14"/>
                    <a:pt x="41" y="13"/>
                    <a:pt x="39" y="12"/>
                  </a:cubicBezTo>
                  <a:cubicBezTo>
                    <a:pt x="37" y="11"/>
                    <a:pt x="35" y="11"/>
                    <a:pt x="32" y="11"/>
                  </a:cubicBezTo>
                  <a:cubicBezTo>
                    <a:pt x="28" y="11"/>
                    <a:pt x="25" y="11"/>
                    <a:pt x="23" y="13"/>
                  </a:cubicBezTo>
                  <a:cubicBezTo>
                    <a:pt x="20" y="14"/>
                    <a:pt x="18" y="16"/>
                    <a:pt x="17" y="18"/>
                  </a:cubicBezTo>
                  <a:cubicBezTo>
                    <a:pt x="15" y="20"/>
                    <a:pt x="14" y="22"/>
                    <a:pt x="13" y="25"/>
                  </a:cubicBezTo>
                  <a:cubicBezTo>
                    <a:pt x="12" y="27"/>
                    <a:pt x="12" y="28"/>
                    <a:pt x="12" y="30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9" name="Freeform 25"/>
            <p:cNvSpPr>
              <a:spLocks noEditPoints="1"/>
            </p:cNvSpPr>
            <p:nvPr/>
          </p:nvSpPr>
          <p:spPr bwMode="gray">
            <a:xfrm>
              <a:off x="6308725" y="4525963"/>
              <a:ext cx="46038" cy="390525"/>
            </a:xfrm>
            <a:custGeom>
              <a:avLst/>
              <a:gdLst/>
              <a:ahLst/>
              <a:cxnLst>
                <a:cxn ang="0">
                  <a:pos x="2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29" y="0"/>
                </a:cxn>
                <a:cxn ang="0">
                  <a:pos x="29" y="35"/>
                </a:cxn>
                <a:cxn ang="0">
                  <a:pos x="0" y="69"/>
                </a:cxn>
                <a:cxn ang="0">
                  <a:pos x="29" y="69"/>
                </a:cxn>
                <a:cxn ang="0">
                  <a:pos x="29" y="246"/>
                </a:cxn>
                <a:cxn ang="0">
                  <a:pos x="0" y="246"/>
                </a:cxn>
                <a:cxn ang="0">
                  <a:pos x="0" y="69"/>
                </a:cxn>
              </a:cxnLst>
              <a:rect l="0" t="0" r="r" b="b"/>
              <a:pathLst>
                <a:path w="29" h="246">
                  <a:moveTo>
                    <a:pt x="29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35"/>
                  </a:lnTo>
                  <a:close/>
                  <a:moveTo>
                    <a:pt x="0" y="69"/>
                  </a:moveTo>
                  <a:lnTo>
                    <a:pt x="29" y="69"/>
                  </a:lnTo>
                  <a:lnTo>
                    <a:pt x="29" y="246"/>
                  </a:lnTo>
                  <a:lnTo>
                    <a:pt x="0" y="246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gray">
            <a:xfrm>
              <a:off x="6396038" y="4548188"/>
              <a:ext cx="149225" cy="36830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40" y="23"/>
                </a:cxn>
                <a:cxn ang="0">
                  <a:pos x="40" y="34"/>
                </a:cxn>
                <a:cxn ang="0">
                  <a:pos x="25" y="34"/>
                </a:cxn>
                <a:cxn ang="0">
                  <a:pos x="25" y="80"/>
                </a:cxn>
                <a:cxn ang="0">
                  <a:pos x="25" y="84"/>
                </a:cxn>
                <a:cxn ang="0">
                  <a:pos x="27" y="86"/>
                </a:cxn>
                <a:cxn ang="0">
                  <a:pos x="29" y="87"/>
                </a:cxn>
                <a:cxn ang="0">
                  <a:pos x="34" y="87"/>
                </a:cxn>
                <a:cxn ang="0">
                  <a:pos x="40" y="87"/>
                </a:cxn>
                <a:cxn ang="0">
                  <a:pos x="40" y="98"/>
                </a:cxn>
                <a:cxn ang="0">
                  <a:pos x="30" y="98"/>
                </a:cxn>
                <a:cxn ang="0">
                  <a:pos x="22" y="97"/>
                </a:cxn>
                <a:cxn ang="0">
                  <a:pos x="17" y="95"/>
                </a:cxn>
                <a:cxn ang="0">
                  <a:pos x="14" y="90"/>
                </a:cxn>
                <a:cxn ang="0">
                  <a:pos x="12" y="81"/>
                </a:cxn>
                <a:cxn ang="0">
                  <a:pos x="12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2" y="23"/>
                </a:cxn>
                <a:cxn ang="0">
                  <a:pos x="12" y="0"/>
                </a:cxn>
                <a:cxn ang="0">
                  <a:pos x="25" y="0"/>
                </a:cxn>
                <a:cxn ang="0">
                  <a:pos x="25" y="23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5" y="83"/>
                    <a:pt x="25" y="84"/>
                  </a:cubicBezTo>
                  <a:cubicBezTo>
                    <a:pt x="25" y="85"/>
                    <a:pt x="26" y="85"/>
                    <a:pt x="27" y="86"/>
                  </a:cubicBezTo>
                  <a:cubicBezTo>
                    <a:pt x="27" y="86"/>
                    <a:pt x="28" y="86"/>
                    <a:pt x="29" y="87"/>
                  </a:cubicBezTo>
                  <a:cubicBezTo>
                    <a:pt x="31" y="87"/>
                    <a:pt x="32" y="87"/>
                    <a:pt x="34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27" y="98"/>
                    <a:pt x="24" y="98"/>
                    <a:pt x="22" y="97"/>
                  </a:cubicBezTo>
                  <a:cubicBezTo>
                    <a:pt x="20" y="97"/>
                    <a:pt x="18" y="96"/>
                    <a:pt x="17" y="95"/>
                  </a:cubicBezTo>
                  <a:cubicBezTo>
                    <a:pt x="15" y="94"/>
                    <a:pt x="14" y="92"/>
                    <a:pt x="14" y="90"/>
                  </a:cubicBezTo>
                  <a:cubicBezTo>
                    <a:pt x="13" y="88"/>
                    <a:pt x="12" y="85"/>
                    <a:pt x="12" y="81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gray">
            <a:xfrm>
              <a:off x="6594475" y="4627563"/>
              <a:ext cx="393700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3"/>
                </a:cxn>
                <a:cxn ang="0">
                  <a:pos x="12" y="13"/>
                </a:cxn>
                <a:cxn ang="0">
                  <a:pos x="36" y="0"/>
                </a:cxn>
                <a:cxn ang="0">
                  <a:pos x="49" y="3"/>
                </a:cxn>
                <a:cxn ang="0">
                  <a:pos x="57" y="13"/>
                </a:cxn>
                <a:cxn ang="0">
                  <a:pos x="67" y="3"/>
                </a:cxn>
                <a:cxn ang="0">
                  <a:pos x="80" y="0"/>
                </a:cxn>
                <a:cxn ang="0">
                  <a:pos x="90" y="1"/>
                </a:cxn>
                <a:cxn ang="0">
                  <a:pos x="98" y="5"/>
                </a:cxn>
                <a:cxn ang="0">
                  <a:pos x="103" y="12"/>
                </a:cxn>
                <a:cxn ang="0">
                  <a:pos x="105" y="22"/>
                </a:cxn>
                <a:cxn ang="0">
                  <a:pos x="105" y="77"/>
                </a:cxn>
                <a:cxn ang="0">
                  <a:pos x="93" y="77"/>
                </a:cxn>
                <a:cxn ang="0">
                  <a:pos x="93" y="27"/>
                </a:cxn>
                <a:cxn ang="0">
                  <a:pos x="92" y="21"/>
                </a:cxn>
                <a:cxn ang="0">
                  <a:pos x="90" y="16"/>
                </a:cxn>
                <a:cxn ang="0">
                  <a:pos x="86" y="12"/>
                </a:cxn>
                <a:cxn ang="0">
                  <a:pos x="78" y="11"/>
                </a:cxn>
                <a:cxn ang="0">
                  <a:pos x="64" y="16"/>
                </a:cxn>
                <a:cxn ang="0">
                  <a:pos x="59" y="30"/>
                </a:cxn>
                <a:cxn ang="0">
                  <a:pos x="59" y="77"/>
                </a:cxn>
                <a:cxn ang="0">
                  <a:pos x="46" y="77"/>
                </a:cxn>
                <a:cxn ang="0">
                  <a:pos x="46" y="27"/>
                </a:cxn>
                <a:cxn ang="0">
                  <a:pos x="46" y="21"/>
                </a:cxn>
                <a:cxn ang="0">
                  <a:pos x="43" y="15"/>
                </a:cxn>
                <a:cxn ang="0">
                  <a:pos x="39" y="12"/>
                </a:cxn>
                <a:cxn ang="0">
                  <a:pos x="32" y="11"/>
                </a:cxn>
                <a:cxn ang="0">
                  <a:pos x="23" y="13"/>
                </a:cxn>
                <a:cxn ang="0">
                  <a:pos x="17" y="18"/>
                </a:cxn>
                <a:cxn ang="0">
                  <a:pos x="13" y="25"/>
                </a:cxn>
                <a:cxn ang="0">
                  <a:pos x="12" y="30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105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7" y="4"/>
                    <a:pt x="26" y="0"/>
                    <a:pt x="36" y="0"/>
                  </a:cubicBezTo>
                  <a:cubicBezTo>
                    <a:pt x="41" y="0"/>
                    <a:pt x="45" y="1"/>
                    <a:pt x="49" y="3"/>
                  </a:cubicBezTo>
                  <a:cubicBezTo>
                    <a:pt x="52" y="5"/>
                    <a:pt x="55" y="8"/>
                    <a:pt x="57" y="13"/>
                  </a:cubicBezTo>
                  <a:cubicBezTo>
                    <a:pt x="59" y="9"/>
                    <a:pt x="63" y="5"/>
                    <a:pt x="67" y="3"/>
                  </a:cubicBezTo>
                  <a:cubicBezTo>
                    <a:pt x="71" y="1"/>
                    <a:pt x="75" y="0"/>
                    <a:pt x="80" y="0"/>
                  </a:cubicBezTo>
                  <a:cubicBezTo>
                    <a:pt x="84" y="0"/>
                    <a:pt x="87" y="0"/>
                    <a:pt x="90" y="1"/>
                  </a:cubicBezTo>
                  <a:cubicBezTo>
                    <a:pt x="94" y="2"/>
                    <a:pt x="96" y="3"/>
                    <a:pt x="98" y="5"/>
                  </a:cubicBezTo>
                  <a:cubicBezTo>
                    <a:pt x="101" y="7"/>
                    <a:pt x="102" y="9"/>
                    <a:pt x="103" y="12"/>
                  </a:cubicBezTo>
                  <a:cubicBezTo>
                    <a:pt x="105" y="14"/>
                    <a:pt x="105" y="18"/>
                    <a:pt x="105" y="22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3" y="23"/>
                    <a:pt x="92" y="21"/>
                  </a:cubicBezTo>
                  <a:cubicBezTo>
                    <a:pt x="92" y="19"/>
                    <a:pt x="91" y="17"/>
                    <a:pt x="90" y="16"/>
                  </a:cubicBezTo>
                  <a:cubicBezTo>
                    <a:pt x="89" y="14"/>
                    <a:pt x="88" y="13"/>
                    <a:pt x="86" y="12"/>
                  </a:cubicBezTo>
                  <a:cubicBezTo>
                    <a:pt x="84" y="11"/>
                    <a:pt x="81" y="11"/>
                    <a:pt x="78" y="11"/>
                  </a:cubicBezTo>
                  <a:cubicBezTo>
                    <a:pt x="72" y="11"/>
                    <a:pt x="68" y="13"/>
                    <a:pt x="64" y="16"/>
                  </a:cubicBezTo>
                  <a:cubicBezTo>
                    <a:pt x="61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5"/>
                    <a:pt x="46" y="23"/>
                    <a:pt x="46" y="21"/>
                  </a:cubicBezTo>
                  <a:cubicBezTo>
                    <a:pt x="45" y="19"/>
                    <a:pt x="45" y="17"/>
                    <a:pt x="43" y="15"/>
                  </a:cubicBezTo>
                  <a:cubicBezTo>
                    <a:pt x="42" y="14"/>
                    <a:pt x="41" y="13"/>
                    <a:pt x="39" y="12"/>
                  </a:cubicBezTo>
                  <a:cubicBezTo>
                    <a:pt x="37" y="11"/>
                    <a:pt x="35" y="11"/>
                    <a:pt x="32" y="11"/>
                  </a:cubicBezTo>
                  <a:cubicBezTo>
                    <a:pt x="29" y="11"/>
                    <a:pt x="26" y="11"/>
                    <a:pt x="23" y="13"/>
                  </a:cubicBezTo>
                  <a:cubicBezTo>
                    <a:pt x="20" y="14"/>
                    <a:pt x="18" y="16"/>
                    <a:pt x="17" y="18"/>
                  </a:cubicBezTo>
                  <a:cubicBezTo>
                    <a:pt x="15" y="20"/>
                    <a:pt x="14" y="22"/>
                    <a:pt x="13" y="25"/>
                  </a:cubicBezTo>
                  <a:cubicBezTo>
                    <a:pt x="13" y="27"/>
                    <a:pt x="12" y="28"/>
                    <a:pt x="12" y="30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2" name="Freeform 28"/>
            <p:cNvSpPr>
              <a:spLocks noEditPoints="1"/>
            </p:cNvSpPr>
            <p:nvPr/>
          </p:nvSpPr>
          <p:spPr bwMode="gray">
            <a:xfrm>
              <a:off x="7040563" y="4627563"/>
              <a:ext cx="263525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1" y="76"/>
                </a:cxn>
                <a:cxn ang="0">
                  <a:pos x="9" y="67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6" y="0"/>
                </a:cxn>
                <a:cxn ang="0">
                  <a:pos x="52" y="4"/>
                </a:cxn>
                <a:cxn ang="0">
                  <a:pos x="63" y="15"/>
                </a:cxn>
                <a:cxn ang="0">
                  <a:pos x="68" y="28"/>
                </a:cxn>
                <a:cxn ang="0">
                  <a:pos x="70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9" y="60"/>
                </a:cxn>
                <a:cxn ang="0">
                  <a:pos x="26" y="66"/>
                </a:cxn>
                <a:cxn ang="0">
                  <a:pos x="37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5" y="11"/>
                </a:cxn>
                <a:cxn ang="0">
                  <a:pos x="26" y="12"/>
                </a:cxn>
                <a:cxn ang="0">
                  <a:pos x="20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70" h="78">
                  <a:moveTo>
                    <a:pt x="68" y="53"/>
                  </a:moveTo>
                  <a:cubicBezTo>
                    <a:pt x="67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1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5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6" y="1"/>
                    <a:pt x="30" y="0"/>
                    <a:pt x="36" y="0"/>
                  </a:cubicBezTo>
                  <a:cubicBezTo>
                    <a:pt x="42" y="0"/>
                    <a:pt x="48" y="1"/>
                    <a:pt x="52" y="4"/>
                  </a:cubicBezTo>
                  <a:cubicBezTo>
                    <a:pt x="57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70" y="38"/>
                    <a:pt x="70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4" y="49"/>
                    <a:pt x="14" y="52"/>
                  </a:cubicBezTo>
                  <a:cubicBezTo>
                    <a:pt x="15" y="55"/>
                    <a:pt x="17" y="58"/>
                    <a:pt x="19" y="60"/>
                  </a:cubicBezTo>
                  <a:cubicBezTo>
                    <a:pt x="21" y="62"/>
                    <a:pt x="23" y="64"/>
                    <a:pt x="26" y="66"/>
                  </a:cubicBezTo>
                  <a:cubicBezTo>
                    <a:pt x="29" y="67"/>
                    <a:pt x="33" y="68"/>
                    <a:pt x="37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6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1" y="11"/>
                    <a:pt x="38" y="11"/>
                    <a:pt x="35" y="11"/>
                  </a:cubicBezTo>
                  <a:cubicBezTo>
                    <a:pt x="32" y="11"/>
                    <a:pt x="29" y="11"/>
                    <a:pt x="26" y="12"/>
                  </a:cubicBezTo>
                  <a:cubicBezTo>
                    <a:pt x="24" y="14"/>
                    <a:pt x="21" y="15"/>
                    <a:pt x="20" y="17"/>
                  </a:cubicBezTo>
                  <a:cubicBezTo>
                    <a:pt x="18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gray">
            <a:xfrm>
              <a:off x="7348538" y="4627563"/>
              <a:ext cx="233363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2"/>
                </a:cxn>
                <a:cxn ang="0">
                  <a:pos x="11" y="14"/>
                </a:cxn>
                <a:cxn ang="0">
                  <a:pos x="12" y="14"/>
                </a:cxn>
                <a:cxn ang="0">
                  <a:pos x="22" y="3"/>
                </a:cxn>
                <a:cxn ang="0">
                  <a:pos x="36" y="0"/>
                </a:cxn>
                <a:cxn ang="0">
                  <a:pos x="48" y="2"/>
                </a:cxn>
                <a:cxn ang="0">
                  <a:pos x="56" y="8"/>
                </a:cxn>
                <a:cxn ang="0">
                  <a:pos x="61" y="16"/>
                </a:cxn>
                <a:cxn ang="0">
                  <a:pos x="62" y="27"/>
                </a:cxn>
                <a:cxn ang="0">
                  <a:pos x="62" y="77"/>
                </a:cxn>
                <a:cxn ang="0">
                  <a:pos x="50" y="77"/>
                </a:cxn>
                <a:cxn ang="0">
                  <a:pos x="50" y="26"/>
                </a:cxn>
                <a:cxn ang="0">
                  <a:pos x="45" y="15"/>
                </a:cxn>
                <a:cxn ang="0">
                  <a:pos x="34" y="11"/>
                </a:cxn>
                <a:cxn ang="0">
                  <a:pos x="24" y="13"/>
                </a:cxn>
                <a:cxn ang="0">
                  <a:pos x="18" y="17"/>
                </a:cxn>
                <a:cxn ang="0">
                  <a:pos x="13" y="25"/>
                </a:cxn>
                <a:cxn ang="0">
                  <a:pos x="12" y="34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62" h="77">
                  <a:moveTo>
                    <a:pt x="0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9"/>
                    <a:pt x="18" y="5"/>
                    <a:pt x="22" y="3"/>
                  </a:cubicBezTo>
                  <a:cubicBezTo>
                    <a:pt x="26" y="1"/>
                    <a:pt x="31" y="0"/>
                    <a:pt x="36" y="0"/>
                  </a:cubicBezTo>
                  <a:cubicBezTo>
                    <a:pt x="41" y="0"/>
                    <a:pt x="45" y="1"/>
                    <a:pt x="48" y="2"/>
                  </a:cubicBezTo>
                  <a:cubicBezTo>
                    <a:pt x="52" y="3"/>
                    <a:pt x="54" y="5"/>
                    <a:pt x="56" y="8"/>
                  </a:cubicBezTo>
                  <a:cubicBezTo>
                    <a:pt x="58" y="10"/>
                    <a:pt x="60" y="13"/>
                    <a:pt x="61" y="16"/>
                  </a:cubicBezTo>
                  <a:cubicBezTo>
                    <a:pt x="61" y="20"/>
                    <a:pt x="62" y="23"/>
                    <a:pt x="62" y="27"/>
                  </a:cubicBezTo>
                  <a:cubicBezTo>
                    <a:pt x="62" y="77"/>
                    <a:pt x="62" y="77"/>
                    <a:pt x="62" y="77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1"/>
                    <a:pt x="48" y="18"/>
                    <a:pt x="45" y="15"/>
                  </a:cubicBezTo>
                  <a:cubicBezTo>
                    <a:pt x="43" y="12"/>
                    <a:pt x="39" y="11"/>
                    <a:pt x="34" y="11"/>
                  </a:cubicBezTo>
                  <a:cubicBezTo>
                    <a:pt x="31" y="11"/>
                    <a:pt x="27" y="11"/>
                    <a:pt x="24" y="13"/>
                  </a:cubicBezTo>
                  <a:cubicBezTo>
                    <a:pt x="22" y="14"/>
                    <a:pt x="19" y="15"/>
                    <a:pt x="18" y="17"/>
                  </a:cubicBezTo>
                  <a:cubicBezTo>
                    <a:pt x="16" y="20"/>
                    <a:pt x="14" y="22"/>
                    <a:pt x="13" y="25"/>
                  </a:cubicBezTo>
                  <a:cubicBezTo>
                    <a:pt x="13" y="28"/>
                    <a:pt x="12" y="31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gray">
            <a:xfrm>
              <a:off x="7620000" y="4548188"/>
              <a:ext cx="149225" cy="36830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40" y="23"/>
                </a:cxn>
                <a:cxn ang="0">
                  <a:pos x="40" y="34"/>
                </a:cxn>
                <a:cxn ang="0">
                  <a:pos x="25" y="34"/>
                </a:cxn>
                <a:cxn ang="0">
                  <a:pos x="25" y="80"/>
                </a:cxn>
                <a:cxn ang="0">
                  <a:pos x="25" y="84"/>
                </a:cxn>
                <a:cxn ang="0">
                  <a:pos x="27" y="86"/>
                </a:cxn>
                <a:cxn ang="0">
                  <a:pos x="30" y="87"/>
                </a:cxn>
                <a:cxn ang="0">
                  <a:pos x="34" y="87"/>
                </a:cxn>
                <a:cxn ang="0">
                  <a:pos x="40" y="87"/>
                </a:cxn>
                <a:cxn ang="0">
                  <a:pos x="40" y="98"/>
                </a:cxn>
                <a:cxn ang="0">
                  <a:pos x="31" y="98"/>
                </a:cxn>
                <a:cxn ang="0">
                  <a:pos x="22" y="97"/>
                </a:cxn>
                <a:cxn ang="0">
                  <a:pos x="17" y="95"/>
                </a:cxn>
                <a:cxn ang="0">
                  <a:pos x="14" y="90"/>
                </a:cxn>
                <a:cxn ang="0">
                  <a:pos x="13" y="81"/>
                </a:cxn>
                <a:cxn ang="0">
                  <a:pos x="13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3" y="23"/>
                </a:cxn>
                <a:cxn ang="0">
                  <a:pos x="13" y="0"/>
                </a:cxn>
                <a:cxn ang="0">
                  <a:pos x="25" y="0"/>
                </a:cxn>
                <a:cxn ang="0">
                  <a:pos x="25" y="23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5" y="83"/>
                    <a:pt x="25" y="84"/>
                  </a:cubicBezTo>
                  <a:cubicBezTo>
                    <a:pt x="26" y="85"/>
                    <a:pt x="26" y="85"/>
                    <a:pt x="27" y="86"/>
                  </a:cubicBezTo>
                  <a:cubicBezTo>
                    <a:pt x="27" y="86"/>
                    <a:pt x="28" y="86"/>
                    <a:pt x="30" y="87"/>
                  </a:cubicBezTo>
                  <a:cubicBezTo>
                    <a:pt x="31" y="87"/>
                    <a:pt x="32" y="87"/>
                    <a:pt x="34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27" y="98"/>
                    <a:pt x="25" y="98"/>
                    <a:pt x="22" y="97"/>
                  </a:cubicBezTo>
                  <a:cubicBezTo>
                    <a:pt x="20" y="97"/>
                    <a:pt x="18" y="96"/>
                    <a:pt x="17" y="95"/>
                  </a:cubicBezTo>
                  <a:cubicBezTo>
                    <a:pt x="15" y="94"/>
                    <a:pt x="14" y="92"/>
                    <a:pt x="14" y="90"/>
                  </a:cubicBezTo>
                  <a:cubicBezTo>
                    <a:pt x="13" y="88"/>
                    <a:pt x="13" y="85"/>
                    <a:pt x="13" y="81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5" name="Freeform 31"/>
            <p:cNvSpPr>
              <a:spLocks noEditPoints="1"/>
            </p:cNvSpPr>
            <p:nvPr/>
          </p:nvSpPr>
          <p:spPr bwMode="gray">
            <a:xfrm>
              <a:off x="7796213" y="4484688"/>
              <a:ext cx="315913" cy="315913"/>
            </a:xfrm>
            <a:custGeom>
              <a:avLst/>
              <a:gdLst/>
              <a:ahLst/>
              <a:cxnLst>
                <a:cxn ang="0">
                  <a:pos x="3" y="25"/>
                </a:cxn>
                <a:cxn ang="0">
                  <a:pos x="12" y="12"/>
                </a:cxn>
                <a:cxn ang="0">
                  <a:pos x="26" y="3"/>
                </a:cxn>
                <a:cxn ang="0">
                  <a:pos x="42" y="0"/>
                </a:cxn>
                <a:cxn ang="0">
                  <a:pos x="58" y="3"/>
                </a:cxn>
                <a:cxn ang="0">
                  <a:pos x="72" y="12"/>
                </a:cxn>
                <a:cxn ang="0">
                  <a:pos x="81" y="25"/>
                </a:cxn>
                <a:cxn ang="0">
                  <a:pos x="84" y="42"/>
                </a:cxn>
                <a:cxn ang="0">
                  <a:pos x="81" y="59"/>
                </a:cxn>
                <a:cxn ang="0">
                  <a:pos x="72" y="72"/>
                </a:cxn>
                <a:cxn ang="0">
                  <a:pos x="58" y="81"/>
                </a:cxn>
                <a:cxn ang="0">
                  <a:pos x="42" y="84"/>
                </a:cxn>
                <a:cxn ang="0">
                  <a:pos x="26" y="81"/>
                </a:cxn>
                <a:cxn ang="0">
                  <a:pos x="12" y="72"/>
                </a:cxn>
                <a:cxn ang="0">
                  <a:pos x="3" y="59"/>
                </a:cxn>
                <a:cxn ang="0">
                  <a:pos x="0" y="42"/>
                </a:cxn>
                <a:cxn ang="0">
                  <a:pos x="3" y="25"/>
                </a:cxn>
                <a:cxn ang="0">
                  <a:pos x="10" y="56"/>
                </a:cxn>
                <a:cxn ang="0">
                  <a:pos x="17" y="68"/>
                </a:cxn>
                <a:cxn ang="0">
                  <a:pos x="28" y="75"/>
                </a:cxn>
                <a:cxn ang="0">
                  <a:pos x="42" y="78"/>
                </a:cxn>
                <a:cxn ang="0">
                  <a:pos x="56" y="75"/>
                </a:cxn>
                <a:cxn ang="0">
                  <a:pos x="67" y="68"/>
                </a:cxn>
                <a:cxn ang="0">
                  <a:pos x="74" y="56"/>
                </a:cxn>
                <a:cxn ang="0">
                  <a:pos x="77" y="42"/>
                </a:cxn>
                <a:cxn ang="0">
                  <a:pos x="74" y="28"/>
                </a:cxn>
                <a:cxn ang="0">
                  <a:pos x="67" y="16"/>
                </a:cxn>
                <a:cxn ang="0">
                  <a:pos x="56" y="9"/>
                </a:cxn>
                <a:cxn ang="0">
                  <a:pos x="42" y="6"/>
                </a:cxn>
                <a:cxn ang="0">
                  <a:pos x="28" y="9"/>
                </a:cxn>
                <a:cxn ang="0">
                  <a:pos x="17" y="16"/>
                </a:cxn>
                <a:cxn ang="0">
                  <a:pos x="10" y="28"/>
                </a:cxn>
                <a:cxn ang="0">
                  <a:pos x="7" y="42"/>
                </a:cxn>
                <a:cxn ang="0">
                  <a:pos x="10" y="56"/>
                </a:cxn>
                <a:cxn ang="0">
                  <a:pos x="26" y="17"/>
                </a:cxn>
                <a:cxn ang="0">
                  <a:pos x="45" y="17"/>
                </a:cxn>
                <a:cxn ang="0">
                  <a:pos x="58" y="21"/>
                </a:cxn>
                <a:cxn ang="0">
                  <a:pos x="62" y="32"/>
                </a:cxn>
                <a:cxn ang="0">
                  <a:pos x="58" y="41"/>
                </a:cxn>
                <a:cxn ang="0">
                  <a:pos x="49" y="45"/>
                </a:cxn>
                <a:cxn ang="0">
                  <a:pos x="63" y="67"/>
                </a:cxn>
                <a:cxn ang="0">
                  <a:pos x="55" y="67"/>
                </a:cxn>
                <a:cxn ang="0">
                  <a:pos x="41" y="46"/>
                </a:cxn>
                <a:cxn ang="0">
                  <a:pos x="33" y="46"/>
                </a:cxn>
                <a:cxn ang="0">
                  <a:pos x="33" y="67"/>
                </a:cxn>
                <a:cxn ang="0">
                  <a:pos x="26" y="67"/>
                </a:cxn>
                <a:cxn ang="0">
                  <a:pos x="26" y="17"/>
                </a:cxn>
                <a:cxn ang="0">
                  <a:pos x="33" y="39"/>
                </a:cxn>
                <a:cxn ang="0">
                  <a:pos x="41" y="39"/>
                </a:cxn>
                <a:cxn ang="0">
                  <a:pos x="46" y="39"/>
                </a:cxn>
                <a:cxn ang="0">
                  <a:pos x="50" y="38"/>
                </a:cxn>
                <a:cxn ang="0">
                  <a:pos x="53" y="36"/>
                </a:cxn>
                <a:cxn ang="0">
                  <a:pos x="54" y="31"/>
                </a:cxn>
                <a:cxn ang="0">
                  <a:pos x="53" y="27"/>
                </a:cxn>
                <a:cxn ang="0">
                  <a:pos x="51" y="25"/>
                </a:cxn>
                <a:cxn ang="0">
                  <a:pos x="47" y="24"/>
                </a:cxn>
                <a:cxn ang="0">
                  <a:pos x="43" y="24"/>
                </a:cxn>
                <a:cxn ang="0">
                  <a:pos x="33" y="24"/>
                </a:cxn>
                <a:cxn ang="0">
                  <a:pos x="33" y="39"/>
                </a:cxn>
              </a:cxnLst>
              <a:rect l="0" t="0" r="r" b="b"/>
              <a:pathLst>
                <a:path w="84" h="84">
                  <a:moveTo>
                    <a:pt x="3" y="25"/>
                  </a:moveTo>
                  <a:cubicBezTo>
                    <a:pt x="5" y="20"/>
                    <a:pt x="8" y="16"/>
                    <a:pt x="12" y="12"/>
                  </a:cubicBezTo>
                  <a:cubicBezTo>
                    <a:pt x="16" y="8"/>
                    <a:pt x="21" y="5"/>
                    <a:pt x="26" y="3"/>
                  </a:cubicBezTo>
                  <a:cubicBezTo>
                    <a:pt x="31" y="1"/>
                    <a:pt x="36" y="0"/>
                    <a:pt x="42" y="0"/>
                  </a:cubicBezTo>
                  <a:cubicBezTo>
                    <a:pt x="48" y="0"/>
                    <a:pt x="53" y="1"/>
                    <a:pt x="58" y="3"/>
                  </a:cubicBezTo>
                  <a:cubicBezTo>
                    <a:pt x="64" y="5"/>
                    <a:pt x="68" y="8"/>
                    <a:pt x="72" y="12"/>
                  </a:cubicBezTo>
                  <a:cubicBezTo>
                    <a:pt x="76" y="16"/>
                    <a:pt x="79" y="20"/>
                    <a:pt x="81" y="25"/>
                  </a:cubicBezTo>
                  <a:cubicBezTo>
                    <a:pt x="83" y="30"/>
                    <a:pt x="84" y="36"/>
                    <a:pt x="84" y="42"/>
                  </a:cubicBezTo>
                  <a:cubicBezTo>
                    <a:pt x="84" y="48"/>
                    <a:pt x="83" y="54"/>
                    <a:pt x="81" y="59"/>
                  </a:cubicBezTo>
                  <a:cubicBezTo>
                    <a:pt x="79" y="64"/>
                    <a:pt x="76" y="68"/>
                    <a:pt x="72" y="72"/>
                  </a:cubicBezTo>
                  <a:cubicBezTo>
                    <a:pt x="68" y="76"/>
                    <a:pt x="64" y="79"/>
                    <a:pt x="58" y="81"/>
                  </a:cubicBezTo>
                  <a:cubicBezTo>
                    <a:pt x="53" y="83"/>
                    <a:pt x="48" y="84"/>
                    <a:pt x="42" y="84"/>
                  </a:cubicBezTo>
                  <a:cubicBezTo>
                    <a:pt x="36" y="84"/>
                    <a:pt x="31" y="83"/>
                    <a:pt x="26" y="81"/>
                  </a:cubicBezTo>
                  <a:cubicBezTo>
                    <a:pt x="21" y="79"/>
                    <a:pt x="16" y="76"/>
                    <a:pt x="12" y="72"/>
                  </a:cubicBezTo>
                  <a:cubicBezTo>
                    <a:pt x="8" y="68"/>
                    <a:pt x="5" y="64"/>
                    <a:pt x="3" y="59"/>
                  </a:cubicBezTo>
                  <a:cubicBezTo>
                    <a:pt x="1" y="54"/>
                    <a:pt x="0" y="48"/>
                    <a:pt x="0" y="42"/>
                  </a:cubicBezTo>
                  <a:cubicBezTo>
                    <a:pt x="0" y="36"/>
                    <a:pt x="1" y="30"/>
                    <a:pt x="3" y="25"/>
                  </a:cubicBezTo>
                  <a:close/>
                  <a:moveTo>
                    <a:pt x="10" y="56"/>
                  </a:moveTo>
                  <a:cubicBezTo>
                    <a:pt x="12" y="61"/>
                    <a:pt x="14" y="65"/>
                    <a:pt x="17" y="68"/>
                  </a:cubicBezTo>
                  <a:cubicBezTo>
                    <a:pt x="20" y="71"/>
                    <a:pt x="24" y="74"/>
                    <a:pt x="28" y="75"/>
                  </a:cubicBezTo>
                  <a:cubicBezTo>
                    <a:pt x="33" y="77"/>
                    <a:pt x="37" y="78"/>
                    <a:pt x="42" y="78"/>
                  </a:cubicBezTo>
                  <a:cubicBezTo>
                    <a:pt x="47" y="78"/>
                    <a:pt x="52" y="77"/>
                    <a:pt x="56" y="75"/>
                  </a:cubicBezTo>
                  <a:cubicBezTo>
                    <a:pt x="60" y="74"/>
                    <a:pt x="64" y="71"/>
                    <a:pt x="67" y="68"/>
                  </a:cubicBezTo>
                  <a:cubicBezTo>
                    <a:pt x="70" y="65"/>
                    <a:pt x="72" y="61"/>
                    <a:pt x="74" y="56"/>
                  </a:cubicBezTo>
                  <a:cubicBezTo>
                    <a:pt x="76" y="52"/>
                    <a:pt x="77" y="47"/>
                    <a:pt x="77" y="42"/>
                  </a:cubicBezTo>
                  <a:cubicBezTo>
                    <a:pt x="77" y="37"/>
                    <a:pt x="76" y="32"/>
                    <a:pt x="74" y="28"/>
                  </a:cubicBezTo>
                  <a:cubicBezTo>
                    <a:pt x="72" y="23"/>
                    <a:pt x="70" y="20"/>
                    <a:pt x="67" y="16"/>
                  </a:cubicBezTo>
                  <a:cubicBezTo>
                    <a:pt x="64" y="13"/>
                    <a:pt x="60" y="11"/>
                    <a:pt x="56" y="9"/>
                  </a:cubicBezTo>
                  <a:cubicBezTo>
                    <a:pt x="52" y="7"/>
                    <a:pt x="47" y="6"/>
                    <a:pt x="42" y="6"/>
                  </a:cubicBezTo>
                  <a:cubicBezTo>
                    <a:pt x="37" y="6"/>
                    <a:pt x="33" y="7"/>
                    <a:pt x="28" y="9"/>
                  </a:cubicBezTo>
                  <a:cubicBezTo>
                    <a:pt x="24" y="11"/>
                    <a:pt x="20" y="13"/>
                    <a:pt x="17" y="16"/>
                  </a:cubicBezTo>
                  <a:cubicBezTo>
                    <a:pt x="14" y="20"/>
                    <a:pt x="12" y="23"/>
                    <a:pt x="10" y="28"/>
                  </a:cubicBezTo>
                  <a:cubicBezTo>
                    <a:pt x="8" y="32"/>
                    <a:pt x="7" y="37"/>
                    <a:pt x="7" y="42"/>
                  </a:cubicBezTo>
                  <a:cubicBezTo>
                    <a:pt x="7" y="47"/>
                    <a:pt x="8" y="52"/>
                    <a:pt x="10" y="56"/>
                  </a:cubicBezTo>
                  <a:close/>
                  <a:moveTo>
                    <a:pt x="26" y="17"/>
                  </a:moveTo>
                  <a:cubicBezTo>
                    <a:pt x="45" y="17"/>
                    <a:pt x="45" y="17"/>
                    <a:pt x="45" y="17"/>
                  </a:cubicBezTo>
                  <a:cubicBezTo>
                    <a:pt x="51" y="17"/>
                    <a:pt x="55" y="19"/>
                    <a:pt x="58" y="21"/>
                  </a:cubicBezTo>
                  <a:cubicBezTo>
                    <a:pt x="61" y="23"/>
                    <a:pt x="62" y="27"/>
                    <a:pt x="62" y="32"/>
                  </a:cubicBezTo>
                  <a:cubicBezTo>
                    <a:pt x="62" y="36"/>
                    <a:pt x="61" y="39"/>
                    <a:pt x="58" y="41"/>
                  </a:cubicBezTo>
                  <a:cubicBezTo>
                    <a:pt x="56" y="43"/>
                    <a:pt x="53" y="45"/>
                    <a:pt x="49" y="45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26" y="67"/>
                    <a:pt x="26" y="67"/>
                    <a:pt x="26" y="67"/>
                  </a:cubicBezTo>
                  <a:lnTo>
                    <a:pt x="26" y="17"/>
                  </a:lnTo>
                  <a:close/>
                  <a:moveTo>
                    <a:pt x="33" y="39"/>
                  </a:moveTo>
                  <a:cubicBezTo>
                    <a:pt x="41" y="39"/>
                    <a:pt x="41" y="39"/>
                    <a:pt x="41" y="39"/>
                  </a:cubicBezTo>
                  <a:cubicBezTo>
                    <a:pt x="43" y="39"/>
                    <a:pt x="45" y="39"/>
                    <a:pt x="46" y="39"/>
                  </a:cubicBezTo>
                  <a:cubicBezTo>
                    <a:pt x="48" y="39"/>
                    <a:pt x="49" y="39"/>
                    <a:pt x="50" y="38"/>
                  </a:cubicBezTo>
                  <a:cubicBezTo>
                    <a:pt x="52" y="38"/>
                    <a:pt x="53" y="37"/>
                    <a:pt x="53" y="36"/>
                  </a:cubicBezTo>
                  <a:cubicBezTo>
                    <a:pt x="54" y="35"/>
                    <a:pt x="54" y="33"/>
                    <a:pt x="54" y="31"/>
                  </a:cubicBezTo>
                  <a:cubicBezTo>
                    <a:pt x="54" y="30"/>
                    <a:pt x="54" y="28"/>
                    <a:pt x="53" y="27"/>
                  </a:cubicBezTo>
                  <a:cubicBezTo>
                    <a:pt x="53" y="26"/>
                    <a:pt x="52" y="26"/>
                    <a:pt x="51" y="25"/>
                  </a:cubicBezTo>
                  <a:cubicBezTo>
                    <a:pt x="50" y="24"/>
                    <a:pt x="49" y="24"/>
                    <a:pt x="47" y="24"/>
                  </a:cubicBezTo>
                  <a:cubicBezTo>
                    <a:pt x="46" y="24"/>
                    <a:pt x="45" y="24"/>
                    <a:pt x="43" y="24"/>
                  </a:cubicBezTo>
                  <a:cubicBezTo>
                    <a:pt x="33" y="24"/>
                    <a:pt x="33" y="24"/>
                    <a:pt x="33" y="24"/>
                  </a:cubicBezTo>
                  <a:lnTo>
                    <a:pt x="33" y="3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8087" y="1228993"/>
            <a:ext cx="6252276" cy="461665"/>
          </a:xfrm>
        </p:spPr>
        <p:txBody>
          <a:bodyPr wrap="square" lIns="0" tIns="0" rIns="0" bIns="0">
            <a:normAutofit/>
          </a:bodyPr>
          <a:lstStyle>
            <a:lvl1pPr algn="l">
              <a:defRPr sz="3000" baseline="0"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Thank you</a:t>
            </a:r>
            <a:endParaRPr lang="en-US" noProof="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47675" y="2063327"/>
            <a:ext cx="6262688" cy="70236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82771" y="6516090"/>
            <a:ext cx="778457" cy="24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>
              <a:defRPr lang="en-GB" sz="1100" kern="1200" noProof="0" dirty="0" smtClean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 bwMode="gray">
          <a:xfrm>
            <a:off x="7975371" y="6325019"/>
            <a:ext cx="715649" cy="333534"/>
            <a:chOff x="7527713" y="5505450"/>
            <a:chExt cx="1163308" cy="542169"/>
          </a:xfrm>
        </p:grpSpPr>
        <p:sp>
          <p:nvSpPr>
            <p:cNvPr id="12" name="Freeform 5"/>
            <p:cNvSpPr>
              <a:spLocks/>
            </p:cNvSpPr>
            <p:nvPr/>
          </p:nvSpPr>
          <p:spPr bwMode="gray">
            <a:xfrm>
              <a:off x="7527713" y="5505450"/>
              <a:ext cx="453860" cy="542169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gray">
            <a:xfrm>
              <a:off x="8022755" y="5505450"/>
              <a:ext cx="470417" cy="542169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gray">
            <a:xfrm>
              <a:off x="8579360" y="5516489"/>
              <a:ext cx="111661" cy="520092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pic>
        <p:nvPicPr>
          <p:cNvPr id="28" name="Picture 27" descr="bg_slide.pn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" y="5535427"/>
            <a:ext cx="3794758" cy="13287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 descr="bg_slide.pn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" y="5535427"/>
            <a:ext cx="3794758" cy="1328737"/>
          </a:xfrm>
          <a:prstGeom prst="rect">
            <a:avLst/>
          </a:prstGeom>
        </p:spPr>
      </p:pic>
      <p:sp>
        <p:nvSpPr>
          <p:cNvPr id="23" name="Title Placeholder 1"/>
          <p:cNvSpPr>
            <a:spLocks noGrp="1"/>
          </p:cNvSpPr>
          <p:nvPr>
            <p:ph type="title"/>
          </p:nvPr>
        </p:nvSpPr>
        <p:spPr>
          <a:xfrm>
            <a:off x="447675" y="185739"/>
            <a:ext cx="8239125" cy="9207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7"/>
          </p:nvPr>
        </p:nvSpPr>
        <p:spPr>
          <a:xfrm>
            <a:off x="449263" y="1263408"/>
            <a:ext cx="8250237" cy="488974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82771" y="6516090"/>
            <a:ext cx="778457" cy="24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>
              <a:defRPr lang="en-GB" sz="1100" kern="1200" noProof="0" dirty="0" smtClean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38" name="Group 37"/>
          <p:cNvGrpSpPr/>
          <p:nvPr userDrawn="1"/>
        </p:nvGrpSpPr>
        <p:grpSpPr bwMode="gray">
          <a:xfrm>
            <a:off x="7975371" y="6325019"/>
            <a:ext cx="715649" cy="333534"/>
            <a:chOff x="7527713" y="5505450"/>
            <a:chExt cx="1163308" cy="542169"/>
          </a:xfrm>
        </p:grpSpPr>
        <p:sp>
          <p:nvSpPr>
            <p:cNvPr id="7" name="Freeform 5"/>
            <p:cNvSpPr>
              <a:spLocks/>
            </p:cNvSpPr>
            <p:nvPr/>
          </p:nvSpPr>
          <p:spPr bwMode="gray">
            <a:xfrm>
              <a:off x="7527713" y="5505450"/>
              <a:ext cx="453860" cy="542169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gray">
            <a:xfrm>
              <a:off x="8022755" y="5505450"/>
              <a:ext cx="470417" cy="542169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gray">
            <a:xfrm>
              <a:off x="8579360" y="5516489"/>
              <a:ext cx="111661" cy="520092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 descr="bg_slide.pn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" y="5535427"/>
            <a:ext cx="3794758" cy="1328737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82771" y="6516090"/>
            <a:ext cx="778457" cy="24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>
              <a:defRPr lang="en-GB" sz="1100" kern="1200" noProof="0" dirty="0" smtClean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47675" y="185739"/>
            <a:ext cx="8239125" cy="9207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1" name="Content Placeholder 20"/>
          <p:cNvSpPr>
            <a:spLocks noGrp="1"/>
          </p:cNvSpPr>
          <p:nvPr>
            <p:ph sz="quarter" idx="17"/>
          </p:nvPr>
        </p:nvSpPr>
        <p:spPr>
          <a:xfrm>
            <a:off x="449264" y="1266825"/>
            <a:ext cx="3956050" cy="4886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SzPct val="100000"/>
              <a:buFont typeface="Verdana" pitchFamily="34" charset="0"/>
              <a:buChar char="•"/>
              <a:defRPr sz="1050" baseline="0">
                <a:solidFill>
                  <a:schemeClr val="tx1"/>
                </a:solidFill>
                <a:latin typeface="Arial" pitchFamily="34" charset="0"/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0"/>
          <p:cNvSpPr>
            <a:spLocks noGrp="1"/>
          </p:cNvSpPr>
          <p:nvPr>
            <p:ph sz="quarter" idx="23"/>
          </p:nvPr>
        </p:nvSpPr>
        <p:spPr>
          <a:xfrm>
            <a:off x="4741416" y="1266825"/>
            <a:ext cx="3956050" cy="4886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  <a:latin typeface="Arial" pitchFamily="34" charset="0"/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 bwMode="gray">
          <a:xfrm>
            <a:off x="7975371" y="6325019"/>
            <a:ext cx="715649" cy="333534"/>
            <a:chOff x="7527713" y="5505450"/>
            <a:chExt cx="1163308" cy="542169"/>
          </a:xfrm>
        </p:grpSpPr>
        <p:sp>
          <p:nvSpPr>
            <p:cNvPr id="18" name="Freeform 5"/>
            <p:cNvSpPr>
              <a:spLocks/>
            </p:cNvSpPr>
            <p:nvPr/>
          </p:nvSpPr>
          <p:spPr bwMode="gray">
            <a:xfrm>
              <a:off x="7527713" y="5505450"/>
              <a:ext cx="453860" cy="542169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gray">
            <a:xfrm>
              <a:off x="8022755" y="5505450"/>
              <a:ext cx="470417" cy="542169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gray">
            <a:xfrm>
              <a:off x="8579360" y="5516489"/>
              <a:ext cx="111661" cy="520092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bg_slide.pn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" y="5535427"/>
            <a:ext cx="3794758" cy="1328737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47675" y="185739"/>
            <a:ext cx="8239125" cy="9207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82771" y="6516090"/>
            <a:ext cx="778457" cy="24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>
              <a:defRPr lang="en-GB" sz="1100" kern="1200" noProof="0" dirty="0" smtClean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 bwMode="gray">
          <a:xfrm>
            <a:off x="7975371" y="6325019"/>
            <a:ext cx="715649" cy="333534"/>
            <a:chOff x="7527713" y="5505450"/>
            <a:chExt cx="1163308" cy="542169"/>
          </a:xfrm>
        </p:grpSpPr>
        <p:sp>
          <p:nvSpPr>
            <p:cNvPr id="14" name="Freeform 5"/>
            <p:cNvSpPr>
              <a:spLocks/>
            </p:cNvSpPr>
            <p:nvPr/>
          </p:nvSpPr>
          <p:spPr bwMode="gray">
            <a:xfrm>
              <a:off x="7527713" y="5505450"/>
              <a:ext cx="453860" cy="542169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gray">
            <a:xfrm>
              <a:off x="8022755" y="5505450"/>
              <a:ext cx="470417" cy="542169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gray">
            <a:xfrm>
              <a:off x="8579360" y="5516489"/>
              <a:ext cx="111661" cy="520092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igh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bg_slide.pn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" y="5535427"/>
            <a:ext cx="3794758" cy="132873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82771" y="6516090"/>
            <a:ext cx="778457" cy="24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>
              <a:defRPr lang="en-GB" sz="1100" kern="1200" noProof="0" dirty="0" smtClean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47675" y="185739"/>
            <a:ext cx="8239125" cy="9207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4" name="Content Placeholder 20"/>
          <p:cNvSpPr>
            <a:spLocks noGrp="1"/>
          </p:cNvSpPr>
          <p:nvPr>
            <p:ph sz="quarter" idx="17"/>
          </p:nvPr>
        </p:nvSpPr>
        <p:spPr>
          <a:xfrm>
            <a:off x="449263" y="1289829"/>
            <a:ext cx="8250237" cy="48712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2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05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SzPct val="100000"/>
              <a:buFont typeface="Verdana" pitchFamily="34" charset="0"/>
              <a:buChar char="•"/>
              <a:defRPr sz="105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 bwMode="gray">
          <a:xfrm>
            <a:off x="7975371" y="6325019"/>
            <a:ext cx="715649" cy="333534"/>
            <a:chOff x="7527713" y="5505450"/>
            <a:chExt cx="1163308" cy="542169"/>
          </a:xfrm>
        </p:grpSpPr>
        <p:sp>
          <p:nvSpPr>
            <p:cNvPr id="16" name="Freeform 5"/>
            <p:cNvSpPr>
              <a:spLocks/>
            </p:cNvSpPr>
            <p:nvPr/>
          </p:nvSpPr>
          <p:spPr bwMode="gray">
            <a:xfrm>
              <a:off x="7527713" y="5505450"/>
              <a:ext cx="453860" cy="542169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gray">
            <a:xfrm>
              <a:off x="8022755" y="5505450"/>
              <a:ext cx="470417" cy="542169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gray">
            <a:xfrm>
              <a:off x="8579360" y="5516489"/>
              <a:ext cx="111661" cy="520092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- High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bg_slide.pn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" y="5535427"/>
            <a:ext cx="3794758" cy="1328737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47675" y="185739"/>
            <a:ext cx="8239125" cy="9207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82771" y="6516090"/>
            <a:ext cx="778457" cy="24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>
              <a:defRPr lang="en-GB" sz="1100" kern="1200" noProof="0" dirty="0" smtClean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5" name="Content Placeholder 20"/>
          <p:cNvSpPr>
            <a:spLocks noGrp="1"/>
          </p:cNvSpPr>
          <p:nvPr>
            <p:ph sz="quarter" idx="17"/>
          </p:nvPr>
        </p:nvSpPr>
        <p:spPr>
          <a:xfrm>
            <a:off x="449264" y="1289829"/>
            <a:ext cx="3956049" cy="48712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2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05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0"/>
          <p:cNvSpPr>
            <a:spLocks noGrp="1"/>
          </p:cNvSpPr>
          <p:nvPr>
            <p:ph sz="quarter" idx="18"/>
          </p:nvPr>
        </p:nvSpPr>
        <p:spPr>
          <a:xfrm>
            <a:off x="4754116" y="1289829"/>
            <a:ext cx="3945384" cy="48712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2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6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05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 bwMode="gray">
          <a:xfrm>
            <a:off x="7975371" y="6325019"/>
            <a:ext cx="715649" cy="333534"/>
            <a:chOff x="7527713" y="5505450"/>
            <a:chExt cx="1163308" cy="542169"/>
          </a:xfrm>
        </p:grpSpPr>
        <p:sp>
          <p:nvSpPr>
            <p:cNvPr id="18" name="Freeform 5"/>
            <p:cNvSpPr>
              <a:spLocks/>
            </p:cNvSpPr>
            <p:nvPr/>
          </p:nvSpPr>
          <p:spPr bwMode="gray">
            <a:xfrm>
              <a:off x="7527713" y="5505450"/>
              <a:ext cx="453860" cy="542169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gray">
            <a:xfrm>
              <a:off x="8022755" y="5505450"/>
              <a:ext cx="470417" cy="542169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gray">
            <a:xfrm>
              <a:off x="8579360" y="5516489"/>
              <a:ext cx="111661" cy="520092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bg_slide.pn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" y="5535427"/>
            <a:ext cx="3794758" cy="1328737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82771" y="6516090"/>
            <a:ext cx="778457" cy="24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>
              <a:defRPr lang="en-GB" sz="1100" kern="1200" noProof="0" dirty="0" smtClean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47675" y="185739"/>
            <a:ext cx="8239125" cy="9207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1" name="Content Placeholder 20"/>
          <p:cNvSpPr>
            <a:spLocks noGrp="1"/>
          </p:cNvSpPr>
          <p:nvPr>
            <p:ph sz="quarter" idx="17"/>
          </p:nvPr>
        </p:nvSpPr>
        <p:spPr>
          <a:xfrm>
            <a:off x="449264" y="1266825"/>
            <a:ext cx="3956050" cy="48863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0"/>
          <p:cNvSpPr>
            <a:spLocks noGrp="1"/>
          </p:cNvSpPr>
          <p:nvPr>
            <p:ph sz="quarter" idx="23"/>
          </p:nvPr>
        </p:nvSpPr>
        <p:spPr>
          <a:xfrm>
            <a:off x="4741416" y="1266825"/>
            <a:ext cx="3956050" cy="48863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 bwMode="gray">
          <a:xfrm>
            <a:off x="7975371" y="6325019"/>
            <a:ext cx="715649" cy="333534"/>
            <a:chOff x="7527713" y="5505450"/>
            <a:chExt cx="1163308" cy="542169"/>
          </a:xfrm>
        </p:grpSpPr>
        <p:sp>
          <p:nvSpPr>
            <p:cNvPr id="18" name="Freeform 5"/>
            <p:cNvSpPr>
              <a:spLocks/>
            </p:cNvSpPr>
            <p:nvPr/>
          </p:nvSpPr>
          <p:spPr bwMode="gray">
            <a:xfrm>
              <a:off x="7527713" y="5505450"/>
              <a:ext cx="453860" cy="542169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gray">
            <a:xfrm>
              <a:off x="8022755" y="5505450"/>
              <a:ext cx="470417" cy="542169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gray">
            <a:xfrm>
              <a:off x="8579360" y="5516489"/>
              <a:ext cx="111661" cy="520092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 15" descr="section.jpg &lt;IGNORE&gt;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286000"/>
            <a:ext cx="9144000" cy="2286000"/>
          </a:xfrm>
          <a:prstGeom prst="rect">
            <a:avLst/>
          </a:prstGeom>
        </p:spPr>
      </p:pic>
      <p:pic>
        <p:nvPicPr>
          <p:cNvPr id="41" name="Picture 40" descr="&lt;IGNORE&gt;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 bwMode="gray">
          <a:xfrm>
            <a:off x="6901056" y="5829386"/>
            <a:ext cx="1894407" cy="855073"/>
            <a:chOff x="1028700" y="1828800"/>
            <a:chExt cx="7083426" cy="3197226"/>
          </a:xfrm>
        </p:grpSpPr>
        <p:sp>
          <p:nvSpPr>
            <p:cNvPr id="8" name="Freeform 5"/>
            <p:cNvSpPr>
              <a:spLocks/>
            </p:cNvSpPr>
            <p:nvPr/>
          </p:nvSpPr>
          <p:spPr bwMode="gray">
            <a:xfrm>
              <a:off x="3371850" y="1828800"/>
              <a:ext cx="1697038" cy="2027238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gray">
            <a:xfrm>
              <a:off x="5222875" y="1828800"/>
              <a:ext cx="1758950" cy="2027238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gray">
            <a:xfrm>
              <a:off x="7304088" y="1870075"/>
              <a:ext cx="417513" cy="1944688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gray">
            <a:xfrm>
              <a:off x="1028700" y="4525963"/>
              <a:ext cx="269875" cy="390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0"/>
                </a:cxn>
                <a:cxn ang="0">
                  <a:pos x="168" y="26"/>
                </a:cxn>
                <a:cxn ang="0">
                  <a:pos x="31" y="26"/>
                </a:cxn>
                <a:cxn ang="0">
                  <a:pos x="31" y="107"/>
                </a:cxn>
                <a:cxn ang="0">
                  <a:pos x="159" y="107"/>
                </a:cxn>
                <a:cxn ang="0">
                  <a:pos x="159" y="133"/>
                </a:cxn>
                <a:cxn ang="0">
                  <a:pos x="31" y="133"/>
                </a:cxn>
                <a:cxn ang="0">
                  <a:pos x="31" y="218"/>
                </a:cxn>
                <a:cxn ang="0">
                  <a:pos x="170" y="218"/>
                </a:cxn>
                <a:cxn ang="0">
                  <a:pos x="170" y="246"/>
                </a:cxn>
                <a:cxn ang="0">
                  <a:pos x="0" y="246"/>
                </a:cxn>
                <a:cxn ang="0">
                  <a:pos x="0" y="0"/>
                </a:cxn>
              </a:cxnLst>
              <a:rect l="0" t="0" r="r" b="b"/>
              <a:pathLst>
                <a:path w="170" h="246">
                  <a:moveTo>
                    <a:pt x="0" y="0"/>
                  </a:moveTo>
                  <a:lnTo>
                    <a:pt x="168" y="0"/>
                  </a:lnTo>
                  <a:lnTo>
                    <a:pt x="168" y="26"/>
                  </a:lnTo>
                  <a:lnTo>
                    <a:pt x="31" y="26"/>
                  </a:lnTo>
                  <a:lnTo>
                    <a:pt x="31" y="107"/>
                  </a:lnTo>
                  <a:lnTo>
                    <a:pt x="159" y="107"/>
                  </a:lnTo>
                  <a:lnTo>
                    <a:pt x="159" y="133"/>
                  </a:lnTo>
                  <a:lnTo>
                    <a:pt x="31" y="133"/>
                  </a:lnTo>
                  <a:lnTo>
                    <a:pt x="31" y="218"/>
                  </a:lnTo>
                  <a:lnTo>
                    <a:pt x="170" y="218"/>
                  </a:lnTo>
                  <a:lnTo>
                    <a:pt x="170" y="246"/>
                  </a:lnTo>
                  <a:lnTo>
                    <a:pt x="0" y="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gray">
            <a:xfrm>
              <a:off x="1322388" y="4635500"/>
              <a:ext cx="269875" cy="280988"/>
            </a:xfrm>
            <a:custGeom>
              <a:avLst/>
              <a:gdLst/>
              <a:ahLst/>
              <a:cxnLst>
                <a:cxn ang="0">
                  <a:pos x="66" y="83"/>
                </a:cxn>
                <a:cxn ang="0">
                  <a:pos x="4" y="0"/>
                </a:cxn>
                <a:cxn ang="0">
                  <a:pos x="42" y="0"/>
                </a:cxn>
                <a:cxn ang="0">
                  <a:pos x="85" y="61"/>
                </a:cxn>
                <a:cxn ang="0">
                  <a:pos x="127" y="0"/>
                </a:cxn>
                <a:cxn ang="0">
                  <a:pos x="163" y="0"/>
                </a:cxn>
                <a:cxn ang="0">
                  <a:pos x="101" y="80"/>
                </a:cxn>
                <a:cxn ang="0">
                  <a:pos x="170" y="177"/>
                </a:cxn>
                <a:cxn ang="0">
                  <a:pos x="134" y="177"/>
                </a:cxn>
                <a:cxn ang="0">
                  <a:pos x="85" y="104"/>
                </a:cxn>
                <a:cxn ang="0">
                  <a:pos x="35" y="177"/>
                </a:cxn>
                <a:cxn ang="0">
                  <a:pos x="0" y="177"/>
                </a:cxn>
                <a:cxn ang="0">
                  <a:pos x="66" y="83"/>
                </a:cxn>
              </a:cxnLst>
              <a:rect l="0" t="0" r="r" b="b"/>
              <a:pathLst>
                <a:path w="170" h="177">
                  <a:moveTo>
                    <a:pt x="66" y="83"/>
                  </a:moveTo>
                  <a:lnTo>
                    <a:pt x="4" y="0"/>
                  </a:lnTo>
                  <a:lnTo>
                    <a:pt x="42" y="0"/>
                  </a:lnTo>
                  <a:lnTo>
                    <a:pt x="85" y="61"/>
                  </a:lnTo>
                  <a:lnTo>
                    <a:pt x="127" y="0"/>
                  </a:lnTo>
                  <a:lnTo>
                    <a:pt x="163" y="0"/>
                  </a:lnTo>
                  <a:lnTo>
                    <a:pt x="101" y="80"/>
                  </a:lnTo>
                  <a:lnTo>
                    <a:pt x="170" y="177"/>
                  </a:lnTo>
                  <a:lnTo>
                    <a:pt x="134" y="177"/>
                  </a:lnTo>
                  <a:lnTo>
                    <a:pt x="85" y="104"/>
                  </a:lnTo>
                  <a:lnTo>
                    <a:pt x="35" y="177"/>
                  </a:lnTo>
                  <a:lnTo>
                    <a:pt x="0" y="177"/>
                  </a:lnTo>
                  <a:lnTo>
                    <a:pt x="66" y="8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gray">
            <a:xfrm>
              <a:off x="1633538" y="4627563"/>
              <a:ext cx="266700" cy="39846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2"/>
                </a:cxn>
                <a:cxn ang="0">
                  <a:pos x="13" y="12"/>
                </a:cxn>
                <a:cxn ang="0">
                  <a:pos x="22" y="3"/>
                </a:cxn>
                <a:cxn ang="0">
                  <a:pos x="36" y="0"/>
                </a:cxn>
                <a:cxn ang="0">
                  <a:pos x="52" y="3"/>
                </a:cxn>
                <a:cxn ang="0">
                  <a:pos x="62" y="12"/>
                </a:cxn>
                <a:cxn ang="0">
                  <a:pos x="69" y="24"/>
                </a:cxn>
                <a:cxn ang="0">
                  <a:pos x="71" y="39"/>
                </a:cxn>
                <a:cxn ang="0">
                  <a:pos x="69" y="55"/>
                </a:cxn>
                <a:cxn ang="0">
                  <a:pos x="63" y="67"/>
                </a:cxn>
                <a:cxn ang="0">
                  <a:pos x="52" y="75"/>
                </a:cxn>
                <a:cxn ang="0">
                  <a:pos x="37" y="78"/>
                </a:cxn>
                <a:cxn ang="0">
                  <a:pos x="31" y="78"/>
                </a:cxn>
                <a:cxn ang="0">
                  <a:pos x="24" y="76"/>
                </a:cxn>
                <a:cxn ang="0">
                  <a:pos x="18" y="72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2" y="106"/>
                </a:cxn>
                <a:cxn ang="0">
                  <a:pos x="0" y="106"/>
                </a:cxn>
                <a:cxn ang="0">
                  <a:pos x="0" y="2"/>
                </a:cxn>
                <a:cxn ang="0">
                  <a:pos x="57" y="28"/>
                </a:cxn>
                <a:cxn ang="0">
                  <a:pos x="52" y="19"/>
                </a:cxn>
                <a:cxn ang="0">
                  <a:pos x="45" y="13"/>
                </a:cxn>
                <a:cxn ang="0">
                  <a:pos x="35" y="11"/>
                </a:cxn>
                <a:cxn ang="0">
                  <a:pos x="24" y="13"/>
                </a:cxn>
                <a:cxn ang="0">
                  <a:pos x="17" y="20"/>
                </a:cxn>
                <a:cxn ang="0">
                  <a:pos x="13" y="29"/>
                </a:cxn>
                <a:cxn ang="0">
                  <a:pos x="12" y="39"/>
                </a:cxn>
                <a:cxn ang="0">
                  <a:pos x="13" y="50"/>
                </a:cxn>
                <a:cxn ang="0">
                  <a:pos x="17" y="59"/>
                </a:cxn>
                <a:cxn ang="0">
                  <a:pos x="25" y="65"/>
                </a:cxn>
                <a:cxn ang="0">
                  <a:pos x="35" y="68"/>
                </a:cxn>
                <a:cxn ang="0">
                  <a:pos x="46" y="65"/>
                </a:cxn>
                <a:cxn ang="0">
                  <a:pos x="53" y="59"/>
                </a:cxn>
                <a:cxn ang="0">
                  <a:pos x="57" y="49"/>
                </a:cxn>
                <a:cxn ang="0">
                  <a:pos x="58" y="39"/>
                </a:cxn>
                <a:cxn ang="0">
                  <a:pos x="57" y="28"/>
                </a:cxn>
              </a:cxnLst>
              <a:rect l="0" t="0" r="r" b="b"/>
              <a:pathLst>
                <a:path w="71" h="106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5" y="8"/>
                    <a:pt x="18" y="5"/>
                    <a:pt x="22" y="3"/>
                  </a:cubicBezTo>
                  <a:cubicBezTo>
                    <a:pt x="26" y="1"/>
                    <a:pt x="31" y="0"/>
                    <a:pt x="36" y="0"/>
                  </a:cubicBezTo>
                  <a:cubicBezTo>
                    <a:pt x="42" y="0"/>
                    <a:pt x="47" y="1"/>
                    <a:pt x="52" y="3"/>
                  </a:cubicBezTo>
                  <a:cubicBezTo>
                    <a:pt x="56" y="5"/>
                    <a:pt x="60" y="8"/>
                    <a:pt x="62" y="12"/>
                  </a:cubicBezTo>
                  <a:cubicBezTo>
                    <a:pt x="65" y="15"/>
                    <a:pt x="67" y="20"/>
                    <a:pt x="69" y="24"/>
                  </a:cubicBezTo>
                  <a:cubicBezTo>
                    <a:pt x="70" y="29"/>
                    <a:pt x="71" y="34"/>
                    <a:pt x="71" y="39"/>
                  </a:cubicBezTo>
                  <a:cubicBezTo>
                    <a:pt x="71" y="45"/>
                    <a:pt x="70" y="50"/>
                    <a:pt x="69" y="55"/>
                  </a:cubicBezTo>
                  <a:cubicBezTo>
                    <a:pt x="68" y="59"/>
                    <a:pt x="65" y="63"/>
                    <a:pt x="63" y="67"/>
                  </a:cubicBezTo>
                  <a:cubicBezTo>
                    <a:pt x="60" y="70"/>
                    <a:pt x="56" y="73"/>
                    <a:pt x="52" y="75"/>
                  </a:cubicBezTo>
                  <a:cubicBezTo>
                    <a:pt x="48" y="77"/>
                    <a:pt x="42" y="78"/>
                    <a:pt x="37" y="78"/>
                  </a:cubicBezTo>
                  <a:cubicBezTo>
                    <a:pt x="35" y="78"/>
                    <a:pt x="33" y="78"/>
                    <a:pt x="31" y="78"/>
                  </a:cubicBezTo>
                  <a:cubicBezTo>
                    <a:pt x="28" y="78"/>
                    <a:pt x="26" y="77"/>
                    <a:pt x="24" y="76"/>
                  </a:cubicBezTo>
                  <a:cubicBezTo>
                    <a:pt x="22" y="75"/>
                    <a:pt x="20" y="74"/>
                    <a:pt x="18" y="72"/>
                  </a:cubicBezTo>
                  <a:cubicBezTo>
                    <a:pt x="16" y="71"/>
                    <a:pt x="14" y="69"/>
                    <a:pt x="13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0" y="106"/>
                    <a:pt x="0" y="106"/>
                    <a:pt x="0" y="106"/>
                  </a:cubicBezTo>
                  <a:lnTo>
                    <a:pt x="0" y="2"/>
                  </a:lnTo>
                  <a:close/>
                  <a:moveTo>
                    <a:pt x="57" y="28"/>
                  </a:moveTo>
                  <a:cubicBezTo>
                    <a:pt x="56" y="25"/>
                    <a:pt x="54" y="22"/>
                    <a:pt x="52" y="19"/>
                  </a:cubicBezTo>
                  <a:cubicBezTo>
                    <a:pt x="51" y="17"/>
                    <a:pt x="48" y="15"/>
                    <a:pt x="45" y="13"/>
                  </a:cubicBezTo>
                  <a:cubicBezTo>
                    <a:pt x="42" y="12"/>
                    <a:pt x="39" y="11"/>
                    <a:pt x="35" y="11"/>
                  </a:cubicBezTo>
                  <a:cubicBezTo>
                    <a:pt x="31" y="11"/>
                    <a:pt x="27" y="12"/>
                    <a:pt x="24" y="13"/>
                  </a:cubicBezTo>
                  <a:cubicBezTo>
                    <a:pt x="21" y="15"/>
                    <a:pt x="19" y="17"/>
                    <a:pt x="17" y="20"/>
                  </a:cubicBezTo>
                  <a:cubicBezTo>
                    <a:pt x="15" y="22"/>
                    <a:pt x="14" y="25"/>
                    <a:pt x="13" y="29"/>
                  </a:cubicBezTo>
                  <a:cubicBezTo>
                    <a:pt x="12" y="32"/>
                    <a:pt x="12" y="36"/>
                    <a:pt x="12" y="39"/>
                  </a:cubicBezTo>
                  <a:cubicBezTo>
                    <a:pt x="12" y="43"/>
                    <a:pt x="12" y="46"/>
                    <a:pt x="13" y="50"/>
                  </a:cubicBezTo>
                  <a:cubicBezTo>
                    <a:pt x="14" y="53"/>
                    <a:pt x="15" y="56"/>
                    <a:pt x="17" y="59"/>
                  </a:cubicBezTo>
                  <a:cubicBezTo>
                    <a:pt x="19" y="61"/>
                    <a:pt x="22" y="64"/>
                    <a:pt x="25" y="65"/>
                  </a:cubicBezTo>
                  <a:cubicBezTo>
                    <a:pt x="28" y="67"/>
                    <a:pt x="31" y="68"/>
                    <a:pt x="35" y="68"/>
                  </a:cubicBezTo>
                  <a:cubicBezTo>
                    <a:pt x="40" y="68"/>
                    <a:pt x="43" y="67"/>
                    <a:pt x="46" y="65"/>
                  </a:cubicBezTo>
                  <a:cubicBezTo>
                    <a:pt x="49" y="63"/>
                    <a:pt x="51" y="61"/>
                    <a:pt x="53" y="59"/>
                  </a:cubicBezTo>
                  <a:cubicBezTo>
                    <a:pt x="55" y="56"/>
                    <a:pt x="56" y="53"/>
                    <a:pt x="57" y="49"/>
                  </a:cubicBezTo>
                  <a:cubicBezTo>
                    <a:pt x="58" y="46"/>
                    <a:pt x="58" y="42"/>
                    <a:pt x="58" y="39"/>
                  </a:cubicBezTo>
                  <a:cubicBezTo>
                    <a:pt x="58" y="35"/>
                    <a:pt x="58" y="32"/>
                    <a:pt x="57" y="28"/>
                  </a:cubicBez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Freeform 11"/>
            <p:cNvSpPr>
              <a:spLocks noEditPoints="1"/>
            </p:cNvSpPr>
            <p:nvPr/>
          </p:nvSpPr>
          <p:spPr bwMode="gray">
            <a:xfrm>
              <a:off x="1938338" y="4627563"/>
              <a:ext cx="258763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2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3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5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8" y="11"/>
                    <a:pt x="35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gray">
            <a:xfrm>
              <a:off x="2241550" y="4627563"/>
              <a:ext cx="150813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7"/>
                </a:cxn>
                <a:cxn ang="0">
                  <a:pos x="12" y="17"/>
                </a:cxn>
                <a:cxn ang="0">
                  <a:pos x="23" y="4"/>
                </a:cxn>
                <a:cxn ang="0">
                  <a:pos x="40" y="0"/>
                </a:cxn>
                <a:cxn ang="0">
                  <a:pos x="40" y="13"/>
                </a:cxn>
                <a:cxn ang="0">
                  <a:pos x="27" y="15"/>
                </a:cxn>
                <a:cxn ang="0">
                  <a:pos x="18" y="21"/>
                </a:cxn>
                <a:cxn ang="0">
                  <a:pos x="14" y="31"/>
                </a:cxn>
                <a:cxn ang="0">
                  <a:pos x="12" y="43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40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5" y="11"/>
                    <a:pt x="19" y="7"/>
                    <a:pt x="23" y="4"/>
                  </a:cubicBezTo>
                  <a:cubicBezTo>
                    <a:pt x="27" y="1"/>
                    <a:pt x="33" y="0"/>
                    <a:pt x="40" y="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5" y="13"/>
                    <a:pt x="30" y="14"/>
                    <a:pt x="27" y="15"/>
                  </a:cubicBezTo>
                  <a:cubicBezTo>
                    <a:pt x="23" y="16"/>
                    <a:pt x="21" y="18"/>
                    <a:pt x="18" y="21"/>
                  </a:cubicBezTo>
                  <a:cubicBezTo>
                    <a:pt x="16" y="24"/>
                    <a:pt x="15" y="27"/>
                    <a:pt x="14" y="31"/>
                  </a:cubicBezTo>
                  <a:cubicBezTo>
                    <a:pt x="13" y="34"/>
                    <a:pt x="12" y="39"/>
                    <a:pt x="12" y="43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0" name="Freeform 13"/>
            <p:cNvSpPr>
              <a:spLocks noEditPoints="1"/>
            </p:cNvSpPr>
            <p:nvPr/>
          </p:nvSpPr>
          <p:spPr bwMode="gray">
            <a:xfrm>
              <a:off x="2425700" y="4525963"/>
              <a:ext cx="44450" cy="390525"/>
            </a:xfrm>
            <a:custGeom>
              <a:avLst/>
              <a:gdLst/>
              <a:ahLst/>
              <a:cxnLst>
                <a:cxn ang="0">
                  <a:pos x="28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35"/>
                </a:cxn>
                <a:cxn ang="0">
                  <a:pos x="0" y="69"/>
                </a:cxn>
                <a:cxn ang="0">
                  <a:pos x="28" y="69"/>
                </a:cxn>
                <a:cxn ang="0">
                  <a:pos x="28" y="246"/>
                </a:cxn>
                <a:cxn ang="0">
                  <a:pos x="0" y="246"/>
                </a:cxn>
                <a:cxn ang="0">
                  <a:pos x="0" y="69"/>
                </a:cxn>
              </a:cxnLst>
              <a:rect l="0" t="0" r="r" b="b"/>
              <a:pathLst>
                <a:path w="28" h="246">
                  <a:moveTo>
                    <a:pt x="28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35"/>
                  </a:lnTo>
                  <a:close/>
                  <a:moveTo>
                    <a:pt x="0" y="69"/>
                  </a:moveTo>
                  <a:lnTo>
                    <a:pt x="28" y="69"/>
                  </a:lnTo>
                  <a:lnTo>
                    <a:pt x="28" y="246"/>
                  </a:lnTo>
                  <a:lnTo>
                    <a:pt x="0" y="246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1" name="Freeform 14"/>
            <p:cNvSpPr>
              <a:spLocks noEditPoints="1"/>
            </p:cNvSpPr>
            <p:nvPr/>
          </p:nvSpPr>
          <p:spPr bwMode="gray">
            <a:xfrm>
              <a:off x="2527300" y="4627563"/>
              <a:ext cx="258763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2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2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4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2" y="76"/>
                    <a:pt x="44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2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1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7" y="11"/>
                    <a:pt x="34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gray">
            <a:xfrm>
              <a:off x="2832100" y="4627563"/>
              <a:ext cx="236538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4"/>
                </a:cxn>
                <a:cxn ang="0">
                  <a:pos x="12" y="14"/>
                </a:cxn>
                <a:cxn ang="0">
                  <a:pos x="22" y="3"/>
                </a:cxn>
                <a:cxn ang="0">
                  <a:pos x="37" y="0"/>
                </a:cxn>
                <a:cxn ang="0">
                  <a:pos x="49" y="2"/>
                </a:cxn>
                <a:cxn ang="0">
                  <a:pos x="57" y="8"/>
                </a:cxn>
                <a:cxn ang="0">
                  <a:pos x="61" y="16"/>
                </a:cxn>
                <a:cxn ang="0">
                  <a:pos x="63" y="27"/>
                </a:cxn>
                <a:cxn ang="0">
                  <a:pos x="63" y="77"/>
                </a:cxn>
                <a:cxn ang="0">
                  <a:pos x="50" y="77"/>
                </a:cxn>
                <a:cxn ang="0">
                  <a:pos x="50" y="26"/>
                </a:cxn>
                <a:cxn ang="0">
                  <a:pos x="46" y="15"/>
                </a:cxn>
                <a:cxn ang="0">
                  <a:pos x="35" y="11"/>
                </a:cxn>
                <a:cxn ang="0">
                  <a:pos x="25" y="13"/>
                </a:cxn>
                <a:cxn ang="0">
                  <a:pos x="18" y="17"/>
                </a:cxn>
                <a:cxn ang="0">
                  <a:pos x="14" y="25"/>
                </a:cxn>
                <a:cxn ang="0">
                  <a:pos x="13" y="34"/>
                </a:cxn>
                <a:cxn ang="0">
                  <a:pos x="13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63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5" y="9"/>
                    <a:pt x="18" y="5"/>
                    <a:pt x="22" y="3"/>
                  </a:cubicBezTo>
                  <a:cubicBezTo>
                    <a:pt x="27" y="1"/>
                    <a:pt x="31" y="0"/>
                    <a:pt x="37" y="0"/>
                  </a:cubicBezTo>
                  <a:cubicBezTo>
                    <a:pt x="42" y="0"/>
                    <a:pt x="46" y="1"/>
                    <a:pt x="49" y="2"/>
                  </a:cubicBezTo>
                  <a:cubicBezTo>
                    <a:pt x="52" y="3"/>
                    <a:pt x="55" y="5"/>
                    <a:pt x="57" y="8"/>
                  </a:cubicBezTo>
                  <a:cubicBezTo>
                    <a:pt x="59" y="10"/>
                    <a:pt x="61" y="13"/>
                    <a:pt x="61" y="16"/>
                  </a:cubicBezTo>
                  <a:cubicBezTo>
                    <a:pt x="62" y="20"/>
                    <a:pt x="63" y="23"/>
                    <a:pt x="63" y="27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1"/>
                    <a:pt x="49" y="18"/>
                    <a:pt x="46" y="15"/>
                  </a:cubicBezTo>
                  <a:cubicBezTo>
                    <a:pt x="43" y="12"/>
                    <a:pt x="40" y="11"/>
                    <a:pt x="35" y="11"/>
                  </a:cubicBezTo>
                  <a:cubicBezTo>
                    <a:pt x="31" y="11"/>
                    <a:pt x="28" y="11"/>
                    <a:pt x="25" y="13"/>
                  </a:cubicBezTo>
                  <a:cubicBezTo>
                    <a:pt x="22" y="14"/>
                    <a:pt x="20" y="15"/>
                    <a:pt x="18" y="17"/>
                  </a:cubicBezTo>
                  <a:cubicBezTo>
                    <a:pt x="16" y="20"/>
                    <a:pt x="15" y="22"/>
                    <a:pt x="14" y="25"/>
                  </a:cubicBezTo>
                  <a:cubicBezTo>
                    <a:pt x="13" y="28"/>
                    <a:pt x="13" y="31"/>
                    <a:pt x="13" y="34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gray">
            <a:xfrm>
              <a:off x="3121025" y="4627563"/>
              <a:ext cx="255588" cy="293688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48" y="15"/>
                </a:cxn>
                <a:cxn ang="0">
                  <a:pos x="36" y="11"/>
                </a:cxn>
                <a:cxn ang="0">
                  <a:pos x="25" y="13"/>
                </a:cxn>
                <a:cxn ang="0">
                  <a:pos x="18" y="20"/>
                </a:cxn>
                <a:cxn ang="0">
                  <a:pos x="14" y="29"/>
                </a:cxn>
                <a:cxn ang="0">
                  <a:pos x="13" y="40"/>
                </a:cxn>
                <a:cxn ang="0">
                  <a:pos x="14" y="50"/>
                </a:cxn>
                <a:cxn ang="0">
                  <a:pos x="18" y="59"/>
                </a:cxn>
                <a:cxn ang="0">
                  <a:pos x="24" y="65"/>
                </a:cxn>
                <a:cxn ang="0">
                  <a:pos x="35" y="68"/>
                </a:cxn>
                <a:cxn ang="0">
                  <a:pos x="49" y="63"/>
                </a:cxn>
                <a:cxn ang="0">
                  <a:pos x="55" y="49"/>
                </a:cxn>
                <a:cxn ang="0">
                  <a:pos x="68" y="49"/>
                </a:cxn>
                <a:cxn ang="0">
                  <a:pos x="57" y="71"/>
                </a:cxn>
                <a:cxn ang="0">
                  <a:pos x="35" y="78"/>
                </a:cxn>
                <a:cxn ang="0">
                  <a:pos x="20" y="76"/>
                </a:cxn>
                <a:cxn ang="0">
                  <a:pos x="8" y="68"/>
                </a:cxn>
                <a:cxn ang="0">
                  <a:pos x="2" y="56"/>
                </a:cxn>
                <a:cxn ang="0">
                  <a:pos x="0" y="40"/>
                </a:cxn>
                <a:cxn ang="0">
                  <a:pos x="2" y="24"/>
                </a:cxn>
                <a:cxn ang="0">
                  <a:pos x="8" y="12"/>
                </a:cxn>
                <a:cxn ang="0">
                  <a:pos x="19" y="3"/>
                </a:cxn>
                <a:cxn ang="0">
                  <a:pos x="35" y="0"/>
                </a:cxn>
                <a:cxn ang="0">
                  <a:pos x="47" y="1"/>
                </a:cxn>
                <a:cxn ang="0">
                  <a:pos x="57" y="6"/>
                </a:cxn>
                <a:cxn ang="0">
                  <a:pos x="64" y="14"/>
                </a:cxn>
                <a:cxn ang="0">
                  <a:pos x="68" y="26"/>
                </a:cxn>
                <a:cxn ang="0">
                  <a:pos x="55" y="26"/>
                </a:cxn>
              </a:cxnLst>
              <a:rect l="0" t="0" r="r" b="b"/>
              <a:pathLst>
                <a:path w="68" h="78">
                  <a:moveTo>
                    <a:pt x="55" y="26"/>
                  </a:moveTo>
                  <a:cubicBezTo>
                    <a:pt x="54" y="21"/>
                    <a:pt x="52" y="17"/>
                    <a:pt x="48" y="15"/>
                  </a:cubicBezTo>
                  <a:cubicBezTo>
                    <a:pt x="45" y="12"/>
                    <a:pt x="41" y="11"/>
                    <a:pt x="36" y="11"/>
                  </a:cubicBezTo>
                  <a:cubicBezTo>
                    <a:pt x="32" y="11"/>
                    <a:pt x="28" y="12"/>
                    <a:pt x="25" y="13"/>
                  </a:cubicBezTo>
                  <a:cubicBezTo>
                    <a:pt x="22" y="15"/>
                    <a:pt x="19" y="17"/>
                    <a:pt x="18" y="20"/>
                  </a:cubicBezTo>
                  <a:cubicBezTo>
                    <a:pt x="16" y="22"/>
                    <a:pt x="15" y="26"/>
                    <a:pt x="14" y="29"/>
                  </a:cubicBezTo>
                  <a:cubicBezTo>
                    <a:pt x="13" y="33"/>
                    <a:pt x="13" y="36"/>
                    <a:pt x="13" y="40"/>
                  </a:cubicBezTo>
                  <a:cubicBezTo>
                    <a:pt x="13" y="44"/>
                    <a:pt x="13" y="47"/>
                    <a:pt x="14" y="50"/>
                  </a:cubicBezTo>
                  <a:cubicBezTo>
                    <a:pt x="15" y="54"/>
                    <a:pt x="16" y="57"/>
                    <a:pt x="18" y="59"/>
                  </a:cubicBezTo>
                  <a:cubicBezTo>
                    <a:pt x="19" y="62"/>
                    <a:pt x="22" y="64"/>
                    <a:pt x="24" y="65"/>
                  </a:cubicBezTo>
                  <a:cubicBezTo>
                    <a:pt x="27" y="67"/>
                    <a:pt x="31" y="68"/>
                    <a:pt x="35" y="68"/>
                  </a:cubicBezTo>
                  <a:cubicBezTo>
                    <a:pt x="41" y="68"/>
                    <a:pt x="45" y="66"/>
                    <a:pt x="49" y="63"/>
                  </a:cubicBezTo>
                  <a:cubicBezTo>
                    <a:pt x="52" y="59"/>
                    <a:pt x="54" y="55"/>
                    <a:pt x="55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6" y="58"/>
                    <a:pt x="63" y="66"/>
                    <a:pt x="57" y="71"/>
                  </a:cubicBezTo>
                  <a:cubicBezTo>
                    <a:pt x="52" y="76"/>
                    <a:pt x="44" y="78"/>
                    <a:pt x="35" y="78"/>
                  </a:cubicBezTo>
                  <a:cubicBezTo>
                    <a:pt x="29" y="78"/>
                    <a:pt x="24" y="78"/>
                    <a:pt x="20" y="76"/>
                  </a:cubicBezTo>
                  <a:cubicBezTo>
                    <a:pt x="15" y="74"/>
                    <a:pt x="11" y="71"/>
                    <a:pt x="8" y="68"/>
                  </a:cubicBezTo>
                  <a:cubicBezTo>
                    <a:pt x="6" y="64"/>
                    <a:pt x="3" y="60"/>
                    <a:pt x="2" y="56"/>
                  </a:cubicBezTo>
                  <a:cubicBezTo>
                    <a:pt x="0" y="51"/>
                    <a:pt x="0" y="46"/>
                    <a:pt x="0" y="40"/>
                  </a:cubicBezTo>
                  <a:cubicBezTo>
                    <a:pt x="0" y="35"/>
                    <a:pt x="0" y="29"/>
                    <a:pt x="2" y="24"/>
                  </a:cubicBezTo>
                  <a:cubicBezTo>
                    <a:pt x="3" y="19"/>
                    <a:pt x="5" y="15"/>
                    <a:pt x="8" y="12"/>
                  </a:cubicBezTo>
                  <a:cubicBezTo>
                    <a:pt x="11" y="8"/>
                    <a:pt x="15" y="5"/>
                    <a:pt x="19" y="3"/>
                  </a:cubicBezTo>
                  <a:cubicBezTo>
                    <a:pt x="24" y="1"/>
                    <a:pt x="29" y="0"/>
                    <a:pt x="35" y="0"/>
                  </a:cubicBezTo>
                  <a:cubicBezTo>
                    <a:pt x="39" y="0"/>
                    <a:pt x="43" y="0"/>
                    <a:pt x="47" y="1"/>
                  </a:cubicBezTo>
                  <a:cubicBezTo>
                    <a:pt x="51" y="2"/>
                    <a:pt x="54" y="4"/>
                    <a:pt x="57" y="6"/>
                  </a:cubicBezTo>
                  <a:cubicBezTo>
                    <a:pt x="60" y="8"/>
                    <a:pt x="62" y="11"/>
                    <a:pt x="64" y="14"/>
                  </a:cubicBezTo>
                  <a:cubicBezTo>
                    <a:pt x="66" y="17"/>
                    <a:pt x="67" y="21"/>
                    <a:pt x="68" y="26"/>
                  </a:cubicBezTo>
                  <a:lnTo>
                    <a:pt x="55" y="2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gray">
            <a:xfrm>
              <a:off x="3409950" y="4627563"/>
              <a:ext cx="261938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3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5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70" h="78">
                  <a:moveTo>
                    <a:pt x="68" y="53"/>
                  </a:moveTo>
                  <a:cubicBezTo>
                    <a:pt x="67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8" y="1"/>
                    <a:pt x="52" y="4"/>
                  </a:cubicBezTo>
                  <a:cubicBezTo>
                    <a:pt x="56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70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7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8" y="11"/>
                    <a:pt x="35" y="11"/>
                  </a:cubicBezTo>
                  <a:cubicBezTo>
                    <a:pt x="31" y="11"/>
                    <a:pt x="29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gray">
            <a:xfrm>
              <a:off x="3833813" y="4548188"/>
              <a:ext cx="150813" cy="36830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40" y="23"/>
                </a:cxn>
                <a:cxn ang="0">
                  <a:pos x="40" y="34"/>
                </a:cxn>
                <a:cxn ang="0">
                  <a:pos x="25" y="34"/>
                </a:cxn>
                <a:cxn ang="0">
                  <a:pos x="25" y="80"/>
                </a:cxn>
                <a:cxn ang="0">
                  <a:pos x="26" y="84"/>
                </a:cxn>
                <a:cxn ang="0">
                  <a:pos x="27" y="86"/>
                </a:cxn>
                <a:cxn ang="0">
                  <a:pos x="30" y="87"/>
                </a:cxn>
                <a:cxn ang="0">
                  <a:pos x="35" y="87"/>
                </a:cxn>
                <a:cxn ang="0">
                  <a:pos x="40" y="87"/>
                </a:cxn>
                <a:cxn ang="0">
                  <a:pos x="40" y="98"/>
                </a:cxn>
                <a:cxn ang="0">
                  <a:pos x="31" y="98"/>
                </a:cxn>
                <a:cxn ang="0">
                  <a:pos x="23" y="97"/>
                </a:cxn>
                <a:cxn ang="0">
                  <a:pos x="17" y="95"/>
                </a:cxn>
                <a:cxn ang="0">
                  <a:pos x="14" y="90"/>
                </a:cxn>
                <a:cxn ang="0">
                  <a:pos x="13" y="81"/>
                </a:cxn>
                <a:cxn ang="0">
                  <a:pos x="13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3" y="23"/>
                </a:cxn>
                <a:cxn ang="0">
                  <a:pos x="13" y="0"/>
                </a:cxn>
                <a:cxn ang="0">
                  <a:pos x="25" y="0"/>
                </a:cxn>
                <a:cxn ang="0">
                  <a:pos x="25" y="23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6" y="83"/>
                    <a:pt x="26" y="84"/>
                  </a:cubicBezTo>
                  <a:cubicBezTo>
                    <a:pt x="26" y="85"/>
                    <a:pt x="27" y="85"/>
                    <a:pt x="27" y="86"/>
                  </a:cubicBezTo>
                  <a:cubicBezTo>
                    <a:pt x="28" y="86"/>
                    <a:pt x="29" y="86"/>
                    <a:pt x="30" y="87"/>
                  </a:cubicBezTo>
                  <a:cubicBezTo>
                    <a:pt x="31" y="87"/>
                    <a:pt x="33" y="87"/>
                    <a:pt x="35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28" y="98"/>
                    <a:pt x="25" y="98"/>
                    <a:pt x="23" y="97"/>
                  </a:cubicBezTo>
                  <a:cubicBezTo>
                    <a:pt x="21" y="97"/>
                    <a:pt x="19" y="96"/>
                    <a:pt x="17" y="95"/>
                  </a:cubicBezTo>
                  <a:cubicBezTo>
                    <a:pt x="16" y="94"/>
                    <a:pt x="15" y="92"/>
                    <a:pt x="14" y="90"/>
                  </a:cubicBezTo>
                  <a:cubicBezTo>
                    <a:pt x="13" y="88"/>
                    <a:pt x="13" y="85"/>
                    <a:pt x="13" y="81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gray">
            <a:xfrm>
              <a:off x="4037013" y="4525963"/>
              <a:ext cx="233363" cy="390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40"/>
                </a:cxn>
                <a:cxn ang="0">
                  <a:pos x="12" y="40"/>
                </a:cxn>
                <a:cxn ang="0">
                  <a:pos x="16" y="34"/>
                </a:cxn>
                <a:cxn ang="0">
                  <a:pos x="22" y="30"/>
                </a:cxn>
                <a:cxn ang="0">
                  <a:pos x="29" y="28"/>
                </a:cxn>
                <a:cxn ang="0">
                  <a:pos x="36" y="27"/>
                </a:cxn>
                <a:cxn ang="0">
                  <a:pos x="48" y="29"/>
                </a:cxn>
                <a:cxn ang="0">
                  <a:pos x="56" y="35"/>
                </a:cxn>
                <a:cxn ang="0">
                  <a:pos x="60" y="43"/>
                </a:cxn>
                <a:cxn ang="0">
                  <a:pos x="62" y="54"/>
                </a:cxn>
                <a:cxn ang="0">
                  <a:pos x="62" y="104"/>
                </a:cxn>
                <a:cxn ang="0">
                  <a:pos x="49" y="104"/>
                </a:cxn>
                <a:cxn ang="0">
                  <a:pos x="49" y="53"/>
                </a:cxn>
                <a:cxn ang="0">
                  <a:pos x="45" y="42"/>
                </a:cxn>
                <a:cxn ang="0">
                  <a:pos x="34" y="38"/>
                </a:cxn>
                <a:cxn ang="0">
                  <a:pos x="24" y="40"/>
                </a:cxn>
                <a:cxn ang="0">
                  <a:pos x="17" y="44"/>
                </a:cxn>
                <a:cxn ang="0">
                  <a:pos x="13" y="52"/>
                </a:cxn>
                <a:cxn ang="0">
                  <a:pos x="12" y="61"/>
                </a:cxn>
                <a:cxn ang="0">
                  <a:pos x="12" y="104"/>
                </a:cxn>
                <a:cxn ang="0">
                  <a:pos x="0" y="104"/>
                </a:cxn>
                <a:cxn ang="0">
                  <a:pos x="0" y="0"/>
                </a:cxn>
              </a:cxnLst>
              <a:rect l="0" t="0" r="r" b="b"/>
              <a:pathLst>
                <a:path w="62" h="104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37"/>
                    <a:pt x="15" y="35"/>
                    <a:pt x="16" y="34"/>
                  </a:cubicBezTo>
                  <a:cubicBezTo>
                    <a:pt x="18" y="32"/>
                    <a:pt x="20" y="31"/>
                    <a:pt x="22" y="30"/>
                  </a:cubicBezTo>
                  <a:cubicBezTo>
                    <a:pt x="24" y="29"/>
                    <a:pt x="27" y="28"/>
                    <a:pt x="29" y="28"/>
                  </a:cubicBezTo>
                  <a:cubicBezTo>
                    <a:pt x="31" y="27"/>
                    <a:pt x="34" y="27"/>
                    <a:pt x="36" y="27"/>
                  </a:cubicBezTo>
                  <a:cubicBezTo>
                    <a:pt x="41" y="27"/>
                    <a:pt x="45" y="28"/>
                    <a:pt x="48" y="29"/>
                  </a:cubicBezTo>
                  <a:cubicBezTo>
                    <a:pt x="52" y="30"/>
                    <a:pt x="54" y="32"/>
                    <a:pt x="56" y="35"/>
                  </a:cubicBezTo>
                  <a:cubicBezTo>
                    <a:pt x="58" y="37"/>
                    <a:pt x="60" y="40"/>
                    <a:pt x="60" y="43"/>
                  </a:cubicBezTo>
                  <a:cubicBezTo>
                    <a:pt x="61" y="47"/>
                    <a:pt x="62" y="50"/>
                    <a:pt x="62" y="54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48"/>
                    <a:pt x="48" y="45"/>
                    <a:pt x="45" y="42"/>
                  </a:cubicBezTo>
                  <a:cubicBezTo>
                    <a:pt x="43" y="39"/>
                    <a:pt x="39" y="38"/>
                    <a:pt x="34" y="38"/>
                  </a:cubicBezTo>
                  <a:cubicBezTo>
                    <a:pt x="30" y="38"/>
                    <a:pt x="27" y="38"/>
                    <a:pt x="24" y="40"/>
                  </a:cubicBezTo>
                  <a:cubicBezTo>
                    <a:pt x="22" y="41"/>
                    <a:pt x="19" y="42"/>
                    <a:pt x="17" y="44"/>
                  </a:cubicBezTo>
                  <a:cubicBezTo>
                    <a:pt x="16" y="47"/>
                    <a:pt x="14" y="49"/>
                    <a:pt x="13" y="52"/>
                  </a:cubicBezTo>
                  <a:cubicBezTo>
                    <a:pt x="12" y="55"/>
                    <a:pt x="12" y="58"/>
                    <a:pt x="12" y="61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0" y="104"/>
                    <a:pt x="0" y="104"/>
                    <a:pt x="0" y="10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gray">
            <a:xfrm>
              <a:off x="4322763" y="4627563"/>
              <a:ext cx="258763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2" y="55"/>
                </a:cxn>
                <a:cxn ang="0">
                  <a:pos x="0" y="39"/>
                </a:cxn>
                <a:cxn ang="0">
                  <a:pos x="2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2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49" y="17"/>
                </a:cxn>
                <a:cxn ang="0">
                  <a:pos x="43" y="12"/>
                </a:cxn>
                <a:cxn ang="0">
                  <a:pos x="34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1" y="76"/>
                    <a:pt x="44" y="78"/>
                    <a:pt x="36" y="78"/>
                  </a:cubicBezTo>
                  <a:cubicBezTo>
                    <a:pt x="30" y="78"/>
                    <a:pt x="24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2" y="23"/>
                  </a:cubicBezTo>
                  <a:cubicBezTo>
                    <a:pt x="4" y="19"/>
                    <a:pt x="6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2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1" y="68"/>
                    <a:pt x="46" y="66"/>
                    <a:pt x="49" y="64"/>
                  </a:cubicBezTo>
                  <a:cubicBezTo>
                    <a:pt x="52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1" y="19"/>
                    <a:pt x="49" y="17"/>
                  </a:cubicBezTo>
                  <a:cubicBezTo>
                    <a:pt x="48" y="15"/>
                    <a:pt x="45" y="14"/>
                    <a:pt x="43" y="12"/>
                  </a:cubicBezTo>
                  <a:cubicBezTo>
                    <a:pt x="40" y="11"/>
                    <a:pt x="37" y="11"/>
                    <a:pt x="34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gray">
            <a:xfrm>
              <a:off x="4762500" y="4627563"/>
              <a:ext cx="254000" cy="293688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49" y="15"/>
                </a:cxn>
                <a:cxn ang="0">
                  <a:pos x="36" y="11"/>
                </a:cxn>
                <a:cxn ang="0">
                  <a:pos x="25" y="13"/>
                </a:cxn>
                <a:cxn ang="0">
                  <a:pos x="18" y="20"/>
                </a:cxn>
                <a:cxn ang="0">
                  <a:pos x="14" y="29"/>
                </a:cxn>
                <a:cxn ang="0">
                  <a:pos x="13" y="40"/>
                </a:cxn>
                <a:cxn ang="0">
                  <a:pos x="14" y="50"/>
                </a:cxn>
                <a:cxn ang="0">
                  <a:pos x="18" y="59"/>
                </a:cxn>
                <a:cxn ang="0">
                  <a:pos x="25" y="65"/>
                </a:cxn>
                <a:cxn ang="0">
                  <a:pos x="35" y="68"/>
                </a:cxn>
                <a:cxn ang="0">
                  <a:pos x="49" y="63"/>
                </a:cxn>
                <a:cxn ang="0">
                  <a:pos x="56" y="49"/>
                </a:cxn>
                <a:cxn ang="0">
                  <a:pos x="68" y="49"/>
                </a:cxn>
                <a:cxn ang="0">
                  <a:pos x="58" y="71"/>
                </a:cxn>
                <a:cxn ang="0">
                  <a:pos x="35" y="78"/>
                </a:cxn>
                <a:cxn ang="0">
                  <a:pos x="20" y="76"/>
                </a:cxn>
                <a:cxn ang="0">
                  <a:pos x="9" y="68"/>
                </a:cxn>
                <a:cxn ang="0">
                  <a:pos x="2" y="56"/>
                </a:cxn>
                <a:cxn ang="0">
                  <a:pos x="0" y="40"/>
                </a:cxn>
                <a:cxn ang="0">
                  <a:pos x="2" y="24"/>
                </a:cxn>
                <a:cxn ang="0">
                  <a:pos x="9" y="12"/>
                </a:cxn>
                <a:cxn ang="0">
                  <a:pos x="20" y="3"/>
                </a:cxn>
                <a:cxn ang="0">
                  <a:pos x="36" y="0"/>
                </a:cxn>
                <a:cxn ang="0">
                  <a:pos x="48" y="1"/>
                </a:cxn>
                <a:cxn ang="0">
                  <a:pos x="58" y="6"/>
                </a:cxn>
                <a:cxn ang="0">
                  <a:pos x="65" y="14"/>
                </a:cxn>
                <a:cxn ang="0">
                  <a:pos x="68" y="26"/>
                </a:cxn>
                <a:cxn ang="0">
                  <a:pos x="55" y="26"/>
                </a:cxn>
              </a:cxnLst>
              <a:rect l="0" t="0" r="r" b="b"/>
              <a:pathLst>
                <a:path w="68" h="78">
                  <a:moveTo>
                    <a:pt x="55" y="26"/>
                  </a:moveTo>
                  <a:cubicBezTo>
                    <a:pt x="54" y="21"/>
                    <a:pt x="52" y="17"/>
                    <a:pt x="49" y="15"/>
                  </a:cubicBezTo>
                  <a:cubicBezTo>
                    <a:pt x="46" y="12"/>
                    <a:pt x="42" y="11"/>
                    <a:pt x="36" y="11"/>
                  </a:cubicBezTo>
                  <a:cubicBezTo>
                    <a:pt x="32" y="11"/>
                    <a:pt x="28" y="12"/>
                    <a:pt x="25" y="13"/>
                  </a:cubicBezTo>
                  <a:cubicBezTo>
                    <a:pt x="22" y="15"/>
                    <a:pt x="20" y="17"/>
                    <a:pt x="18" y="20"/>
                  </a:cubicBezTo>
                  <a:cubicBezTo>
                    <a:pt x="16" y="22"/>
                    <a:pt x="15" y="26"/>
                    <a:pt x="14" y="29"/>
                  </a:cubicBezTo>
                  <a:cubicBezTo>
                    <a:pt x="13" y="33"/>
                    <a:pt x="13" y="36"/>
                    <a:pt x="13" y="40"/>
                  </a:cubicBezTo>
                  <a:cubicBezTo>
                    <a:pt x="13" y="44"/>
                    <a:pt x="13" y="47"/>
                    <a:pt x="14" y="50"/>
                  </a:cubicBezTo>
                  <a:cubicBezTo>
                    <a:pt x="15" y="54"/>
                    <a:pt x="16" y="57"/>
                    <a:pt x="18" y="59"/>
                  </a:cubicBezTo>
                  <a:cubicBezTo>
                    <a:pt x="20" y="62"/>
                    <a:pt x="22" y="64"/>
                    <a:pt x="25" y="65"/>
                  </a:cubicBezTo>
                  <a:cubicBezTo>
                    <a:pt x="28" y="67"/>
                    <a:pt x="31" y="68"/>
                    <a:pt x="35" y="68"/>
                  </a:cubicBezTo>
                  <a:cubicBezTo>
                    <a:pt x="41" y="68"/>
                    <a:pt x="46" y="66"/>
                    <a:pt x="49" y="63"/>
                  </a:cubicBezTo>
                  <a:cubicBezTo>
                    <a:pt x="53" y="59"/>
                    <a:pt x="55" y="55"/>
                    <a:pt x="56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7" y="58"/>
                    <a:pt x="63" y="66"/>
                    <a:pt x="58" y="71"/>
                  </a:cubicBezTo>
                  <a:cubicBezTo>
                    <a:pt x="52" y="76"/>
                    <a:pt x="45" y="78"/>
                    <a:pt x="35" y="78"/>
                  </a:cubicBezTo>
                  <a:cubicBezTo>
                    <a:pt x="29" y="78"/>
                    <a:pt x="24" y="78"/>
                    <a:pt x="20" y="76"/>
                  </a:cubicBezTo>
                  <a:cubicBezTo>
                    <a:pt x="16" y="74"/>
                    <a:pt x="12" y="71"/>
                    <a:pt x="9" y="68"/>
                  </a:cubicBezTo>
                  <a:cubicBezTo>
                    <a:pt x="6" y="64"/>
                    <a:pt x="4" y="60"/>
                    <a:pt x="2" y="56"/>
                  </a:cubicBezTo>
                  <a:cubicBezTo>
                    <a:pt x="1" y="51"/>
                    <a:pt x="0" y="46"/>
                    <a:pt x="0" y="40"/>
                  </a:cubicBezTo>
                  <a:cubicBezTo>
                    <a:pt x="0" y="35"/>
                    <a:pt x="1" y="29"/>
                    <a:pt x="2" y="24"/>
                  </a:cubicBezTo>
                  <a:cubicBezTo>
                    <a:pt x="4" y="19"/>
                    <a:pt x="6" y="15"/>
                    <a:pt x="9" y="12"/>
                  </a:cubicBezTo>
                  <a:cubicBezTo>
                    <a:pt x="12" y="8"/>
                    <a:pt x="15" y="5"/>
                    <a:pt x="20" y="3"/>
                  </a:cubicBezTo>
                  <a:cubicBezTo>
                    <a:pt x="24" y="1"/>
                    <a:pt x="30" y="0"/>
                    <a:pt x="36" y="0"/>
                  </a:cubicBezTo>
                  <a:cubicBezTo>
                    <a:pt x="40" y="0"/>
                    <a:pt x="44" y="0"/>
                    <a:pt x="48" y="1"/>
                  </a:cubicBezTo>
                  <a:cubicBezTo>
                    <a:pt x="51" y="2"/>
                    <a:pt x="55" y="4"/>
                    <a:pt x="58" y="6"/>
                  </a:cubicBezTo>
                  <a:cubicBezTo>
                    <a:pt x="60" y="8"/>
                    <a:pt x="63" y="11"/>
                    <a:pt x="65" y="14"/>
                  </a:cubicBezTo>
                  <a:cubicBezTo>
                    <a:pt x="66" y="17"/>
                    <a:pt x="68" y="21"/>
                    <a:pt x="68" y="26"/>
                  </a:cubicBezTo>
                  <a:lnTo>
                    <a:pt x="55" y="2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9" name="Freeform 22"/>
            <p:cNvSpPr>
              <a:spLocks noEditPoints="1"/>
            </p:cNvSpPr>
            <p:nvPr/>
          </p:nvSpPr>
          <p:spPr bwMode="gray">
            <a:xfrm>
              <a:off x="5051425" y="4627563"/>
              <a:ext cx="273050" cy="293688"/>
            </a:xfrm>
            <a:custGeom>
              <a:avLst/>
              <a:gdLst/>
              <a:ahLst/>
              <a:cxnLst>
                <a:cxn ang="0">
                  <a:pos x="3" y="24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7" y="0"/>
                </a:cxn>
                <a:cxn ang="0">
                  <a:pos x="53" y="3"/>
                </a:cxn>
                <a:cxn ang="0">
                  <a:pos x="64" y="11"/>
                </a:cxn>
                <a:cxn ang="0">
                  <a:pos x="71" y="24"/>
                </a:cxn>
                <a:cxn ang="0">
                  <a:pos x="73" y="39"/>
                </a:cxn>
                <a:cxn ang="0">
                  <a:pos x="71" y="55"/>
                </a:cxn>
                <a:cxn ang="0">
                  <a:pos x="64" y="67"/>
                </a:cxn>
                <a:cxn ang="0">
                  <a:pos x="53" y="75"/>
                </a:cxn>
                <a:cxn ang="0">
                  <a:pos x="37" y="78"/>
                </a:cxn>
                <a:cxn ang="0">
                  <a:pos x="21" y="75"/>
                </a:cxn>
                <a:cxn ang="0">
                  <a:pos x="10" y="67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4"/>
                </a:cxn>
                <a:cxn ang="0">
                  <a:pos x="15" y="51"/>
                </a:cxn>
                <a:cxn ang="0">
                  <a:pos x="20" y="60"/>
                </a:cxn>
                <a:cxn ang="0">
                  <a:pos x="28" y="66"/>
                </a:cxn>
                <a:cxn ang="0">
                  <a:pos x="37" y="68"/>
                </a:cxn>
                <a:cxn ang="0">
                  <a:pos x="46" y="66"/>
                </a:cxn>
                <a:cxn ang="0">
                  <a:pos x="53" y="60"/>
                </a:cxn>
                <a:cxn ang="0">
                  <a:pos x="58" y="51"/>
                </a:cxn>
                <a:cxn ang="0">
                  <a:pos x="60" y="39"/>
                </a:cxn>
                <a:cxn ang="0">
                  <a:pos x="58" y="27"/>
                </a:cxn>
                <a:cxn ang="0">
                  <a:pos x="53" y="18"/>
                </a:cxn>
                <a:cxn ang="0">
                  <a:pos x="46" y="13"/>
                </a:cxn>
                <a:cxn ang="0">
                  <a:pos x="37" y="11"/>
                </a:cxn>
                <a:cxn ang="0">
                  <a:pos x="28" y="13"/>
                </a:cxn>
                <a:cxn ang="0">
                  <a:pos x="20" y="18"/>
                </a:cxn>
                <a:cxn ang="0">
                  <a:pos x="15" y="27"/>
                </a:cxn>
                <a:cxn ang="0">
                  <a:pos x="13" y="39"/>
                </a:cxn>
                <a:cxn ang="0">
                  <a:pos x="15" y="51"/>
                </a:cxn>
              </a:cxnLst>
              <a:rect l="0" t="0" r="r" b="b"/>
              <a:pathLst>
                <a:path w="73" h="78">
                  <a:moveTo>
                    <a:pt x="3" y="24"/>
                  </a:moveTo>
                  <a:cubicBezTo>
                    <a:pt x="4" y="19"/>
                    <a:pt x="7" y="15"/>
                    <a:pt x="10" y="11"/>
                  </a:cubicBezTo>
                  <a:cubicBezTo>
                    <a:pt x="13" y="8"/>
                    <a:pt x="17" y="5"/>
                    <a:pt x="21" y="3"/>
                  </a:cubicBezTo>
                  <a:cubicBezTo>
                    <a:pt x="26" y="1"/>
                    <a:pt x="31" y="0"/>
                    <a:pt x="37" y="0"/>
                  </a:cubicBezTo>
                  <a:cubicBezTo>
                    <a:pt x="43" y="0"/>
                    <a:pt x="48" y="1"/>
                    <a:pt x="53" y="3"/>
                  </a:cubicBezTo>
                  <a:cubicBezTo>
                    <a:pt x="57" y="5"/>
                    <a:pt x="61" y="8"/>
                    <a:pt x="64" y="11"/>
                  </a:cubicBezTo>
                  <a:cubicBezTo>
                    <a:pt x="67" y="15"/>
                    <a:pt x="69" y="19"/>
                    <a:pt x="71" y="24"/>
                  </a:cubicBezTo>
                  <a:cubicBezTo>
                    <a:pt x="73" y="29"/>
                    <a:pt x="73" y="34"/>
                    <a:pt x="73" y="39"/>
                  </a:cubicBezTo>
                  <a:cubicBezTo>
                    <a:pt x="73" y="45"/>
                    <a:pt x="73" y="50"/>
                    <a:pt x="71" y="55"/>
                  </a:cubicBezTo>
                  <a:cubicBezTo>
                    <a:pt x="69" y="59"/>
                    <a:pt x="67" y="64"/>
                    <a:pt x="64" y="67"/>
                  </a:cubicBezTo>
                  <a:cubicBezTo>
                    <a:pt x="61" y="71"/>
                    <a:pt x="57" y="73"/>
                    <a:pt x="53" y="75"/>
                  </a:cubicBezTo>
                  <a:cubicBezTo>
                    <a:pt x="48" y="77"/>
                    <a:pt x="43" y="78"/>
                    <a:pt x="37" y="78"/>
                  </a:cubicBezTo>
                  <a:cubicBezTo>
                    <a:pt x="31" y="78"/>
                    <a:pt x="26" y="77"/>
                    <a:pt x="21" y="75"/>
                  </a:cubicBezTo>
                  <a:cubicBezTo>
                    <a:pt x="17" y="73"/>
                    <a:pt x="13" y="71"/>
                    <a:pt x="10" y="67"/>
                  </a:cubicBezTo>
                  <a:cubicBezTo>
                    <a:pt x="7" y="64"/>
                    <a:pt x="4" y="59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4"/>
                    <a:pt x="1" y="29"/>
                    <a:pt x="3" y="24"/>
                  </a:cubicBezTo>
                  <a:close/>
                  <a:moveTo>
                    <a:pt x="15" y="51"/>
                  </a:moveTo>
                  <a:cubicBezTo>
                    <a:pt x="16" y="55"/>
                    <a:pt x="18" y="58"/>
                    <a:pt x="20" y="60"/>
                  </a:cubicBezTo>
                  <a:cubicBezTo>
                    <a:pt x="22" y="63"/>
                    <a:pt x="25" y="64"/>
                    <a:pt x="28" y="66"/>
                  </a:cubicBezTo>
                  <a:cubicBezTo>
                    <a:pt x="31" y="67"/>
                    <a:pt x="34" y="68"/>
                    <a:pt x="37" y="68"/>
                  </a:cubicBezTo>
                  <a:cubicBezTo>
                    <a:pt x="40" y="68"/>
                    <a:pt x="43" y="67"/>
                    <a:pt x="46" y="66"/>
                  </a:cubicBezTo>
                  <a:cubicBezTo>
                    <a:pt x="49" y="64"/>
                    <a:pt x="51" y="63"/>
                    <a:pt x="53" y="60"/>
                  </a:cubicBezTo>
                  <a:cubicBezTo>
                    <a:pt x="56" y="58"/>
                    <a:pt x="57" y="55"/>
                    <a:pt x="58" y="51"/>
                  </a:cubicBezTo>
                  <a:cubicBezTo>
                    <a:pt x="60" y="48"/>
                    <a:pt x="60" y="44"/>
                    <a:pt x="60" y="39"/>
                  </a:cubicBezTo>
                  <a:cubicBezTo>
                    <a:pt x="60" y="35"/>
                    <a:pt x="60" y="31"/>
                    <a:pt x="58" y="27"/>
                  </a:cubicBezTo>
                  <a:cubicBezTo>
                    <a:pt x="57" y="24"/>
                    <a:pt x="56" y="21"/>
                    <a:pt x="53" y="18"/>
                  </a:cubicBezTo>
                  <a:cubicBezTo>
                    <a:pt x="51" y="16"/>
                    <a:pt x="49" y="14"/>
                    <a:pt x="46" y="13"/>
                  </a:cubicBezTo>
                  <a:cubicBezTo>
                    <a:pt x="43" y="11"/>
                    <a:pt x="40" y="11"/>
                    <a:pt x="37" y="11"/>
                  </a:cubicBezTo>
                  <a:cubicBezTo>
                    <a:pt x="34" y="11"/>
                    <a:pt x="31" y="11"/>
                    <a:pt x="28" y="13"/>
                  </a:cubicBezTo>
                  <a:cubicBezTo>
                    <a:pt x="25" y="14"/>
                    <a:pt x="22" y="16"/>
                    <a:pt x="20" y="18"/>
                  </a:cubicBezTo>
                  <a:cubicBezTo>
                    <a:pt x="18" y="21"/>
                    <a:pt x="16" y="24"/>
                    <a:pt x="15" y="27"/>
                  </a:cubicBezTo>
                  <a:cubicBezTo>
                    <a:pt x="14" y="31"/>
                    <a:pt x="13" y="35"/>
                    <a:pt x="13" y="39"/>
                  </a:cubicBezTo>
                  <a:cubicBezTo>
                    <a:pt x="13" y="44"/>
                    <a:pt x="14" y="48"/>
                    <a:pt x="15" y="51"/>
                  </a:cubicBez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gray">
            <a:xfrm>
              <a:off x="5376863" y="4627563"/>
              <a:ext cx="398463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3"/>
                </a:cxn>
                <a:cxn ang="0">
                  <a:pos x="12" y="13"/>
                </a:cxn>
                <a:cxn ang="0">
                  <a:pos x="36" y="0"/>
                </a:cxn>
                <a:cxn ang="0">
                  <a:pos x="49" y="3"/>
                </a:cxn>
                <a:cxn ang="0">
                  <a:pos x="57" y="13"/>
                </a:cxn>
                <a:cxn ang="0">
                  <a:pos x="67" y="3"/>
                </a:cxn>
                <a:cxn ang="0">
                  <a:pos x="81" y="0"/>
                </a:cxn>
                <a:cxn ang="0">
                  <a:pos x="91" y="1"/>
                </a:cxn>
                <a:cxn ang="0">
                  <a:pos x="99" y="5"/>
                </a:cxn>
                <a:cxn ang="0">
                  <a:pos x="104" y="12"/>
                </a:cxn>
                <a:cxn ang="0">
                  <a:pos x="106" y="22"/>
                </a:cxn>
                <a:cxn ang="0">
                  <a:pos x="106" y="77"/>
                </a:cxn>
                <a:cxn ang="0">
                  <a:pos x="93" y="77"/>
                </a:cxn>
                <a:cxn ang="0">
                  <a:pos x="93" y="27"/>
                </a:cxn>
                <a:cxn ang="0">
                  <a:pos x="93" y="21"/>
                </a:cxn>
                <a:cxn ang="0">
                  <a:pos x="91" y="16"/>
                </a:cxn>
                <a:cxn ang="0">
                  <a:pos x="86" y="12"/>
                </a:cxn>
                <a:cxn ang="0">
                  <a:pos x="79" y="11"/>
                </a:cxn>
                <a:cxn ang="0">
                  <a:pos x="64" y="16"/>
                </a:cxn>
                <a:cxn ang="0">
                  <a:pos x="59" y="30"/>
                </a:cxn>
                <a:cxn ang="0">
                  <a:pos x="59" y="77"/>
                </a:cxn>
                <a:cxn ang="0">
                  <a:pos x="47" y="77"/>
                </a:cxn>
                <a:cxn ang="0">
                  <a:pos x="47" y="27"/>
                </a:cxn>
                <a:cxn ang="0">
                  <a:pos x="46" y="21"/>
                </a:cxn>
                <a:cxn ang="0">
                  <a:pos x="44" y="15"/>
                </a:cxn>
                <a:cxn ang="0">
                  <a:pos x="40" y="12"/>
                </a:cxn>
                <a:cxn ang="0">
                  <a:pos x="33" y="11"/>
                </a:cxn>
                <a:cxn ang="0">
                  <a:pos x="23" y="13"/>
                </a:cxn>
                <a:cxn ang="0">
                  <a:pos x="17" y="18"/>
                </a:cxn>
                <a:cxn ang="0">
                  <a:pos x="14" y="25"/>
                </a:cxn>
                <a:cxn ang="0">
                  <a:pos x="13" y="30"/>
                </a:cxn>
                <a:cxn ang="0">
                  <a:pos x="13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106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8" y="4"/>
                    <a:pt x="26" y="0"/>
                    <a:pt x="36" y="0"/>
                  </a:cubicBezTo>
                  <a:cubicBezTo>
                    <a:pt x="41" y="0"/>
                    <a:pt x="45" y="1"/>
                    <a:pt x="49" y="3"/>
                  </a:cubicBezTo>
                  <a:cubicBezTo>
                    <a:pt x="53" y="5"/>
                    <a:pt x="56" y="8"/>
                    <a:pt x="57" y="13"/>
                  </a:cubicBezTo>
                  <a:cubicBezTo>
                    <a:pt x="60" y="9"/>
                    <a:pt x="63" y="5"/>
                    <a:pt x="67" y="3"/>
                  </a:cubicBezTo>
                  <a:cubicBezTo>
                    <a:pt x="71" y="1"/>
                    <a:pt x="76" y="0"/>
                    <a:pt x="81" y="0"/>
                  </a:cubicBezTo>
                  <a:cubicBezTo>
                    <a:pt x="84" y="0"/>
                    <a:pt x="88" y="0"/>
                    <a:pt x="91" y="1"/>
                  </a:cubicBezTo>
                  <a:cubicBezTo>
                    <a:pt x="94" y="2"/>
                    <a:pt x="97" y="3"/>
                    <a:pt x="99" y="5"/>
                  </a:cubicBezTo>
                  <a:cubicBezTo>
                    <a:pt x="101" y="7"/>
                    <a:pt x="103" y="9"/>
                    <a:pt x="104" y="12"/>
                  </a:cubicBezTo>
                  <a:cubicBezTo>
                    <a:pt x="105" y="14"/>
                    <a:pt x="106" y="18"/>
                    <a:pt x="106" y="22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3" y="23"/>
                    <a:pt x="93" y="21"/>
                  </a:cubicBezTo>
                  <a:cubicBezTo>
                    <a:pt x="92" y="19"/>
                    <a:pt x="92" y="17"/>
                    <a:pt x="91" y="16"/>
                  </a:cubicBezTo>
                  <a:cubicBezTo>
                    <a:pt x="89" y="14"/>
                    <a:pt x="88" y="13"/>
                    <a:pt x="86" y="12"/>
                  </a:cubicBezTo>
                  <a:cubicBezTo>
                    <a:pt x="84" y="11"/>
                    <a:pt x="82" y="11"/>
                    <a:pt x="79" y="11"/>
                  </a:cubicBezTo>
                  <a:cubicBezTo>
                    <a:pt x="73" y="11"/>
                    <a:pt x="68" y="13"/>
                    <a:pt x="64" y="16"/>
                  </a:cubicBezTo>
                  <a:cubicBezTo>
                    <a:pt x="61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5"/>
                    <a:pt x="47" y="23"/>
                    <a:pt x="46" y="21"/>
                  </a:cubicBezTo>
                  <a:cubicBezTo>
                    <a:pt x="46" y="19"/>
                    <a:pt x="45" y="17"/>
                    <a:pt x="44" y="15"/>
                  </a:cubicBezTo>
                  <a:cubicBezTo>
                    <a:pt x="43" y="14"/>
                    <a:pt x="41" y="13"/>
                    <a:pt x="40" y="12"/>
                  </a:cubicBezTo>
                  <a:cubicBezTo>
                    <a:pt x="38" y="11"/>
                    <a:pt x="35" y="11"/>
                    <a:pt x="33" y="11"/>
                  </a:cubicBezTo>
                  <a:cubicBezTo>
                    <a:pt x="29" y="11"/>
                    <a:pt x="26" y="11"/>
                    <a:pt x="23" y="13"/>
                  </a:cubicBezTo>
                  <a:cubicBezTo>
                    <a:pt x="21" y="14"/>
                    <a:pt x="19" y="16"/>
                    <a:pt x="17" y="18"/>
                  </a:cubicBezTo>
                  <a:cubicBezTo>
                    <a:pt x="16" y="20"/>
                    <a:pt x="14" y="22"/>
                    <a:pt x="14" y="25"/>
                  </a:cubicBezTo>
                  <a:cubicBezTo>
                    <a:pt x="13" y="27"/>
                    <a:pt x="13" y="28"/>
                    <a:pt x="13" y="30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gray">
            <a:xfrm>
              <a:off x="5843588" y="4627563"/>
              <a:ext cx="393700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2"/>
                </a:cxn>
                <a:cxn ang="0">
                  <a:pos x="11" y="13"/>
                </a:cxn>
                <a:cxn ang="0">
                  <a:pos x="12" y="13"/>
                </a:cxn>
                <a:cxn ang="0">
                  <a:pos x="36" y="0"/>
                </a:cxn>
                <a:cxn ang="0">
                  <a:pos x="48" y="3"/>
                </a:cxn>
                <a:cxn ang="0">
                  <a:pos x="56" y="13"/>
                </a:cxn>
                <a:cxn ang="0">
                  <a:pos x="66" y="3"/>
                </a:cxn>
                <a:cxn ang="0">
                  <a:pos x="80" y="0"/>
                </a:cxn>
                <a:cxn ang="0">
                  <a:pos x="90" y="1"/>
                </a:cxn>
                <a:cxn ang="0">
                  <a:pos x="98" y="5"/>
                </a:cxn>
                <a:cxn ang="0">
                  <a:pos x="103" y="12"/>
                </a:cxn>
                <a:cxn ang="0">
                  <a:pos x="105" y="22"/>
                </a:cxn>
                <a:cxn ang="0">
                  <a:pos x="105" y="77"/>
                </a:cxn>
                <a:cxn ang="0">
                  <a:pos x="93" y="77"/>
                </a:cxn>
                <a:cxn ang="0">
                  <a:pos x="93" y="27"/>
                </a:cxn>
                <a:cxn ang="0">
                  <a:pos x="92" y="21"/>
                </a:cxn>
                <a:cxn ang="0">
                  <a:pos x="90" y="16"/>
                </a:cxn>
                <a:cxn ang="0">
                  <a:pos x="85" y="12"/>
                </a:cxn>
                <a:cxn ang="0">
                  <a:pos x="78" y="11"/>
                </a:cxn>
                <a:cxn ang="0">
                  <a:pos x="64" y="16"/>
                </a:cxn>
                <a:cxn ang="0">
                  <a:pos x="59" y="30"/>
                </a:cxn>
                <a:cxn ang="0">
                  <a:pos x="59" y="77"/>
                </a:cxn>
                <a:cxn ang="0">
                  <a:pos x="46" y="77"/>
                </a:cxn>
                <a:cxn ang="0">
                  <a:pos x="46" y="27"/>
                </a:cxn>
                <a:cxn ang="0">
                  <a:pos x="45" y="21"/>
                </a:cxn>
                <a:cxn ang="0">
                  <a:pos x="43" y="15"/>
                </a:cxn>
                <a:cxn ang="0">
                  <a:pos x="39" y="12"/>
                </a:cxn>
                <a:cxn ang="0">
                  <a:pos x="32" y="11"/>
                </a:cxn>
                <a:cxn ang="0">
                  <a:pos x="23" y="13"/>
                </a:cxn>
                <a:cxn ang="0">
                  <a:pos x="17" y="18"/>
                </a:cxn>
                <a:cxn ang="0">
                  <a:pos x="13" y="25"/>
                </a:cxn>
                <a:cxn ang="0">
                  <a:pos x="12" y="30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105" h="77">
                  <a:moveTo>
                    <a:pt x="0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7" y="4"/>
                    <a:pt x="25" y="0"/>
                    <a:pt x="36" y="0"/>
                  </a:cubicBezTo>
                  <a:cubicBezTo>
                    <a:pt x="40" y="0"/>
                    <a:pt x="45" y="1"/>
                    <a:pt x="48" y="3"/>
                  </a:cubicBezTo>
                  <a:cubicBezTo>
                    <a:pt x="52" y="5"/>
                    <a:pt x="55" y="8"/>
                    <a:pt x="56" y="13"/>
                  </a:cubicBezTo>
                  <a:cubicBezTo>
                    <a:pt x="59" y="9"/>
                    <a:pt x="62" y="5"/>
                    <a:pt x="66" y="3"/>
                  </a:cubicBezTo>
                  <a:cubicBezTo>
                    <a:pt x="71" y="1"/>
                    <a:pt x="75" y="0"/>
                    <a:pt x="80" y="0"/>
                  </a:cubicBezTo>
                  <a:cubicBezTo>
                    <a:pt x="84" y="0"/>
                    <a:pt x="87" y="0"/>
                    <a:pt x="90" y="1"/>
                  </a:cubicBezTo>
                  <a:cubicBezTo>
                    <a:pt x="93" y="2"/>
                    <a:pt x="96" y="3"/>
                    <a:pt x="98" y="5"/>
                  </a:cubicBezTo>
                  <a:cubicBezTo>
                    <a:pt x="100" y="7"/>
                    <a:pt x="102" y="9"/>
                    <a:pt x="103" y="12"/>
                  </a:cubicBezTo>
                  <a:cubicBezTo>
                    <a:pt x="104" y="14"/>
                    <a:pt x="105" y="18"/>
                    <a:pt x="105" y="22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2" y="23"/>
                    <a:pt x="92" y="21"/>
                  </a:cubicBezTo>
                  <a:cubicBezTo>
                    <a:pt x="92" y="19"/>
                    <a:pt x="91" y="17"/>
                    <a:pt x="90" y="16"/>
                  </a:cubicBezTo>
                  <a:cubicBezTo>
                    <a:pt x="89" y="14"/>
                    <a:pt x="87" y="13"/>
                    <a:pt x="85" y="12"/>
                  </a:cubicBezTo>
                  <a:cubicBezTo>
                    <a:pt x="84" y="11"/>
                    <a:pt x="81" y="11"/>
                    <a:pt x="78" y="11"/>
                  </a:cubicBezTo>
                  <a:cubicBezTo>
                    <a:pt x="72" y="11"/>
                    <a:pt x="67" y="13"/>
                    <a:pt x="64" y="16"/>
                  </a:cubicBezTo>
                  <a:cubicBezTo>
                    <a:pt x="60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5"/>
                    <a:pt x="46" y="23"/>
                    <a:pt x="45" y="21"/>
                  </a:cubicBezTo>
                  <a:cubicBezTo>
                    <a:pt x="45" y="19"/>
                    <a:pt x="44" y="17"/>
                    <a:pt x="43" y="15"/>
                  </a:cubicBezTo>
                  <a:cubicBezTo>
                    <a:pt x="42" y="14"/>
                    <a:pt x="41" y="13"/>
                    <a:pt x="39" y="12"/>
                  </a:cubicBezTo>
                  <a:cubicBezTo>
                    <a:pt x="37" y="11"/>
                    <a:pt x="35" y="11"/>
                    <a:pt x="32" y="11"/>
                  </a:cubicBezTo>
                  <a:cubicBezTo>
                    <a:pt x="28" y="11"/>
                    <a:pt x="25" y="11"/>
                    <a:pt x="23" y="13"/>
                  </a:cubicBezTo>
                  <a:cubicBezTo>
                    <a:pt x="20" y="14"/>
                    <a:pt x="18" y="16"/>
                    <a:pt x="17" y="18"/>
                  </a:cubicBezTo>
                  <a:cubicBezTo>
                    <a:pt x="15" y="20"/>
                    <a:pt x="14" y="22"/>
                    <a:pt x="13" y="25"/>
                  </a:cubicBezTo>
                  <a:cubicBezTo>
                    <a:pt x="12" y="27"/>
                    <a:pt x="12" y="28"/>
                    <a:pt x="12" y="30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2" name="Freeform 25"/>
            <p:cNvSpPr>
              <a:spLocks noEditPoints="1"/>
            </p:cNvSpPr>
            <p:nvPr/>
          </p:nvSpPr>
          <p:spPr bwMode="gray">
            <a:xfrm>
              <a:off x="6308725" y="4525963"/>
              <a:ext cx="46038" cy="390525"/>
            </a:xfrm>
            <a:custGeom>
              <a:avLst/>
              <a:gdLst/>
              <a:ahLst/>
              <a:cxnLst>
                <a:cxn ang="0">
                  <a:pos x="2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29" y="0"/>
                </a:cxn>
                <a:cxn ang="0">
                  <a:pos x="29" y="35"/>
                </a:cxn>
                <a:cxn ang="0">
                  <a:pos x="0" y="69"/>
                </a:cxn>
                <a:cxn ang="0">
                  <a:pos x="29" y="69"/>
                </a:cxn>
                <a:cxn ang="0">
                  <a:pos x="29" y="246"/>
                </a:cxn>
                <a:cxn ang="0">
                  <a:pos x="0" y="246"/>
                </a:cxn>
                <a:cxn ang="0">
                  <a:pos x="0" y="69"/>
                </a:cxn>
              </a:cxnLst>
              <a:rect l="0" t="0" r="r" b="b"/>
              <a:pathLst>
                <a:path w="29" h="246">
                  <a:moveTo>
                    <a:pt x="29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35"/>
                  </a:lnTo>
                  <a:close/>
                  <a:moveTo>
                    <a:pt x="0" y="69"/>
                  </a:moveTo>
                  <a:lnTo>
                    <a:pt x="29" y="69"/>
                  </a:lnTo>
                  <a:lnTo>
                    <a:pt x="29" y="246"/>
                  </a:lnTo>
                  <a:lnTo>
                    <a:pt x="0" y="246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gray">
            <a:xfrm>
              <a:off x="6396038" y="4548188"/>
              <a:ext cx="149225" cy="36830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40" y="23"/>
                </a:cxn>
                <a:cxn ang="0">
                  <a:pos x="40" y="34"/>
                </a:cxn>
                <a:cxn ang="0">
                  <a:pos x="25" y="34"/>
                </a:cxn>
                <a:cxn ang="0">
                  <a:pos x="25" y="80"/>
                </a:cxn>
                <a:cxn ang="0">
                  <a:pos x="25" y="84"/>
                </a:cxn>
                <a:cxn ang="0">
                  <a:pos x="27" y="86"/>
                </a:cxn>
                <a:cxn ang="0">
                  <a:pos x="29" y="87"/>
                </a:cxn>
                <a:cxn ang="0">
                  <a:pos x="34" y="87"/>
                </a:cxn>
                <a:cxn ang="0">
                  <a:pos x="40" y="87"/>
                </a:cxn>
                <a:cxn ang="0">
                  <a:pos x="40" y="98"/>
                </a:cxn>
                <a:cxn ang="0">
                  <a:pos x="30" y="98"/>
                </a:cxn>
                <a:cxn ang="0">
                  <a:pos x="22" y="97"/>
                </a:cxn>
                <a:cxn ang="0">
                  <a:pos x="17" y="95"/>
                </a:cxn>
                <a:cxn ang="0">
                  <a:pos x="14" y="90"/>
                </a:cxn>
                <a:cxn ang="0">
                  <a:pos x="12" y="81"/>
                </a:cxn>
                <a:cxn ang="0">
                  <a:pos x="12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2" y="23"/>
                </a:cxn>
                <a:cxn ang="0">
                  <a:pos x="12" y="0"/>
                </a:cxn>
                <a:cxn ang="0">
                  <a:pos x="25" y="0"/>
                </a:cxn>
                <a:cxn ang="0">
                  <a:pos x="25" y="23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5" y="83"/>
                    <a:pt x="25" y="84"/>
                  </a:cubicBezTo>
                  <a:cubicBezTo>
                    <a:pt x="25" y="85"/>
                    <a:pt x="26" y="85"/>
                    <a:pt x="27" y="86"/>
                  </a:cubicBezTo>
                  <a:cubicBezTo>
                    <a:pt x="27" y="86"/>
                    <a:pt x="28" y="86"/>
                    <a:pt x="29" y="87"/>
                  </a:cubicBezTo>
                  <a:cubicBezTo>
                    <a:pt x="31" y="87"/>
                    <a:pt x="32" y="87"/>
                    <a:pt x="34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27" y="98"/>
                    <a:pt x="24" y="98"/>
                    <a:pt x="22" y="97"/>
                  </a:cubicBezTo>
                  <a:cubicBezTo>
                    <a:pt x="20" y="97"/>
                    <a:pt x="18" y="96"/>
                    <a:pt x="17" y="95"/>
                  </a:cubicBezTo>
                  <a:cubicBezTo>
                    <a:pt x="15" y="94"/>
                    <a:pt x="14" y="92"/>
                    <a:pt x="14" y="90"/>
                  </a:cubicBezTo>
                  <a:cubicBezTo>
                    <a:pt x="13" y="88"/>
                    <a:pt x="12" y="85"/>
                    <a:pt x="12" y="81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gray">
            <a:xfrm>
              <a:off x="6594475" y="4627563"/>
              <a:ext cx="393700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3"/>
                </a:cxn>
                <a:cxn ang="0">
                  <a:pos x="12" y="13"/>
                </a:cxn>
                <a:cxn ang="0">
                  <a:pos x="36" y="0"/>
                </a:cxn>
                <a:cxn ang="0">
                  <a:pos x="49" y="3"/>
                </a:cxn>
                <a:cxn ang="0">
                  <a:pos x="57" y="13"/>
                </a:cxn>
                <a:cxn ang="0">
                  <a:pos x="67" y="3"/>
                </a:cxn>
                <a:cxn ang="0">
                  <a:pos x="80" y="0"/>
                </a:cxn>
                <a:cxn ang="0">
                  <a:pos x="90" y="1"/>
                </a:cxn>
                <a:cxn ang="0">
                  <a:pos x="98" y="5"/>
                </a:cxn>
                <a:cxn ang="0">
                  <a:pos x="103" y="12"/>
                </a:cxn>
                <a:cxn ang="0">
                  <a:pos x="105" y="22"/>
                </a:cxn>
                <a:cxn ang="0">
                  <a:pos x="105" y="77"/>
                </a:cxn>
                <a:cxn ang="0">
                  <a:pos x="93" y="77"/>
                </a:cxn>
                <a:cxn ang="0">
                  <a:pos x="93" y="27"/>
                </a:cxn>
                <a:cxn ang="0">
                  <a:pos x="92" y="21"/>
                </a:cxn>
                <a:cxn ang="0">
                  <a:pos x="90" y="16"/>
                </a:cxn>
                <a:cxn ang="0">
                  <a:pos x="86" y="12"/>
                </a:cxn>
                <a:cxn ang="0">
                  <a:pos x="78" y="11"/>
                </a:cxn>
                <a:cxn ang="0">
                  <a:pos x="64" y="16"/>
                </a:cxn>
                <a:cxn ang="0">
                  <a:pos x="59" y="30"/>
                </a:cxn>
                <a:cxn ang="0">
                  <a:pos x="59" y="77"/>
                </a:cxn>
                <a:cxn ang="0">
                  <a:pos x="46" y="77"/>
                </a:cxn>
                <a:cxn ang="0">
                  <a:pos x="46" y="27"/>
                </a:cxn>
                <a:cxn ang="0">
                  <a:pos x="46" y="21"/>
                </a:cxn>
                <a:cxn ang="0">
                  <a:pos x="43" y="15"/>
                </a:cxn>
                <a:cxn ang="0">
                  <a:pos x="39" y="12"/>
                </a:cxn>
                <a:cxn ang="0">
                  <a:pos x="32" y="11"/>
                </a:cxn>
                <a:cxn ang="0">
                  <a:pos x="23" y="13"/>
                </a:cxn>
                <a:cxn ang="0">
                  <a:pos x="17" y="18"/>
                </a:cxn>
                <a:cxn ang="0">
                  <a:pos x="13" y="25"/>
                </a:cxn>
                <a:cxn ang="0">
                  <a:pos x="12" y="30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105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7" y="4"/>
                    <a:pt x="26" y="0"/>
                    <a:pt x="36" y="0"/>
                  </a:cubicBezTo>
                  <a:cubicBezTo>
                    <a:pt x="41" y="0"/>
                    <a:pt x="45" y="1"/>
                    <a:pt x="49" y="3"/>
                  </a:cubicBezTo>
                  <a:cubicBezTo>
                    <a:pt x="52" y="5"/>
                    <a:pt x="55" y="8"/>
                    <a:pt x="57" y="13"/>
                  </a:cubicBezTo>
                  <a:cubicBezTo>
                    <a:pt x="59" y="9"/>
                    <a:pt x="63" y="5"/>
                    <a:pt x="67" y="3"/>
                  </a:cubicBezTo>
                  <a:cubicBezTo>
                    <a:pt x="71" y="1"/>
                    <a:pt x="75" y="0"/>
                    <a:pt x="80" y="0"/>
                  </a:cubicBezTo>
                  <a:cubicBezTo>
                    <a:pt x="84" y="0"/>
                    <a:pt x="87" y="0"/>
                    <a:pt x="90" y="1"/>
                  </a:cubicBezTo>
                  <a:cubicBezTo>
                    <a:pt x="94" y="2"/>
                    <a:pt x="96" y="3"/>
                    <a:pt x="98" y="5"/>
                  </a:cubicBezTo>
                  <a:cubicBezTo>
                    <a:pt x="101" y="7"/>
                    <a:pt x="102" y="9"/>
                    <a:pt x="103" y="12"/>
                  </a:cubicBezTo>
                  <a:cubicBezTo>
                    <a:pt x="105" y="14"/>
                    <a:pt x="105" y="18"/>
                    <a:pt x="105" y="22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3" y="23"/>
                    <a:pt x="92" y="21"/>
                  </a:cubicBezTo>
                  <a:cubicBezTo>
                    <a:pt x="92" y="19"/>
                    <a:pt x="91" y="17"/>
                    <a:pt x="90" y="16"/>
                  </a:cubicBezTo>
                  <a:cubicBezTo>
                    <a:pt x="89" y="14"/>
                    <a:pt x="88" y="13"/>
                    <a:pt x="86" y="12"/>
                  </a:cubicBezTo>
                  <a:cubicBezTo>
                    <a:pt x="84" y="11"/>
                    <a:pt x="81" y="11"/>
                    <a:pt x="78" y="11"/>
                  </a:cubicBezTo>
                  <a:cubicBezTo>
                    <a:pt x="72" y="11"/>
                    <a:pt x="68" y="13"/>
                    <a:pt x="64" y="16"/>
                  </a:cubicBezTo>
                  <a:cubicBezTo>
                    <a:pt x="61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5"/>
                    <a:pt x="46" y="23"/>
                    <a:pt x="46" y="21"/>
                  </a:cubicBezTo>
                  <a:cubicBezTo>
                    <a:pt x="45" y="19"/>
                    <a:pt x="45" y="17"/>
                    <a:pt x="43" y="15"/>
                  </a:cubicBezTo>
                  <a:cubicBezTo>
                    <a:pt x="42" y="14"/>
                    <a:pt x="41" y="13"/>
                    <a:pt x="39" y="12"/>
                  </a:cubicBezTo>
                  <a:cubicBezTo>
                    <a:pt x="37" y="11"/>
                    <a:pt x="35" y="11"/>
                    <a:pt x="32" y="11"/>
                  </a:cubicBezTo>
                  <a:cubicBezTo>
                    <a:pt x="29" y="11"/>
                    <a:pt x="26" y="11"/>
                    <a:pt x="23" y="13"/>
                  </a:cubicBezTo>
                  <a:cubicBezTo>
                    <a:pt x="20" y="14"/>
                    <a:pt x="18" y="16"/>
                    <a:pt x="17" y="18"/>
                  </a:cubicBezTo>
                  <a:cubicBezTo>
                    <a:pt x="15" y="20"/>
                    <a:pt x="14" y="22"/>
                    <a:pt x="13" y="25"/>
                  </a:cubicBezTo>
                  <a:cubicBezTo>
                    <a:pt x="13" y="27"/>
                    <a:pt x="12" y="28"/>
                    <a:pt x="12" y="30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gray">
            <a:xfrm>
              <a:off x="7040563" y="4627563"/>
              <a:ext cx="263525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1" y="76"/>
                </a:cxn>
                <a:cxn ang="0">
                  <a:pos x="9" y="67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6" y="0"/>
                </a:cxn>
                <a:cxn ang="0">
                  <a:pos x="52" y="4"/>
                </a:cxn>
                <a:cxn ang="0">
                  <a:pos x="63" y="15"/>
                </a:cxn>
                <a:cxn ang="0">
                  <a:pos x="68" y="28"/>
                </a:cxn>
                <a:cxn ang="0">
                  <a:pos x="70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9" y="60"/>
                </a:cxn>
                <a:cxn ang="0">
                  <a:pos x="26" y="66"/>
                </a:cxn>
                <a:cxn ang="0">
                  <a:pos x="37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5" y="11"/>
                </a:cxn>
                <a:cxn ang="0">
                  <a:pos x="26" y="12"/>
                </a:cxn>
                <a:cxn ang="0">
                  <a:pos x="20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70" h="78">
                  <a:moveTo>
                    <a:pt x="68" y="53"/>
                  </a:moveTo>
                  <a:cubicBezTo>
                    <a:pt x="67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1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5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6" y="1"/>
                    <a:pt x="30" y="0"/>
                    <a:pt x="36" y="0"/>
                  </a:cubicBezTo>
                  <a:cubicBezTo>
                    <a:pt x="42" y="0"/>
                    <a:pt x="48" y="1"/>
                    <a:pt x="52" y="4"/>
                  </a:cubicBezTo>
                  <a:cubicBezTo>
                    <a:pt x="57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70" y="38"/>
                    <a:pt x="70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4" y="49"/>
                    <a:pt x="14" y="52"/>
                  </a:cubicBezTo>
                  <a:cubicBezTo>
                    <a:pt x="15" y="55"/>
                    <a:pt x="17" y="58"/>
                    <a:pt x="19" y="60"/>
                  </a:cubicBezTo>
                  <a:cubicBezTo>
                    <a:pt x="21" y="62"/>
                    <a:pt x="23" y="64"/>
                    <a:pt x="26" y="66"/>
                  </a:cubicBezTo>
                  <a:cubicBezTo>
                    <a:pt x="29" y="67"/>
                    <a:pt x="33" y="68"/>
                    <a:pt x="37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6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1" y="11"/>
                    <a:pt x="38" y="11"/>
                    <a:pt x="35" y="11"/>
                  </a:cubicBezTo>
                  <a:cubicBezTo>
                    <a:pt x="32" y="11"/>
                    <a:pt x="29" y="11"/>
                    <a:pt x="26" y="12"/>
                  </a:cubicBezTo>
                  <a:cubicBezTo>
                    <a:pt x="24" y="14"/>
                    <a:pt x="21" y="15"/>
                    <a:pt x="20" y="17"/>
                  </a:cubicBezTo>
                  <a:cubicBezTo>
                    <a:pt x="18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gray">
            <a:xfrm>
              <a:off x="7348538" y="4627563"/>
              <a:ext cx="233363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2"/>
                </a:cxn>
                <a:cxn ang="0">
                  <a:pos x="11" y="14"/>
                </a:cxn>
                <a:cxn ang="0">
                  <a:pos x="12" y="14"/>
                </a:cxn>
                <a:cxn ang="0">
                  <a:pos x="22" y="3"/>
                </a:cxn>
                <a:cxn ang="0">
                  <a:pos x="36" y="0"/>
                </a:cxn>
                <a:cxn ang="0">
                  <a:pos x="48" y="2"/>
                </a:cxn>
                <a:cxn ang="0">
                  <a:pos x="56" y="8"/>
                </a:cxn>
                <a:cxn ang="0">
                  <a:pos x="61" y="16"/>
                </a:cxn>
                <a:cxn ang="0">
                  <a:pos x="62" y="27"/>
                </a:cxn>
                <a:cxn ang="0">
                  <a:pos x="62" y="77"/>
                </a:cxn>
                <a:cxn ang="0">
                  <a:pos x="50" y="77"/>
                </a:cxn>
                <a:cxn ang="0">
                  <a:pos x="50" y="26"/>
                </a:cxn>
                <a:cxn ang="0">
                  <a:pos x="45" y="15"/>
                </a:cxn>
                <a:cxn ang="0">
                  <a:pos x="34" y="11"/>
                </a:cxn>
                <a:cxn ang="0">
                  <a:pos x="24" y="13"/>
                </a:cxn>
                <a:cxn ang="0">
                  <a:pos x="18" y="17"/>
                </a:cxn>
                <a:cxn ang="0">
                  <a:pos x="13" y="25"/>
                </a:cxn>
                <a:cxn ang="0">
                  <a:pos x="12" y="34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62" h="77">
                  <a:moveTo>
                    <a:pt x="0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9"/>
                    <a:pt x="18" y="5"/>
                    <a:pt x="22" y="3"/>
                  </a:cubicBezTo>
                  <a:cubicBezTo>
                    <a:pt x="26" y="1"/>
                    <a:pt x="31" y="0"/>
                    <a:pt x="36" y="0"/>
                  </a:cubicBezTo>
                  <a:cubicBezTo>
                    <a:pt x="41" y="0"/>
                    <a:pt x="45" y="1"/>
                    <a:pt x="48" y="2"/>
                  </a:cubicBezTo>
                  <a:cubicBezTo>
                    <a:pt x="52" y="3"/>
                    <a:pt x="54" y="5"/>
                    <a:pt x="56" y="8"/>
                  </a:cubicBezTo>
                  <a:cubicBezTo>
                    <a:pt x="58" y="10"/>
                    <a:pt x="60" y="13"/>
                    <a:pt x="61" y="16"/>
                  </a:cubicBezTo>
                  <a:cubicBezTo>
                    <a:pt x="61" y="20"/>
                    <a:pt x="62" y="23"/>
                    <a:pt x="62" y="27"/>
                  </a:cubicBezTo>
                  <a:cubicBezTo>
                    <a:pt x="62" y="77"/>
                    <a:pt x="62" y="77"/>
                    <a:pt x="62" y="77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1"/>
                    <a:pt x="48" y="18"/>
                    <a:pt x="45" y="15"/>
                  </a:cubicBezTo>
                  <a:cubicBezTo>
                    <a:pt x="43" y="12"/>
                    <a:pt x="39" y="11"/>
                    <a:pt x="34" y="11"/>
                  </a:cubicBezTo>
                  <a:cubicBezTo>
                    <a:pt x="31" y="11"/>
                    <a:pt x="27" y="11"/>
                    <a:pt x="24" y="13"/>
                  </a:cubicBezTo>
                  <a:cubicBezTo>
                    <a:pt x="22" y="14"/>
                    <a:pt x="19" y="15"/>
                    <a:pt x="18" y="17"/>
                  </a:cubicBezTo>
                  <a:cubicBezTo>
                    <a:pt x="16" y="20"/>
                    <a:pt x="14" y="22"/>
                    <a:pt x="13" y="25"/>
                  </a:cubicBezTo>
                  <a:cubicBezTo>
                    <a:pt x="13" y="28"/>
                    <a:pt x="12" y="31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gray">
            <a:xfrm>
              <a:off x="7620000" y="4548188"/>
              <a:ext cx="149225" cy="36830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40" y="23"/>
                </a:cxn>
                <a:cxn ang="0">
                  <a:pos x="40" y="34"/>
                </a:cxn>
                <a:cxn ang="0">
                  <a:pos x="25" y="34"/>
                </a:cxn>
                <a:cxn ang="0">
                  <a:pos x="25" y="80"/>
                </a:cxn>
                <a:cxn ang="0">
                  <a:pos x="25" y="84"/>
                </a:cxn>
                <a:cxn ang="0">
                  <a:pos x="27" y="86"/>
                </a:cxn>
                <a:cxn ang="0">
                  <a:pos x="30" y="87"/>
                </a:cxn>
                <a:cxn ang="0">
                  <a:pos x="34" y="87"/>
                </a:cxn>
                <a:cxn ang="0">
                  <a:pos x="40" y="87"/>
                </a:cxn>
                <a:cxn ang="0">
                  <a:pos x="40" y="98"/>
                </a:cxn>
                <a:cxn ang="0">
                  <a:pos x="31" y="98"/>
                </a:cxn>
                <a:cxn ang="0">
                  <a:pos x="22" y="97"/>
                </a:cxn>
                <a:cxn ang="0">
                  <a:pos x="17" y="95"/>
                </a:cxn>
                <a:cxn ang="0">
                  <a:pos x="14" y="90"/>
                </a:cxn>
                <a:cxn ang="0">
                  <a:pos x="13" y="81"/>
                </a:cxn>
                <a:cxn ang="0">
                  <a:pos x="13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3" y="23"/>
                </a:cxn>
                <a:cxn ang="0">
                  <a:pos x="13" y="0"/>
                </a:cxn>
                <a:cxn ang="0">
                  <a:pos x="25" y="0"/>
                </a:cxn>
                <a:cxn ang="0">
                  <a:pos x="25" y="23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5" y="83"/>
                    <a:pt x="25" y="84"/>
                  </a:cubicBezTo>
                  <a:cubicBezTo>
                    <a:pt x="26" y="85"/>
                    <a:pt x="26" y="85"/>
                    <a:pt x="27" y="86"/>
                  </a:cubicBezTo>
                  <a:cubicBezTo>
                    <a:pt x="27" y="86"/>
                    <a:pt x="28" y="86"/>
                    <a:pt x="30" y="87"/>
                  </a:cubicBezTo>
                  <a:cubicBezTo>
                    <a:pt x="31" y="87"/>
                    <a:pt x="32" y="87"/>
                    <a:pt x="34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27" y="98"/>
                    <a:pt x="25" y="98"/>
                    <a:pt x="22" y="97"/>
                  </a:cubicBezTo>
                  <a:cubicBezTo>
                    <a:pt x="20" y="97"/>
                    <a:pt x="18" y="96"/>
                    <a:pt x="17" y="95"/>
                  </a:cubicBezTo>
                  <a:cubicBezTo>
                    <a:pt x="15" y="94"/>
                    <a:pt x="14" y="92"/>
                    <a:pt x="14" y="90"/>
                  </a:cubicBezTo>
                  <a:cubicBezTo>
                    <a:pt x="13" y="88"/>
                    <a:pt x="13" y="85"/>
                    <a:pt x="13" y="81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8" name="Freeform 31"/>
            <p:cNvSpPr>
              <a:spLocks noEditPoints="1"/>
            </p:cNvSpPr>
            <p:nvPr/>
          </p:nvSpPr>
          <p:spPr bwMode="gray">
            <a:xfrm>
              <a:off x="7796213" y="4484688"/>
              <a:ext cx="315913" cy="315913"/>
            </a:xfrm>
            <a:custGeom>
              <a:avLst/>
              <a:gdLst/>
              <a:ahLst/>
              <a:cxnLst>
                <a:cxn ang="0">
                  <a:pos x="3" y="25"/>
                </a:cxn>
                <a:cxn ang="0">
                  <a:pos x="12" y="12"/>
                </a:cxn>
                <a:cxn ang="0">
                  <a:pos x="26" y="3"/>
                </a:cxn>
                <a:cxn ang="0">
                  <a:pos x="42" y="0"/>
                </a:cxn>
                <a:cxn ang="0">
                  <a:pos x="58" y="3"/>
                </a:cxn>
                <a:cxn ang="0">
                  <a:pos x="72" y="12"/>
                </a:cxn>
                <a:cxn ang="0">
                  <a:pos x="81" y="25"/>
                </a:cxn>
                <a:cxn ang="0">
                  <a:pos x="84" y="42"/>
                </a:cxn>
                <a:cxn ang="0">
                  <a:pos x="81" y="59"/>
                </a:cxn>
                <a:cxn ang="0">
                  <a:pos x="72" y="72"/>
                </a:cxn>
                <a:cxn ang="0">
                  <a:pos x="58" y="81"/>
                </a:cxn>
                <a:cxn ang="0">
                  <a:pos x="42" y="84"/>
                </a:cxn>
                <a:cxn ang="0">
                  <a:pos x="26" y="81"/>
                </a:cxn>
                <a:cxn ang="0">
                  <a:pos x="12" y="72"/>
                </a:cxn>
                <a:cxn ang="0">
                  <a:pos x="3" y="59"/>
                </a:cxn>
                <a:cxn ang="0">
                  <a:pos x="0" y="42"/>
                </a:cxn>
                <a:cxn ang="0">
                  <a:pos x="3" y="25"/>
                </a:cxn>
                <a:cxn ang="0">
                  <a:pos x="10" y="56"/>
                </a:cxn>
                <a:cxn ang="0">
                  <a:pos x="17" y="68"/>
                </a:cxn>
                <a:cxn ang="0">
                  <a:pos x="28" y="75"/>
                </a:cxn>
                <a:cxn ang="0">
                  <a:pos x="42" y="78"/>
                </a:cxn>
                <a:cxn ang="0">
                  <a:pos x="56" y="75"/>
                </a:cxn>
                <a:cxn ang="0">
                  <a:pos x="67" y="68"/>
                </a:cxn>
                <a:cxn ang="0">
                  <a:pos x="74" y="56"/>
                </a:cxn>
                <a:cxn ang="0">
                  <a:pos x="77" y="42"/>
                </a:cxn>
                <a:cxn ang="0">
                  <a:pos x="74" y="28"/>
                </a:cxn>
                <a:cxn ang="0">
                  <a:pos x="67" y="16"/>
                </a:cxn>
                <a:cxn ang="0">
                  <a:pos x="56" y="9"/>
                </a:cxn>
                <a:cxn ang="0">
                  <a:pos x="42" y="6"/>
                </a:cxn>
                <a:cxn ang="0">
                  <a:pos x="28" y="9"/>
                </a:cxn>
                <a:cxn ang="0">
                  <a:pos x="17" y="16"/>
                </a:cxn>
                <a:cxn ang="0">
                  <a:pos x="10" y="28"/>
                </a:cxn>
                <a:cxn ang="0">
                  <a:pos x="7" y="42"/>
                </a:cxn>
                <a:cxn ang="0">
                  <a:pos x="10" y="56"/>
                </a:cxn>
                <a:cxn ang="0">
                  <a:pos x="26" y="17"/>
                </a:cxn>
                <a:cxn ang="0">
                  <a:pos x="45" y="17"/>
                </a:cxn>
                <a:cxn ang="0">
                  <a:pos x="58" y="21"/>
                </a:cxn>
                <a:cxn ang="0">
                  <a:pos x="62" y="32"/>
                </a:cxn>
                <a:cxn ang="0">
                  <a:pos x="58" y="41"/>
                </a:cxn>
                <a:cxn ang="0">
                  <a:pos x="49" y="45"/>
                </a:cxn>
                <a:cxn ang="0">
                  <a:pos x="63" y="67"/>
                </a:cxn>
                <a:cxn ang="0">
                  <a:pos x="55" y="67"/>
                </a:cxn>
                <a:cxn ang="0">
                  <a:pos x="41" y="46"/>
                </a:cxn>
                <a:cxn ang="0">
                  <a:pos x="33" y="46"/>
                </a:cxn>
                <a:cxn ang="0">
                  <a:pos x="33" y="67"/>
                </a:cxn>
                <a:cxn ang="0">
                  <a:pos x="26" y="67"/>
                </a:cxn>
                <a:cxn ang="0">
                  <a:pos x="26" y="17"/>
                </a:cxn>
                <a:cxn ang="0">
                  <a:pos x="33" y="39"/>
                </a:cxn>
                <a:cxn ang="0">
                  <a:pos x="41" y="39"/>
                </a:cxn>
                <a:cxn ang="0">
                  <a:pos x="46" y="39"/>
                </a:cxn>
                <a:cxn ang="0">
                  <a:pos x="50" y="38"/>
                </a:cxn>
                <a:cxn ang="0">
                  <a:pos x="53" y="36"/>
                </a:cxn>
                <a:cxn ang="0">
                  <a:pos x="54" y="31"/>
                </a:cxn>
                <a:cxn ang="0">
                  <a:pos x="53" y="27"/>
                </a:cxn>
                <a:cxn ang="0">
                  <a:pos x="51" y="25"/>
                </a:cxn>
                <a:cxn ang="0">
                  <a:pos x="47" y="24"/>
                </a:cxn>
                <a:cxn ang="0">
                  <a:pos x="43" y="24"/>
                </a:cxn>
                <a:cxn ang="0">
                  <a:pos x="33" y="24"/>
                </a:cxn>
                <a:cxn ang="0">
                  <a:pos x="33" y="39"/>
                </a:cxn>
              </a:cxnLst>
              <a:rect l="0" t="0" r="r" b="b"/>
              <a:pathLst>
                <a:path w="84" h="84">
                  <a:moveTo>
                    <a:pt x="3" y="25"/>
                  </a:moveTo>
                  <a:cubicBezTo>
                    <a:pt x="5" y="20"/>
                    <a:pt x="8" y="16"/>
                    <a:pt x="12" y="12"/>
                  </a:cubicBezTo>
                  <a:cubicBezTo>
                    <a:pt x="16" y="8"/>
                    <a:pt x="21" y="5"/>
                    <a:pt x="26" y="3"/>
                  </a:cubicBezTo>
                  <a:cubicBezTo>
                    <a:pt x="31" y="1"/>
                    <a:pt x="36" y="0"/>
                    <a:pt x="42" y="0"/>
                  </a:cubicBezTo>
                  <a:cubicBezTo>
                    <a:pt x="48" y="0"/>
                    <a:pt x="53" y="1"/>
                    <a:pt x="58" y="3"/>
                  </a:cubicBezTo>
                  <a:cubicBezTo>
                    <a:pt x="64" y="5"/>
                    <a:pt x="68" y="8"/>
                    <a:pt x="72" y="12"/>
                  </a:cubicBezTo>
                  <a:cubicBezTo>
                    <a:pt x="76" y="16"/>
                    <a:pt x="79" y="20"/>
                    <a:pt x="81" y="25"/>
                  </a:cubicBezTo>
                  <a:cubicBezTo>
                    <a:pt x="83" y="30"/>
                    <a:pt x="84" y="36"/>
                    <a:pt x="84" y="42"/>
                  </a:cubicBezTo>
                  <a:cubicBezTo>
                    <a:pt x="84" y="48"/>
                    <a:pt x="83" y="54"/>
                    <a:pt x="81" y="59"/>
                  </a:cubicBezTo>
                  <a:cubicBezTo>
                    <a:pt x="79" y="64"/>
                    <a:pt x="76" y="68"/>
                    <a:pt x="72" y="72"/>
                  </a:cubicBezTo>
                  <a:cubicBezTo>
                    <a:pt x="68" y="76"/>
                    <a:pt x="64" y="79"/>
                    <a:pt x="58" y="81"/>
                  </a:cubicBezTo>
                  <a:cubicBezTo>
                    <a:pt x="53" y="83"/>
                    <a:pt x="48" y="84"/>
                    <a:pt x="42" y="84"/>
                  </a:cubicBezTo>
                  <a:cubicBezTo>
                    <a:pt x="36" y="84"/>
                    <a:pt x="31" y="83"/>
                    <a:pt x="26" y="81"/>
                  </a:cubicBezTo>
                  <a:cubicBezTo>
                    <a:pt x="21" y="79"/>
                    <a:pt x="16" y="76"/>
                    <a:pt x="12" y="72"/>
                  </a:cubicBezTo>
                  <a:cubicBezTo>
                    <a:pt x="8" y="68"/>
                    <a:pt x="5" y="64"/>
                    <a:pt x="3" y="59"/>
                  </a:cubicBezTo>
                  <a:cubicBezTo>
                    <a:pt x="1" y="54"/>
                    <a:pt x="0" y="48"/>
                    <a:pt x="0" y="42"/>
                  </a:cubicBezTo>
                  <a:cubicBezTo>
                    <a:pt x="0" y="36"/>
                    <a:pt x="1" y="30"/>
                    <a:pt x="3" y="25"/>
                  </a:cubicBezTo>
                  <a:close/>
                  <a:moveTo>
                    <a:pt x="10" y="56"/>
                  </a:moveTo>
                  <a:cubicBezTo>
                    <a:pt x="12" y="61"/>
                    <a:pt x="14" y="65"/>
                    <a:pt x="17" y="68"/>
                  </a:cubicBezTo>
                  <a:cubicBezTo>
                    <a:pt x="20" y="71"/>
                    <a:pt x="24" y="74"/>
                    <a:pt x="28" y="75"/>
                  </a:cubicBezTo>
                  <a:cubicBezTo>
                    <a:pt x="33" y="77"/>
                    <a:pt x="37" y="78"/>
                    <a:pt x="42" y="78"/>
                  </a:cubicBezTo>
                  <a:cubicBezTo>
                    <a:pt x="47" y="78"/>
                    <a:pt x="52" y="77"/>
                    <a:pt x="56" y="75"/>
                  </a:cubicBezTo>
                  <a:cubicBezTo>
                    <a:pt x="60" y="74"/>
                    <a:pt x="64" y="71"/>
                    <a:pt x="67" y="68"/>
                  </a:cubicBezTo>
                  <a:cubicBezTo>
                    <a:pt x="70" y="65"/>
                    <a:pt x="72" y="61"/>
                    <a:pt x="74" y="56"/>
                  </a:cubicBezTo>
                  <a:cubicBezTo>
                    <a:pt x="76" y="52"/>
                    <a:pt x="77" y="47"/>
                    <a:pt x="77" y="42"/>
                  </a:cubicBezTo>
                  <a:cubicBezTo>
                    <a:pt x="77" y="37"/>
                    <a:pt x="76" y="32"/>
                    <a:pt x="74" y="28"/>
                  </a:cubicBezTo>
                  <a:cubicBezTo>
                    <a:pt x="72" y="23"/>
                    <a:pt x="70" y="20"/>
                    <a:pt x="67" y="16"/>
                  </a:cubicBezTo>
                  <a:cubicBezTo>
                    <a:pt x="64" y="13"/>
                    <a:pt x="60" y="11"/>
                    <a:pt x="56" y="9"/>
                  </a:cubicBezTo>
                  <a:cubicBezTo>
                    <a:pt x="52" y="7"/>
                    <a:pt x="47" y="6"/>
                    <a:pt x="42" y="6"/>
                  </a:cubicBezTo>
                  <a:cubicBezTo>
                    <a:pt x="37" y="6"/>
                    <a:pt x="33" y="7"/>
                    <a:pt x="28" y="9"/>
                  </a:cubicBezTo>
                  <a:cubicBezTo>
                    <a:pt x="24" y="11"/>
                    <a:pt x="20" y="13"/>
                    <a:pt x="17" y="16"/>
                  </a:cubicBezTo>
                  <a:cubicBezTo>
                    <a:pt x="14" y="20"/>
                    <a:pt x="12" y="23"/>
                    <a:pt x="10" y="28"/>
                  </a:cubicBezTo>
                  <a:cubicBezTo>
                    <a:pt x="8" y="32"/>
                    <a:pt x="7" y="37"/>
                    <a:pt x="7" y="42"/>
                  </a:cubicBezTo>
                  <a:cubicBezTo>
                    <a:pt x="7" y="47"/>
                    <a:pt x="8" y="52"/>
                    <a:pt x="10" y="56"/>
                  </a:cubicBezTo>
                  <a:close/>
                  <a:moveTo>
                    <a:pt x="26" y="17"/>
                  </a:moveTo>
                  <a:cubicBezTo>
                    <a:pt x="45" y="17"/>
                    <a:pt x="45" y="17"/>
                    <a:pt x="45" y="17"/>
                  </a:cubicBezTo>
                  <a:cubicBezTo>
                    <a:pt x="51" y="17"/>
                    <a:pt x="55" y="19"/>
                    <a:pt x="58" y="21"/>
                  </a:cubicBezTo>
                  <a:cubicBezTo>
                    <a:pt x="61" y="23"/>
                    <a:pt x="62" y="27"/>
                    <a:pt x="62" y="32"/>
                  </a:cubicBezTo>
                  <a:cubicBezTo>
                    <a:pt x="62" y="36"/>
                    <a:pt x="61" y="39"/>
                    <a:pt x="58" y="41"/>
                  </a:cubicBezTo>
                  <a:cubicBezTo>
                    <a:pt x="56" y="43"/>
                    <a:pt x="53" y="45"/>
                    <a:pt x="49" y="45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26" y="67"/>
                    <a:pt x="26" y="67"/>
                    <a:pt x="26" y="67"/>
                  </a:cubicBezTo>
                  <a:lnTo>
                    <a:pt x="26" y="17"/>
                  </a:lnTo>
                  <a:close/>
                  <a:moveTo>
                    <a:pt x="33" y="39"/>
                  </a:moveTo>
                  <a:cubicBezTo>
                    <a:pt x="41" y="39"/>
                    <a:pt x="41" y="39"/>
                    <a:pt x="41" y="39"/>
                  </a:cubicBezTo>
                  <a:cubicBezTo>
                    <a:pt x="43" y="39"/>
                    <a:pt x="45" y="39"/>
                    <a:pt x="46" y="39"/>
                  </a:cubicBezTo>
                  <a:cubicBezTo>
                    <a:pt x="48" y="39"/>
                    <a:pt x="49" y="39"/>
                    <a:pt x="50" y="38"/>
                  </a:cubicBezTo>
                  <a:cubicBezTo>
                    <a:pt x="52" y="38"/>
                    <a:pt x="53" y="37"/>
                    <a:pt x="53" y="36"/>
                  </a:cubicBezTo>
                  <a:cubicBezTo>
                    <a:pt x="54" y="35"/>
                    <a:pt x="54" y="33"/>
                    <a:pt x="54" y="31"/>
                  </a:cubicBezTo>
                  <a:cubicBezTo>
                    <a:pt x="54" y="30"/>
                    <a:pt x="54" y="28"/>
                    <a:pt x="53" y="27"/>
                  </a:cubicBezTo>
                  <a:cubicBezTo>
                    <a:pt x="53" y="26"/>
                    <a:pt x="52" y="26"/>
                    <a:pt x="51" y="25"/>
                  </a:cubicBezTo>
                  <a:cubicBezTo>
                    <a:pt x="50" y="24"/>
                    <a:pt x="49" y="24"/>
                    <a:pt x="47" y="24"/>
                  </a:cubicBezTo>
                  <a:cubicBezTo>
                    <a:pt x="46" y="24"/>
                    <a:pt x="45" y="24"/>
                    <a:pt x="43" y="24"/>
                  </a:cubicBezTo>
                  <a:cubicBezTo>
                    <a:pt x="33" y="24"/>
                    <a:pt x="33" y="24"/>
                    <a:pt x="33" y="24"/>
                  </a:cubicBezTo>
                  <a:lnTo>
                    <a:pt x="33" y="3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4" y="253048"/>
            <a:ext cx="8251825" cy="605254"/>
          </a:xfrm>
        </p:spPr>
        <p:txBody>
          <a:bodyPr wrap="square" lIns="0" tIns="0" rIns="0" bIns="0">
            <a:noAutofit/>
          </a:bodyPr>
          <a:lstStyle>
            <a:lvl1pPr algn="l">
              <a:defRPr sz="3900" baseline="0"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47675" y="855981"/>
            <a:ext cx="8251825" cy="62992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900">
                <a:solidFill>
                  <a:schemeClr val="tx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6" descr="cover_bg_beet_part2.jpg  &lt;IGNORE&gt;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" name="Image 15" descr="section.jpg &lt;IGNORE&gt;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2286000"/>
            <a:ext cx="9144000" cy="228600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 bwMode="gray">
          <a:xfrm>
            <a:off x="6901056" y="5829386"/>
            <a:ext cx="1894407" cy="855073"/>
            <a:chOff x="1028700" y="1828800"/>
            <a:chExt cx="7083426" cy="3197226"/>
          </a:xfrm>
          <a:solidFill>
            <a:srgbClr val="FFFFFF"/>
          </a:solidFill>
        </p:grpSpPr>
        <p:sp>
          <p:nvSpPr>
            <p:cNvPr id="12" name="Freeform 5"/>
            <p:cNvSpPr>
              <a:spLocks/>
            </p:cNvSpPr>
            <p:nvPr/>
          </p:nvSpPr>
          <p:spPr bwMode="gray">
            <a:xfrm>
              <a:off x="3371850" y="1828800"/>
              <a:ext cx="1697038" cy="2027238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gray">
            <a:xfrm>
              <a:off x="5222875" y="1828800"/>
              <a:ext cx="1758950" cy="2027238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gray">
            <a:xfrm>
              <a:off x="7304088" y="1870075"/>
              <a:ext cx="417513" cy="1944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gray">
            <a:xfrm>
              <a:off x="1028700" y="4525963"/>
              <a:ext cx="269875" cy="390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0"/>
                </a:cxn>
                <a:cxn ang="0">
                  <a:pos x="168" y="26"/>
                </a:cxn>
                <a:cxn ang="0">
                  <a:pos x="31" y="26"/>
                </a:cxn>
                <a:cxn ang="0">
                  <a:pos x="31" y="107"/>
                </a:cxn>
                <a:cxn ang="0">
                  <a:pos x="159" y="107"/>
                </a:cxn>
                <a:cxn ang="0">
                  <a:pos x="159" y="133"/>
                </a:cxn>
                <a:cxn ang="0">
                  <a:pos x="31" y="133"/>
                </a:cxn>
                <a:cxn ang="0">
                  <a:pos x="31" y="218"/>
                </a:cxn>
                <a:cxn ang="0">
                  <a:pos x="170" y="218"/>
                </a:cxn>
                <a:cxn ang="0">
                  <a:pos x="170" y="246"/>
                </a:cxn>
                <a:cxn ang="0">
                  <a:pos x="0" y="246"/>
                </a:cxn>
                <a:cxn ang="0">
                  <a:pos x="0" y="0"/>
                </a:cxn>
              </a:cxnLst>
              <a:rect l="0" t="0" r="r" b="b"/>
              <a:pathLst>
                <a:path w="170" h="246">
                  <a:moveTo>
                    <a:pt x="0" y="0"/>
                  </a:moveTo>
                  <a:lnTo>
                    <a:pt x="168" y="0"/>
                  </a:lnTo>
                  <a:lnTo>
                    <a:pt x="168" y="26"/>
                  </a:lnTo>
                  <a:lnTo>
                    <a:pt x="31" y="26"/>
                  </a:lnTo>
                  <a:lnTo>
                    <a:pt x="31" y="107"/>
                  </a:lnTo>
                  <a:lnTo>
                    <a:pt x="159" y="107"/>
                  </a:lnTo>
                  <a:lnTo>
                    <a:pt x="159" y="133"/>
                  </a:lnTo>
                  <a:lnTo>
                    <a:pt x="31" y="133"/>
                  </a:lnTo>
                  <a:lnTo>
                    <a:pt x="31" y="218"/>
                  </a:lnTo>
                  <a:lnTo>
                    <a:pt x="170" y="218"/>
                  </a:lnTo>
                  <a:lnTo>
                    <a:pt x="170" y="246"/>
                  </a:lnTo>
                  <a:lnTo>
                    <a:pt x="0" y="24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gray">
            <a:xfrm>
              <a:off x="1322388" y="4635500"/>
              <a:ext cx="269875" cy="280988"/>
            </a:xfrm>
            <a:custGeom>
              <a:avLst/>
              <a:gdLst/>
              <a:ahLst/>
              <a:cxnLst>
                <a:cxn ang="0">
                  <a:pos x="66" y="83"/>
                </a:cxn>
                <a:cxn ang="0">
                  <a:pos x="4" y="0"/>
                </a:cxn>
                <a:cxn ang="0">
                  <a:pos x="42" y="0"/>
                </a:cxn>
                <a:cxn ang="0">
                  <a:pos x="85" y="61"/>
                </a:cxn>
                <a:cxn ang="0">
                  <a:pos x="127" y="0"/>
                </a:cxn>
                <a:cxn ang="0">
                  <a:pos x="163" y="0"/>
                </a:cxn>
                <a:cxn ang="0">
                  <a:pos x="101" y="80"/>
                </a:cxn>
                <a:cxn ang="0">
                  <a:pos x="170" y="177"/>
                </a:cxn>
                <a:cxn ang="0">
                  <a:pos x="134" y="177"/>
                </a:cxn>
                <a:cxn ang="0">
                  <a:pos x="85" y="104"/>
                </a:cxn>
                <a:cxn ang="0">
                  <a:pos x="35" y="177"/>
                </a:cxn>
                <a:cxn ang="0">
                  <a:pos x="0" y="177"/>
                </a:cxn>
                <a:cxn ang="0">
                  <a:pos x="66" y="83"/>
                </a:cxn>
              </a:cxnLst>
              <a:rect l="0" t="0" r="r" b="b"/>
              <a:pathLst>
                <a:path w="170" h="177">
                  <a:moveTo>
                    <a:pt x="66" y="83"/>
                  </a:moveTo>
                  <a:lnTo>
                    <a:pt x="4" y="0"/>
                  </a:lnTo>
                  <a:lnTo>
                    <a:pt x="42" y="0"/>
                  </a:lnTo>
                  <a:lnTo>
                    <a:pt x="85" y="61"/>
                  </a:lnTo>
                  <a:lnTo>
                    <a:pt x="127" y="0"/>
                  </a:lnTo>
                  <a:lnTo>
                    <a:pt x="163" y="0"/>
                  </a:lnTo>
                  <a:lnTo>
                    <a:pt x="101" y="80"/>
                  </a:lnTo>
                  <a:lnTo>
                    <a:pt x="170" y="177"/>
                  </a:lnTo>
                  <a:lnTo>
                    <a:pt x="134" y="177"/>
                  </a:lnTo>
                  <a:lnTo>
                    <a:pt x="85" y="104"/>
                  </a:lnTo>
                  <a:lnTo>
                    <a:pt x="35" y="177"/>
                  </a:lnTo>
                  <a:lnTo>
                    <a:pt x="0" y="177"/>
                  </a:lnTo>
                  <a:lnTo>
                    <a:pt x="66" y="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gray">
            <a:xfrm>
              <a:off x="1633538" y="4627563"/>
              <a:ext cx="266700" cy="39846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2"/>
                </a:cxn>
                <a:cxn ang="0">
                  <a:pos x="13" y="12"/>
                </a:cxn>
                <a:cxn ang="0">
                  <a:pos x="22" y="3"/>
                </a:cxn>
                <a:cxn ang="0">
                  <a:pos x="36" y="0"/>
                </a:cxn>
                <a:cxn ang="0">
                  <a:pos x="52" y="3"/>
                </a:cxn>
                <a:cxn ang="0">
                  <a:pos x="62" y="12"/>
                </a:cxn>
                <a:cxn ang="0">
                  <a:pos x="69" y="24"/>
                </a:cxn>
                <a:cxn ang="0">
                  <a:pos x="71" y="39"/>
                </a:cxn>
                <a:cxn ang="0">
                  <a:pos x="69" y="55"/>
                </a:cxn>
                <a:cxn ang="0">
                  <a:pos x="63" y="67"/>
                </a:cxn>
                <a:cxn ang="0">
                  <a:pos x="52" y="75"/>
                </a:cxn>
                <a:cxn ang="0">
                  <a:pos x="37" y="78"/>
                </a:cxn>
                <a:cxn ang="0">
                  <a:pos x="31" y="78"/>
                </a:cxn>
                <a:cxn ang="0">
                  <a:pos x="24" y="76"/>
                </a:cxn>
                <a:cxn ang="0">
                  <a:pos x="18" y="72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2" y="106"/>
                </a:cxn>
                <a:cxn ang="0">
                  <a:pos x="0" y="106"/>
                </a:cxn>
                <a:cxn ang="0">
                  <a:pos x="0" y="2"/>
                </a:cxn>
                <a:cxn ang="0">
                  <a:pos x="57" y="28"/>
                </a:cxn>
                <a:cxn ang="0">
                  <a:pos x="52" y="19"/>
                </a:cxn>
                <a:cxn ang="0">
                  <a:pos x="45" y="13"/>
                </a:cxn>
                <a:cxn ang="0">
                  <a:pos x="35" y="11"/>
                </a:cxn>
                <a:cxn ang="0">
                  <a:pos x="24" y="13"/>
                </a:cxn>
                <a:cxn ang="0">
                  <a:pos x="17" y="20"/>
                </a:cxn>
                <a:cxn ang="0">
                  <a:pos x="13" y="29"/>
                </a:cxn>
                <a:cxn ang="0">
                  <a:pos x="12" y="39"/>
                </a:cxn>
                <a:cxn ang="0">
                  <a:pos x="13" y="50"/>
                </a:cxn>
                <a:cxn ang="0">
                  <a:pos x="17" y="59"/>
                </a:cxn>
                <a:cxn ang="0">
                  <a:pos x="25" y="65"/>
                </a:cxn>
                <a:cxn ang="0">
                  <a:pos x="35" y="68"/>
                </a:cxn>
                <a:cxn ang="0">
                  <a:pos x="46" y="65"/>
                </a:cxn>
                <a:cxn ang="0">
                  <a:pos x="53" y="59"/>
                </a:cxn>
                <a:cxn ang="0">
                  <a:pos x="57" y="49"/>
                </a:cxn>
                <a:cxn ang="0">
                  <a:pos x="58" y="39"/>
                </a:cxn>
                <a:cxn ang="0">
                  <a:pos x="57" y="28"/>
                </a:cxn>
              </a:cxnLst>
              <a:rect l="0" t="0" r="r" b="b"/>
              <a:pathLst>
                <a:path w="71" h="106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5" y="8"/>
                    <a:pt x="18" y="5"/>
                    <a:pt x="22" y="3"/>
                  </a:cubicBezTo>
                  <a:cubicBezTo>
                    <a:pt x="26" y="1"/>
                    <a:pt x="31" y="0"/>
                    <a:pt x="36" y="0"/>
                  </a:cubicBezTo>
                  <a:cubicBezTo>
                    <a:pt x="42" y="0"/>
                    <a:pt x="47" y="1"/>
                    <a:pt x="52" y="3"/>
                  </a:cubicBezTo>
                  <a:cubicBezTo>
                    <a:pt x="56" y="5"/>
                    <a:pt x="60" y="8"/>
                    <a:pt x="62" y="12"/>
                  </a:cubicBezTo>
                  <a:cubicBezTo>
                    <a:pt x="65" y="15"/>
                    <a:pt x="67" y="20"/>
                    <a:pt x="69" y="24"/>
                  </a:cubicBezTo>
                  <a:cubicBezTo>
                    <a:pt x="70" y="29"/>
                    <a:pt x="71" y="34"/>
                    <a:pt x="71" y="39"/>
                  </a:cubicBezTo>
                  <a:cubicBezTo>
                    <a:pt x="71" y="45"/>
                    <a:pt x="70" y="50"/>
                    <a:pt x="69" y="55"/>
                  </a:cubicBezTo>
                  <a:cubicBezTo>
                    <a:pt x="68" y="59"/>
                    <a:pt x="65" y="63"/>
                    <a:pt x="63" y="67"/>
                  </a:cubicBezTo>
                  <a:cubicBezTo>
                    <a:pt x="60" y="70"/>
                    <a:pt x="56" y="73"/>
                    <a:pt x="52" y="75"/>
                  </a:cubicBezTo>
                  <a:cubicBezTo>
                    <a:pt x="48" y="77"/>
                    <a:pt x="42" y="78"/>
                    <a:pt x="37" y="78"/>
                  </a:cubicBezTo>
                  <a:cubicBezTo>
                    <a:pt x="35" y="78"/>
                    <a:pt x="33" y="78"/>
                    <a:pt x="31" y="78"/>
                  </a:cubicBezTo>
                  <a:cubicBezTo>
                    <a:pt x="28" y="78"/>
                    <a:pt x="26" y="77"/>
                    <a:pt x="24" y="76"/>
                  </a:cubicBezTo>
                  <a:cubicBezTo>
                    <a:pt x="22" y="75"/>
                    <a:pt x="20" y="74"/>
                    <a:pt x="18" y="72"/>
                  </a:cubicBezTo>
                  <a:cubicBezTo>
                    <a:pt x="16" y="71"/>
                    <a:pt x="14" y="69"/>
                    <a:pt x="13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0" y="106"/>
                    <a:pt x="0" y="106"/>
                    <a:pt x="0" y="106"/>
                  </a:cubicBezTo>
                  <a:lnTo>
                    <a:pt x="0" y="2"/>
                  </a:lnTo>
                  <a:close/>
                  <a:moveTo>
                    <a:pt x="57" y="28"/>
                  </a:moveTo>
                  <a:cubicBezTo>
                    <a:pt x="56" y="25"/>
                    <a:pt x="54" y="22"/>
                    <a:pt x="52" y="19"/>
                  </a:cubicBezTo>
                  <a:cubicBezTo>
                    <a:pt x="51" y="17"/>
                    <a:pt x="48" y="15"/>
                    <a:pt x="45" y="13"/>
                  </a:cubicBezTo>
                  <a:cubicBezTo>
                    <a:pt x="42" y="12"/>
                    <a:pt x="39" y="11"/>
                    <a:pt x="35" y="11"/>
                  </a:cubicBezTo>
                  <a:cubicBezTo>
                    <a:pt x="31" y="11"/>
                    <a:pt x="27" y="12"/>
                    <a:pt x="24" y="13"/>
                  </a:cubicBezTo>
                  <a:cubicBezTo>
                    <a:pt x="21" y="15"/>
                    <a:pt x="19" y="17"/>
                    <a:pt x="17" y="20"/>
                  </a:cubicBezTo>
                  <a:cubicBezTo>
                    <a:pt x="15" y="22"/>
                    <a:pt x="14" y="25"/>
                    <a:pt x="13" y="29"/>
                  </a:cubicBezTo>
                  <a:cubicBezTo>
                    <a:pt x="12" y="32"/>
                    <a:pt x="12" y="36"/>
                    <a:pt x="12" y="39"/>
                  </a:cubicBezTo>
                  <a:cubicBezTo>
                    <a:pt x="12" y="43"/>
                    <a:pt x="12" y="46"/>
                    <a:pt x="13" y="50"/>
                  </a:cubicBezTo>
                  <a:cubicBezTo>
                    <a:pt x="14" y="53"/>
                    <a:pt x="15" y="56"/>
                    <a:pt x="17" y="59"/>
                  </a:cubicBezTo>
                  <a:cubicBezTo>
                    <a:pt x="19" y="61"/>
                    <a:pt x="22" y="64"/>
                    <a:pt x="25" y="65"/>
                  </a:cubicBezTo>
                  <a:cubicBezTo>
                    <a:pt x="28" y="67"/>
                    <a:pt x="31" y="68"/>
                    <a:pt x="35" y="68"/>
                  </a:cubicBezTo>
                  <a:cubicBezTo>
                    <a:pt x="40" y="68"/>
                    <a:pt x="43" y="67"/>
                    <a:pt x="46" y="65"/>
                  </a:cubicBezTo>
                  <a:cubicBezTo>
                    <a:pt x="49" y="63"/>
                    <a:pt x="51" y="61"/>
                    <a:pt x="53" y="59"/>
                  </a:cubicBezTo>
                  <a:cubicBezTo>
                    <a:pt x="55" y="56"/>
                    <a:pt x="56" y="53"/>
                    <a:pt x="57" y="49"/>
                  </a:cubicBezTo>
                  <a:cubicBezTo>
                    <a:pt x="58" y="46"/>
                    <a:pt x="58" y="42"/>
                    <a:pt x="58" y="39"/>
                  </a:cubicBezTo>
                  <a:cubicBezTo>
                    <a:pt x="58" y="35"/>
                    <a:pt x="58" y="32"/>
                    <a:pt x="57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/>
          </p:nvSpPr>
          <p:spPr bwMode="gray">
            <a:xfrm>
              <a:off x="1938338" y="4627563"/>
              <a:ext cx="258763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2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3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5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8" y="11"/>
                    <a:pt x="35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gray">
            <a:xfrm>
              <a:off x="2241550" y="4627563"/>
              <a:ext cx="150813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7"/>
                </a:cxn>
                <a:cxn ang="0">
                  <a:pos x="12" y="17"/>
                </a:cxn>
                <a:cxn ang="0">
                  <a:pos x="23" y="4"/>
                </a:cxn>
                <a:cxn ang="0">
                  <a:pos x="40" y="0"/>
                </a:cxn>
                <a:cxn ang="0">
                  <a:pos x="40" y="13"/>
                </a:cxn>
                <a:cxn ang="0">
                  <a:pos x="27" y="15"/>
                </a:cxn>
                <a:cxn ang="0">
                  <a:pos x="18" y="21"/>
                </a:cxn>
                <a:cxn ang="0">
                  <a:pos x="14" y="31"/>
                </a:cxn>
                <a:cxn ang="0">
                  <a:pos x="12" y="43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40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5" y="11"/>
                    <a:pt x="19" y="7"/>
                    <a:pt x="23" y="4"/>
                  </a:cubicBezTo>
                  <a:cubicBezTo>
                    <a:pt x="27" y="1"/>
                    <a:pt x="33" y="0"/>
                    <a:pt x="40" y="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5" y="13"/>
                    <a:pt x="30" y="14"/>
                    <a:pt x="27" y="15"/>
                  </a:cubicBezTo>
                  <a:cubicBezTo>
                    <a:pt x="23" y="16"/>
                    <a:pt x="21" y="18"/>
                    <a:pt x="18" y="21"/>
                  </a:cubicBezTo>
                  <a:cubicBezTo>
                    <a:pt x="16" y="24"/>
                    <a:pt x="15" y="27"/>
                    <a:pt x="14" y="31"/>
                  </a:cubicBezTo>
                  <a:cubicBezTo>
                    <a:pt x="13" y="34"/>
                    <a:pt x="12" y="39"/>
                    <a:pt x="12" y="43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gray">
            <a:xfrm>
              <a:off x="2425700" y="4525963"/>
              <a:ext cx="44450" cy="390525"/>
            </a:xfrm>
            <a:custGeom>
              <a:avLst/>
              <a:gdLst/>
              <a:ahLst/>
              <a:cxnLst>
                <a:cxn ang="0">
                  <a:pos x="28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35"/>
                </a:cxn>
                <a:cxn ang="0">
                  <a:pos x="0" y="69"/>
                </a:cxn>
                <a:cxn ang="0">
                  <a:pos x="28" y="69"/>
                </a:cxn>
                <a:cxn ang="0">
                  <a:pos x="28" y="246"/>
                </a:cxn>
                <a:cxn ang="0">
                  <a:pos x="0" y="246"/>
                </a:cxn>
                <a:cxn ang="0">
                  <a:pos x="0" y="69"/>
                </a:cxn>
              </a:cxnLst>
              <a:rect l="0" t="0" r="r" b="b"/>
              <a:pathLst>
                <a:path w="28" h="246">
                  <a:moveTo>
                    <a:pt x="28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35"/>
                  </a:lnTo>
                  <a:close/>
                  <a:moveTo>
                    <a:pt x="0" y="69"/>
                  </a:moveTo>
                  <a:lnTo>
                    <a:pt x="28" y="69"/>
                  </a:lnTo>
                  <a:lnTo>
                    <a:pt x="28" y="246"/>
                  </a:lnTo>
                  <a:lnTo>
                    <a:pt x="0" y="246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2" name="Freeform 14"/>
            <p:cNvSpPr>
              <a:spLocks noEditPoints="1"/>
            </p:cNvSpPr>
            <p:nvPr/>
          </p:nvSpPr>
          <p:spPr bwMode="gray">
            <a:xfrm>
              <a:off x="2527300" y="4627563"/>
              <a:ext cx="258763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2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2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4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2" y="76"/>
                    <a:pt x="44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2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1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7" y="11"/>
                    <a:pt x="34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gray">
            <a:xfrm>
              <a:off x="2832100" y="4627563"/>
              <a:ext cx="236538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4"/>
                </a:cxn>
                <a:cxn ang="0">
                  <a:pos x="12" y="14"/>
                </a:cxn>
                <a:cxn ang="0">
                  <a:pos x="22" y="3"/>
                </a:cxn>
                <a:cxn ang="0">
                  <a:pos x="37" y="0"/>
                </a:cxn>
                <a:cxn ang="0">
                  <a:pos x="49" y="2"/>
                </a:cxn>
                <a:cxn ang="0">
                  <a:pos x="57" y="8"/>
                </a:cxn>
                <a:cxn ang="0">
                  <a:pos x="61" y="16"/>
                </a:cxn>
                <a:cxn ang="0">
                  <a:pos x="63" y="27"/>
                </a:cxn>
                <a:cxn ang="0">
                  <a:pos x="63" y="77"/>
                </a:cxn>
                <a:cxn ang="0">
                  <a:pos x="50" y="77"/>
                </a:cxn>
                <a:cxn ang="0">
                  <a:pos x="50" y="26"/>
                </a:cxn>
                <a:cxn ang="0">
                  <a:pos x="46" y="15"/>
                </a:cxn>
                <a:cxn ang="0">
                  <a:pos x="35" y="11"/>
                </a:cxn>
                <a:cxn ang="0">
                  <a:pos x="25" y="13"/>
                </a:cxn>
                <a:cxn ang="0">
                  <a:pos x="18" y="17"/>
                </a:cxn>
                <a:cxn ang="0">
                  <a:pos x="14" y="25"/>
                </a:cxn>
                <a:cxn ang="0">
                  <a:pos x="13" y="34"/>
                </a:cxn>
                <a:cxn ang="0">
                  <a:pos x="13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63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5" y="9"/>
                    <a:pt x="18" y="5"/>
                    <a:pt x="22" y="3"/>
                  </a:cubicBezTo>
                  <a:cubicBezTo>
                    <a:pt x="27" y="1"/>
                    <a:pt x="31" y="0"/>
                    <a:pt x="37" y="0"/>
                  </a:cubicBezTo>
                  <a:cubicBezTo>
                    <a:pt x="42" y="0"/>
                    <a:pt x="46" y="1"/>
                    <a:pt x="49" y="2"/>
                  </a:cubicBezTo>
                  <a:cubicBezTo>
                    <a:pt x="52" y="3"/>
                    <a:pt x="55" y="5"/>
                    <a:pt x="57" y="8"/>
                  </a:cubicBezTo>
                  <a:cubicBezTo>
                    <a:pt x="59" y="10"/>
                    <a:pt x="61" y="13"/>
                    <a:pt x="61" y="16"/>
                  </a:cubicBezTo>
                  <a:cubicBezTo>
                    <a:pt x="62" y="20"/>
                    <a:pt x="63" y="23"/>
                    <a:pt x="63" y="27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1"/>
                    <a:pt x="49" y="18"/>
                    <a:pt x="46" y="15"/>
                  </a:cubicBezTo>
                  <a:cubicBezTo>
                    <a:pt x="43" y="12"/>
                    <a:pt x="40" y="11"/>
                    <a:pt x="35" y="11"/>
                  </a:cubicBezTo>
                  <a:cubicBezTo>
                    <a:pt x="31" y="11"/>
                    <a:pt x="28" y="11"/>
                    <a:pt x="25" y="13"/>
                  </a:cubicBezTo>
                  <a:cubicBezTo>
                    <a:pt x="22" y="14"/>
                    <a:pt x="20" y="15"/>
                    <a:pt x="18" y="17"/>
                  </a:cubicBezTo>
                  <a:cubicBezTo>
                    <a:pt x="16" y="20"/>
                    <a:pt x="15" y="22"/>
                    <a:pt x="14" y="25"/>
                  </a:cubicBezTo>
                  <a:cubicBezTo>
                    <a:pt x="13" y="28"/>
                    <a:pt x="13" y="31"/>
                    <a:pt x="13" y="34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gray">
            <a:xfrm>
              <a:off x="3121025" y="4627563"/>
              <a:ext cx="255588" cy="293688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48" y="15"/>
                </a:cxn>
                <a:cxn ang="0">
                  <a:pos x="36" y="11"/>
                </a:cxn>
                <a:cxn ang="0">
                  <a:pos x="25" y="13"/>
                </a:cxn>
                <a:cxn ang="0">
                  <a:pos x="18" y="20"/>
                </a:cxn>
                <a:cxn ang="0">
                  <a:pos x="14" y="29"/>
                </a:cxn>
                <a:cxn ang="0">
                  <a:pos x="13" y="40"/>
                </a:cxn>
                <a:cxn ang="0">
                  <a:pos x="14" y="50"/>
                </a:cxn>
                <a:cxn ang="0">
                  <a:pos x="18" y="59"/>
                </a:cxn>
                <a:cxn ang="0">
                  <a:pos x="24" y="65"/>
                </a:cxn>
                <a:cxn ang="0">
                  <a:pos x="35" y="68"/>
                </a:cxn>
                <a:cxn ang="0">
                  <a:pos x="49" y="63"/>
                </a:cxn>
                <a:cxn ang="0">
                  <a:pos x="55" y="49"/>
                </a:cxn>
                <a:cxn ang="0">
                  <a:pos x="68" y="49"/>
                </a:cxn>
                <a:cxn ang="0">
                  <a:pos x="57" y="71"/>
                </a:cxn>
                <a:cxn ang="0">
                  <a:pos x="35" y="78"/>
                </a:cxn>
                <a:cxn ang="0">
                  <a:pos x="20" y="76"/>
                </a:cxn>
                <a:cxn ang="0">
                  <a:pos x="8" y="68"/>
                </a:cxn>
                <a:cxn ang="0">
                  <a:pos x="2" y="56"/>
                </a:cxn>
                <a:cxn ang="0">
                  <a:pos x="0" y="40"/>
                </a:cxn>
                <a:cxn ang="0">
                  <a:pos x="2" y="24"/>
                </a:cxn>
                <a:cxn ang="0">
                  <a:pos x="8" y="12"/>
                </a:cxn>
                <a:cxn ang="0">
                  <a:pos x="19" y="3"/>
                </a:cxn>
                <a:cxn ang="0">
                  <a:pos x="35" y="0"/>
                </a:cxn>
                <a:cxn ang="0">
                  <a:pos x="47" y="1"/>
                </a:cxn>
                <a:cxn ang="0">
                  <a:pos x="57" y="6"/>
                </a:cxn>
                <a:cxn ang="0">
                  <a:pos x="64" y="14"/>
                </a:cxn>
                <a:cxn ang="0">
                  <a:pos x="68" y="26"/>
                </a:cxn>
                <a:cxn ang="0">
                  <a:pos x="55" y="26"/>
                </a:cxn>
              </a:cxnLst>
              <a:rect l="0" t="0" r="r" b="b"/>
              <a:pathLst>
                <a:path w="68" h="78">
                  <a:moveTo>
                    <a:pt x="55" y="26"/>
                  </a:moveTo>
                  <a:cubicBezTo>
                    <a:pt x="54" y="21"/>
                    <a:pt x="52" y="17"/>
                    <a:pt x="48" y="15"/>
                  </a:cubicBezTo>
                  <a:cubicBezTo>
                    <a:pt x="45" y="12"/>
                    <a:pt x="41" y="11"/>
                    <a:pt x="36" y="11"/>
                  </a:cubicBezTo>
                  <a:cubicBezTo>
                    <a:pt x="32" y="11"/>
                    <a:pt x="28" y="12"/>
                    <a:pt x="25" y="13"/>
                  </a:cubicBezTo>
                  <a:cubicBezTo>
                    <a:pt x="22" y="15"/>
                    <a:pt x="19" y="17"/>
                    <a:pt x="18" y="20"/>
                  </a:cubicBezTo>
                  <a:cubicBezTo>
                    <a:pt x="16" y="22"/>
                    <a:pt x="15" y="26"/>
                    <a:pt x="14" y="29"/>
                  </a:cubicBezTo>
                  <a:cubicBezTo>
                    <a:pt x="13" y="33"/>
                    <a:pt x="13" y="36"/>
                    <a:pt x="13" y="40"/>
                  </a:cubicBezTo>
                  <a:cubicBezTo>
                    <a:pt x="13" y="44"/>
                    <a:pt x="13" y="47"/>
                    <a:pt x="14" y="50"/>
                  </a:cubicBezTo>
                  <a:cubicBezTo>
                    <a:pt x="15" y="54"/>
                    <a:pt x="16" y="57"/>
                    <a:pt x="18" y="59"/>
                  </a:cubicBezTo>
                  <a:cubicBezTo>
                    <a:pt x="19" y="62"/>
                    <a:pt x="22" y="64"/>
                    <a:pt x="24" y="65"/>
                  </a:cubicBezTo>
                  <a:cubicBezTo>
                    <a:pt x="27" y="67"/>
                    <a:pt x="31" y="68"/>
                    <a:pt x="35" y="68"/>
                  </a:cubicBezTo>
                  <a:cubicBezTo>
                    <a:pt x="41" y="68"/>
                    <a:pt x="45" y="66"/>
                    <a:pt x="49" y="63"/>
                  </a:cubicBezTo>
                  <a:cubicBezTo>
                    <a:pt x="52" y="59"/>
                    <a:pt x="54" y="55"/>
                    <a:pt x="55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6" y="58"/>
                    <a:pt x="63" y="66"/>
                    <a:pt x="57" y="71"/>
                  </a:cubicBezTo>
                  <a:cubicBezTo>
                    <a:pt x="52" y="76"/>
                    <a:pt x="44" y="78"/>
                    <a:pt x="35" y="78"/>
                  </a:cubicBezTo>
                  <a:cubicBezTo>
                    <a:pt x="29" y="78"/>
                    <a:pt x="24" y="78"/>
                    <a:pt x="20" y="76"/>
                  </a:cubicBezTo>
                  <a:cubicBezTo>
                    <a:pt x="15" y="74"/>
                    <a:pt x="11" y="71"/>
                    <a:pt x="8" y="68"/>
                  </a:cubicBezTo>
                  <a:cubicBezTo>
                    <a:pt x="6" y="64"/>
                    <a:pt x="3" y="60"/>
                    <a:pt x="2" y="56"/>
                  </a:cubicBezTo>
                  <a:cubicBezTo>
                    <a:pt x="0" y="51"/>
                    <a:pt x="0" y="46"/>
                    <a:pt x="0" y="40"/>
                  </a:cubicBezTo>
                  <a:cubicBezTo>
                    <a:pt x="0" y="35"/>
                    <a:pt x="0" y="29"/>
                    <a:pt x="2" y="24"/>
                  </a:cubicBezTo>
                  <a:cubicBezTo>
                    <a:pt x="3" y="19"/>
                    <a:pt x="5" y="15"/>
                    <a:pt x="8" y="12"/>
                  </a:cubicBezTo>
                  <a:cubicBezTo>
                    <a:pt x="11" y="8"/>
                    <a:pt x="15" y="5"/>
                    <a:pt x="19" y="3"/>
                  </a:cubicBezTo>
                  <a:cubicBezTo>
                    <a:pt x="24" y="1"/>
                    <a:pt x="29" y="0"/>
                    <a:pt x="35" y="0"/>
                  </a:cubicBezTo>
                  <a:cubicBezTo>
                    <a:pt x="39" y="0"/>
                    <a:pt x="43" y="0"/>
                    <a:pt x="47" y="1"/>
                  </a:cubicBezTo>
                  <a:cubicBezTo>
                    <a:pt x="51" y="2"/>
                    <a:pt x="54" y="4"/>
                    <a:pt x="57" y="6"/>
                  </a:cubicBezTo>
                  <a:cubicBezTo>
                    <a:pt x="60" y="8"/>
                    <a:pt x="62" y="11"/>
                    <a:pt x="64" y="14"/>
                  </a:cubicBezTo>
                  <a:cubicBezTo>
                    <a:pt x="66" y="17"/>
                    <a:pt x="67" y="21"/>
                    <a:pt x="68" y="26"/>
                  </a:cubicBezTo>
                  <a:lnTo>
                    <a:pt x="55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5" name="Freeform 17"/>
            <p:cNvSpPr>
              <a:spLocks noEditPoints="1"/>
            </p:cNvSpPr>
            <p:nvPr/>
          </p:nvSpPr>
          <p:spPr bwMode="gray">
            <a:xfrm>
              <a:off x="3409950" y="4627563"/>
              <a:ext cx="261938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3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5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70" h="78">
                  <a:moveTo>
                    <a:pt x="68" y="53"/>
                  </a:moveTo>
                  <a:cubicBezTo>
                    <a:pt x="67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8" y="1"/>
                    <a:pt x="52" y="4"/>
                  </a:cubicBezTo>
                  <a:cubicBezTo>
                    <a:pt x="56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70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7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8" y="11"/>
                    <a:pt x="35" y="11"/>
                  </a:cubicBezTo>
                  <a:cubicBezTo>
                    <a:pt x="31" y="11"/>
                    <a:pt x="29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gray">
            <a:xfrm>
              <a:off x="3833813" y="4548188"/>
              <a:ext cx="150813" cy="36830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40" y="23"/>
                </a:cxn>
                <a:cxn ang="0">
                  <a:pos x="40" y="34"/>
                </a:cxn>
                <a:cxn ang="0">
                  <a:pos x="25" y="34"/>
                </a:cxn>
                <a:cxn ang="0">
                  <a:pos x="25" y="80"/>
                </a:cxn>
                <a:cxn ang="0">
                  <a:pos x="26" y="84"/>
                </a:cxn>
                <a:cxn ang="0">
                  <a:pos x="27" y="86"/>
                </a:cxn>
                <a:cxn ang="0">
                  <a:pos x="30" y="87"/>
                </a:cxn>
                <a:cxn ang="0">
                  <a:pos x="35" y="87"/>
                </a:cxn>
                <a:cxn ang="0">
                  <a:pos x="40" y="87"/>
                </a:cxn>
                <a:cxn ang="0">
                  <a:pos x="40" y="98"/>
                </a:cxn>
                <a:cxn ang="0">
                  <a:pos x="31" y="98"/>
                </a:cxn>
                <a:cxn ang="0">
                  <a:pos x="23" y="97"/>
                </a:cxn>
                <a:cxn ang="0">
                  <a:pos x="17" y="95"/>
                </a:cxn>
                <a:cxn ang="0">
                  <a:pos x="14" y="90"/>
                </a:cxn>
                <a:cxn ang="0">
                  <a:pos x="13" y="81"/>
                </a:cxn>
                <a:cxn ang="0">
                  <a:pos x="13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3" y="23"/>
                </a:cxn>
                <a:cxn ang="0">
                  <a:pos x="13" y="0"/>
                </a:cxn>
                <a:cxn ang="0">
                  <a:pos x="25" y="0"/>
                </a:cxn>
                <a:cxn ang="0">
                  <a:pos x="25" y="23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6" y="83"/>
                    <a:pt x="26" y="84"/>
                  </a:cubicBezTo>
                  <a:cubicBezTo>
                    <a:pt x="26" y="85"/>
                    <a:pt x="27" y="85"/>
                    <a:pt x="27" y="86"/>
                  </a:cubicBezTo>
                  <a:cubicBezTo>
                    <a:pt x="28" y="86"/>
                    <a:pt x="29" y="86"/>
                    <a:pt x="30" y="87"/>
                  </a:cubicBezTo>
                  <a:cubicBezTo>
                    <a:pt x="31" y="87"/>
                    <a:pt x="33" y="87"/>
                    <a:pt x="35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28" y="98"/>
                    <a:pt x="25" y="98"/>
                    <a:pt x="23" y="97"/>
                  </a:cubicBezTo>
                  <a:cubicBezTo>
                    <a:pt x="21" y="97"/>
                    <a:pt x="19" y="96"/>
                    <a:pt x="17" y="95"/>
                  </a:cubicBezTo>
                  <a:cubicBezTo>
                    <a:pt x="16" y="94"/>
                    <a:pt x="15" y="92"/>
                    <a:pt x="14" y="90"/>
                  </a:cubicBezTo>
                  <a:cubicBezTo>
                    <a:pt x="13" y="88"/>
                    <a:pt x="13" y="85"/>
                    <a:pt x="13" y="81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gray">
            <a:xfrm>
              <a:off x="4037013" y="4525963"/>
              <a:ext cx="233363" cy="390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40"/>
                </a:cxn>
                <a:cxn ang="0">
                  <a:pos x="12" y="40"/>
                </a:cxn>
                <a:cxn ang="0">
                  <a:pos x="16" y="34"/>
                </a:cxn>
                <a:cxn ang="0">
                  <a:pos x="22" y="30"/>
                </a:cxn>
                <a:cxn ang="0">
                  <a:pos x="29" y="28"/>
                </a:cxn>
                <a:cxn ang="0">
                  <a:pos x="36" y="27"/>
                </a:cxn>
                <a:cxn ang="0">
                  <a:pos x="48" y="29"/>
                </a:cxn>
                <a:cxn ang="0">
                  <a:pos x="56" y="35"/>
                </a:cxn>
                <a:cxn ang="0">
                  <a:pos x="60" y="43"/>
                </a:cxn>
                <a:cxn ang="0">
                  <a:pos x="62" y="54"/>
                </a:cxn>
                <a:cxn ang="0">
                  <a:pos x="62" y="104"/>
                </a:cxn>
                <a:cxn ang="0">
                  <a:pos x="49" y="104"/>
                </a:cxn>
                <a:cxn ang="0">
                  <a:pos x="49" y="53"/>
                </a:cxn>
                <a:cxn ang="0">
                  <a:pos x="45" y="42"/>
                </a:cxn>
                <a:cxn ang="0">
                  <a:pos x="34" y="38"/>
                </a:cxn>
                <a:cxn ang="0">
                  <a:pos x="24" y="40"/>
                </a:cxn>
                <a:cxn ang="0">
                  <a:pos x="17" y="44"/>
                </a:cxn>
                <a:cxn ang="0">
                  <a:pos x="13" y="52"/>
                </a:cxn>
                <a:cxn ang="0">
                  <a:pos x="12" y="61"/>
                </a:cxn>
                <a:cxn ang="0">
                  <a:pos x="12" y="104"/>
                </a:cxn>
                <a:cxn ang="0">
                  <a:pos x="0" y="104"/>
                </a:cxn>
                <a:cxn ang="0">
                  <a:pos x="0" y="0"/>
                </a:cxn>
              </a:cxnLst>
              <a:rect l="0" t="0" r="r" b="b"/>
              <a:pathLst>
                <a:path w="62" h="104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37"/>
                    <a:pt x="15" y="35"/>
                    <a:pt x="16" y="34"/>
                  </a:cubicBezTo>
                  <a:cubicBezTo>
                    <a:pt x="18" y="32"/>
                    <a:pt x="20" y="31"/>
                    <a:pt x="22" y="30"/>
                  </a:cubicBezTo>
                  <a:cubicBezTo>
                    <a:pt x="24" y="29"/>
                    <a:pt x="27" y="28"/>
                    <a:pt x="29" y="28"/>
                  </a:cubicBezTo>
                  <a:cubicBezTo>
                    <a:pt x="31" y="27"/>
                    <a:pt x="34" y="27"/>
                    <a:pt x="36" y="27"/>
                  </a:cubicBezTo>
                  <a:cubicBezTo>
                    <a:pt x="41" y="27"/>
                    <a:pt x="45" y="28"/>
                    <a:pt x="48" y="29"/>
                  </a:cubicBezTo>
                  <a:cubicBezTo>
                    <a:pt x="52" y="30"/>
                    <a:pt x="54" y="32"/>
                    <a:pt x="56" y="35"/>
                  </a:cubicBezTo>
                  <a:cubicBezTo>
                    <a:pt x="58" y="37"/>
                    <a:pt x="60" y="40"/>
                    <a:pt x="60" y="43"/>
                  </a:cubicBezTo>
                  <a:cubicBezTo>
                    <a:pt x="61" y="47"/>
                    <a:pt x="62" y="50"/>
                    <a:pt x="62" y="54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48"/>
                    <a:pt x="48" y="45"/>
                    <a:pt x="45" y="42"/>
                  </a:cubicBezTo>
                  <a:cubicBezTo>
                    <a:pt x="43" y="39"/>
                    <a:pt x="39" y="38"/>
                    <a:pt x="34" y="38"/>
                  </a:cubicBezTo>
                  <a:cubicBezTo>
                    <a:pt x="30" y="38"/>
                    <a:pt x="27" y="38"/>
                    <a:pt x="24" y="40"/>
                  </a:cubicBezTo>
                  <a:cubicBezTo>
                    <a:pt x="22" y="41"/>
                    <a:pt x="19" y="42"/>
                    <a:pt x="17" y="44"/>
                  </a:cubicBezTo>
                  <a:cubicBezTo>
                    <a:pt x="16" y="47"/>
                    <a:pt x="14" y="49"/>
                    <a:pt x="13" y="52"/>
                  </a:cubicBezTo>
                  <a:cubicBezTo>
                    <a:pt x="12" y="55"/>
                    <a:pt x="12" y="58"/>
                    <a:pt x="12" y="61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0" y="104"/>
                    <a:pt x="0" y="104"/>
                    <a:pt x="0" y="104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8" name="Freeform 20"/>
            <p:cNvSpPr>
              <a:spLocks noEditPoints="1"/>
            </p:cNvSpPr>
            <p:nvPr/>
          </p:nvSpPr>
          <p:spPr bwMode="gray">
            <a:xfrm>
              <a:off x="4322763" y="4627563"/>
              <a:ext cx="258763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2" y="55"/>
                </a:cxn>
                <a:cxn ang="0">
                  <a:pos x="0" y="39"/>
                </a:cxn>
                <a:cxn ang="0">
                  <a:pos x="2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2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49" y="17"/>
                </a:cxn>
                <a:cxn ang="0">
                  <a:pos x="43" y="12"/>
                </a:cxn>
                <a:cxn ang="0">
                  <a:pos x="34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1" y="76"/>
                    <a:pt x="44" y="78"/>
                    <a:pt x="36" y="78"/>
                  </a:cubicBezTo>
                  <a:cubicBezTo>
                    <a:pt x="30" y="78"/>
                    <a:pt x="24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2" y="23"/>
                  </a:cubicBezTo>
                  <a:cubicBezTo>
                    <a:pt x="4" y="19"/>
                    <a:pt x="6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2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1" y="68"/>
                    <a:pt x="46" y="66"/>
                    <a:pt x="49" y="64"/>
                  </a:cubicBezTo>
                  <a:cubicBezTo>
                    <a:pt x="52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1" y="19"/>
                    <a:pt x="49" y="17"/>
                  </a:cubicBezTo>
                  <a:cubicBezTo>
                    <a:pt x="48" y="15"/>
                    <a:pt x="45" y="14"/>
                    <a:pt x="43" y="12"/>
                  </a:cubicBezTo>
                  <a:cubicBezTo>
                    <a:pt x="40" y="11"/>
                    <a:pt x="37" y="11"/>
                    <a:pt x="34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gray">
            <a:xfrm>
              <a:off x="4762500" y="4627563"/>
              <a:ext cx="254000" cy="293688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49" y="15"/>
                </a:cxn>
                <a:cxn ang="0">
                  <a:pos x="36" y="11"/>
                </a:cxn>
                <a:cxn ang="0">
                  <a:pos x="25" y="13"/>
                </a:cxn>
                <a:cxn ang="0">
                  <a:pos x="18" y="20"/>
                </a:cxn>
                <a:cxn ang="0">
                  <a:pos x="14" y="29"/>
                </a:cxn>
                <a:cxn ang="0">
                  <a:pos x="13" y="40"/>
                </a:cxn>
                <a:cxn ang="0">
                  <a:pos x="14" y="50"/>
                </a:cxn>
                <a:cxn ang="0">
                  <a:pos x="18" y="59"/>
                </a:cxn>
                <a:cxn ang="0">
                  <a:pos x="25" y="65"/>
                </a:cxn>
                <a:cxn ang="0">
                  <a:pos x="35" y="68"/>
                </a:cxn>
                <a:cxn ang="0">
                  <a:pos x="49" y="63"/>
                </a:cxn>
                <a:cxn ang="0">
                  <a:pos x="56" y="49"/>
                </a:cxn>
                <a:cxn ang="0">
                  <a:pos x="68" y="49"/>
                </a:cxn>
                <a:cxn ang="0">
                  <a:pos x="58" y="71"/>
                </a:cxn>
                <a:cxn ang="0">
                  <a:pos x="35" y="78"/>
                </a:cxn>
                <a:cxn ang="0">
                  <a:pos x="20" y="76"/>
                </a:cxn>
                <a:cxn ang="0">
                  <a:pos x="9" y="68"/>
                </a:cxn>
                <a:cxn ang="0">
                  <a:pos x="2" y="56"/>
                </a:cxn>
                <a:cxn ang="0">
                  <a:pos x="0" y="40"/>
                </a:cxn>
                <a:cxn ang="0">
                  <a:pos x="2" y="24"/>
                </a:cxn>
                <a:cxn ang="0">
                  <a:pos x="9" y="12"/>
                </a:cxn>
                <a:cxn ang="0">
                  <a:pos x="20" y="3"/>
                </a:cxn>
                <a:cxn ang="0">
                  <a:pos x="36" y="0"/>
                </a:cxn>
                <a:cxn ang="0">
                  <a:pos x="48" y="1"/>
                </a:cxn>
                <a:cxn ang="0">
                  <a:pos x="58" y="6"/>
                </a:cxn>
                <a:cxn ang="0">
                  <a:pos x="65" y="14"/>
                </a:cxn>
                <a:cxn ang="0">
                  <a:pos x="68" y="26"/>
                </a:cxn>
                <a:cxn ang="0">
                  <a:pos x="55" y="26"/>
                </a:cxn>
              </a:cxnLst>
              <a:rect l="0" t="0" r="r" b="b"/>
              <a:pathLst>
                <a:path w="68" h="78">
                  <a:moveTo>
                    <a:pt x="55" y="26"/>
                  </a:moveTo>
                  <a:cubicBezTo>
                    <a:pt x="54" y="21"/>
                    <a:pt x="52" y="17"/>
                    <a:pt x="49" y="15"/>
                  </a:cubicBezTo>
                  <a:cubicBezTo>
                    <a:pt x="46" y="12"/>
                    <a:pt x="42" y="11"/>
                    <a:pt x="36" y="11"/>
                  </a:cubicBezTo>
                  <a:cubicBezTo>
                    <a:pt x="32" y="11"/>
                    <a:pt x="28" y="12"/>
                    <a:pt x="25" y="13"/>
                  </a:cubicBezTo>
                  <a:cubicBezTo>
                    <a:pt x="22" y="15"/>
                    <a:pt x="20" y="17"/>
                    <a:pt x="18" y="20"/>
                  </a:cubicBezTo>
                  <a:cubicBezTo>
                    <a:pt x="16" y="22"/>
                    <a:pt x="15" y="26"/>
                    <a:pt x="14" y="29"/>
                  </a:cubicBezTo>
                  <a:cubicBezTo>
                    <a:pt x="13" y="33"/>
                    <a:pt x="13" y="36"/>
                    <a:pt x="13" y="40"/>
                  </a:cubicBezTo>
                  <a:cubicBezTo>
                    <a:pt x="13" y="44"/>
                    <a:pt x="13" y="47"/>
                    <a:pt x="14" y="50"/>
                  </a:cubicBezTo>
                  <a:cubicBezTo>
                    <a:pt x="15" y="54"/>
                    <a:pt x="16" y="57"/>
                    <a:pt x="18" y="59"/>
                  </a:cubicBezTo>
                  <a:cubicBezTo>
                    <a:pt x="20" y="62"/>
                    <a:pt x="22" y="64"/>
                    <a:pt x="25" y="65"/>
                  </a:cubicBezTo>
                  <a:cubicBezTo>
                    <a:pt x="28" y="67"/>
                    <a:pt x="31" y="68"/>
                    <a:pt x="35" y="68"/>
                  </a:cubicBezTo>
                  <a:cubicBezTo>
                    <a:pt x="41" y="68"/>
                    <a:pt x="46" y="66"/>
                    <a:pt x="49" y="63"/>
                  </a:cubicBezTo>
                  <a:cubicBezTo>
                    <a:pt x="53" y="59"/>
                    <a:pt x="55" y="55"/>
                    <a:pt x="56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7" y="58"/>
                    <a:pt x="63" y="66"/>
                    <a:pt x="58" y="71"/>
                  </a:cubicBezTo>
                  <a:cubicBezTo>
                    <a:pt x="52" y="76"/>
                    <a:pt x="45" y="78"/>
                    <a:pt x="35" y="78"/>
                  </a:cubicBezTo>
                  <a:cubicBezTo>
                    <a:pt x="29" y="78"/>
                    <a:pt x="24" y="78"/>
                    <a:pt x="20" y="76"/>
                  </a:cubicBezTo>
                  <a:cubicBezTo>
                    <a:pt x="16" y="74"/>
                    <a:pt x="12" y="71"/>
                    <a:pt x="9" y="68"/>
                  </a:cubicBezTo>
                  <a:cubicBezTo>
                    <a:pt x="6" y="64"/>
                    <a:pt x="4" y="60"/>
                    <a:pt x="2" y="56"/>
                  </a:cubicBezTo>
                  <a:cubicBezTo>
                    <a:pt x="1" y="51"/>
                    <a:pt x="0" y="46"/>
                    <a:pt x="0" y="40"/>
                  </a:cubicBezTo>
                  <a:cubicBezTo>
                    <a:pt x="0" y="35"/>
                    <a:pt x="1" y="29"/>
                    <a:pt x="2" y="24"/>
                  </a:cubicBezTo>
                  <a:cubicBezTo>
                    <a:pt x="4" y="19"/>
                    <a:pt x="6" y="15"/>
                    <a:pt x="9" y="12"/>
                  </a:cubicBezTo>
                  <a:cubicBezTo>
                    <a:pt x="12" y="8"/>
                    <a:pt x="15" y="5"/>
                    <a:pt x="20" y="3"/>
                  </a:cubicBezTo>
                  <a:cubicBezTo>
                    <a:pt x="24" y="1"/>
                    <a:pt x="30" y="0"/>
                    <a:pt x="36" y="0"/>
                  </a:cubicBezTo>
                  <a:cubicBezTo>
                    <a:pt x="40" y="0"/>
                    <a:pt x="44" y="0"/>
                    <a:pt x="48" y="1"/>
                  </a:cubicBezTo>
                  <a:cubicBezTo>
                    <a:pt x="51" y="2"/>
                    <a:pt x="55" y="4"/>
                    <a:pt x="58" y="6"/>
                  </a:cubicBezTo>
                  <a:cubicBezTo>
                    <a:pt x="60" y="8"/>
                    <a:pt x="63" y="11"/>
                    <a:pt x="65" y="14"/>
                  </a:cubicBezTo>
                  <a:cubicBezTo>
                    <a:pt x="66" y="17"/>
                    <a:pt x="68" y="21"/>
                    <a:pt x="68" y="26"/>
                  </a:cubicBezTo>
                  <a:lnTo>
                    <a:pt x="55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Freeform 22"/>
            <p:cNvSpPr>
              <a:spLocks noEditPoints="1"/>
            </p:cNvSpPr>
            <p:nvPr/>
          </p:nvSpPr>
          <p:spPr bwMode="gray">
            <a:xfrm>
              <a:off x="5051425" y="4627563"/>
              <a:ext cx="273050" cy="293688"/>
            </a:xfrm>
            <a:custGeom>
              <a:avLst/>
              <a:gdLst/>
              <a:ahLst/>
              <a:cxnLst>
                <a:cxn ang="0">
                  <a:pos x="3" y="24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7" y="0"/>
                </a:cxn>
                <a:cxn ang="0">
                  <a:pos x="53" y="3"/>
                </a:cxn>
                <a:cxn ang="0">
                  <a:pos x="64" y="11"/>
                </a:cxn>
                <a:cxn ang="0">
                  <a:pos x="71" y="24"/>
                </a:cxn>
                <a:cxn ang="0">
                  <a:pos x="73" y="39"/>
                </a:cxn>
                <a:cxn ang="0">
                  <a:pos x="71" y="55"/>
                </a:cxn>
                <a:cxn ang="0">
                  <a:pos x="64" y="67"/>
                </a:cxn>
                <a:cxn ang="0">
                  <a:pos x="53" y="75"/>
                </a:cxn>
                <a:cxn ang="0">
                  <a:pos x="37" y="78"/>
                </a:cxn>
                <a:cxn ang="0">
                  <a:pos x="21" y="75"/>
                </a:cxn>
                <a:cxn ang="0">
                  <a:pos x="10" y="67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4"/>
                </a:cxn>
                <a:cxn ang="0">
                  <a:pos x="15" y="51"/>
                </a:cxn>
                <a:cxn ang="0">
                  <a:pos x="20" y="60"/>
                </a:cxn>
                <a:cxn ang="0">
                  <a:pos x="28" y="66"/>
                </a:cxn>
                <a:cxn ang="0">
                  <a:pos x="37" y="68"/>
                </a:cxn>
                <a:cxn ang="0">
                  <a:pos x="46" y="66"/>
                </a:cxn>
                <a:cxn ang="0">
                  <a:pos x="53" y="60"/>
                </a:cxn>
                <a:cxn ang="0">
                  <a:pos x="58" y="51"/>
                </a:cxn>
                <a:cxn ang="0">
                  <a:pos x="60" y="39"/>
                </a:cxn>
                <a:cxn ang="0">
                  <a:pos x="58" y="27"/>
                </a:cxn>
                <a:cxn ang="0">
                  <a:pos x="53" y="18"/>
                </a:cxn>
                <a:cxn ang="0">
                  <a:pos x="46" y="13"/>
                </a:cxn>
                <a:cxn ang="0">
                  <a:pos x="37" y="11"/>
                </a:cxn>
                <a:cxn ang="0">
                  <a:pos x="28" y="13"/>
                </a:cxn>
                <a:cxn ang="0">
                  <a:pos x="20" y="18"/>
                </a:cxn>
                <a:cxn ang="0">
                  <a:pos x="15" y="27"/>
                </a:cxn>
                <a:cxn ang="0">
                  <a:pos x="13" y="39"/>
                </a:cxn>
                <a:cxn ang="0">
                  <a:pos x="15" y="51"/>
                </a:cxn>
              </a:cxnLst>
              <a:rect l="0" t="0" r="r" b="b"/>
              <a:pathLst>
                <a:path w="73" h="78">
                  <a:moveTo>
                    <a:pt x="3" y="24"/>
                  </a:moveTo>
                  <a:cubicBezTo>
                    <a:pt x="4" y="19"/>
                    <a:pt x="7" y="15"/>
                    <a:pt x="10" y="11"/>
                  </a:cubicBezTo>
                  <a:cubicBezTo>
                    <a:pt x="13" y="8"/>
                    <a:pt x="17" y="5"/>
                    <a:pt x="21" y="3"/>
                  </a:cubicBezTo>
                  <a:cubicBezTo>
                    <a:pt x="26" y="1"/>
                    <a:pt x="31" y="0"/>
                    <a:pt x="37" y="0"/>
                  </a:cubicBezTo>
                  <a:cubicBezTo>
                    <a:pt x="43" y="0"/>
                    <a:pt x="48" y="1"/>
                    <a:pt x="53" y="3"/>
                  </a:cubicBezTo>
                  <a:cubicBezTo>
                    <a:pt x="57" y="5"/>
                    <a:pt x="61" y="8"/>
                    <a:pt x="64" y="11"/>
                  </a:cubicBezTo>
                  <a:cubicBezTo>
                    <a:pt x="67" y="15"/>
                    <a:pt x="69" y="19"/>
                    <a:pt x="71" y="24"/>
                  </a:cubicBezTo>
                  <a:cubicBezTo>
                    <a:pt x="73" y="29"/>
                    <a:pt x="73" y="34"/>
                    <a:pt x="73" y="39"/>
                  </a:cubicBezTo>
                  <a:cubicBezTo>
                    <a:pt x="73" y="45"/>
                    <a:pt x="73" y="50"/>
                    <a:pt x="71" y="55"/>
                  </a:cubicBezTo>
                  <a:cubicBezTo>
                    <a:pt x="69" y="59"/>
                    <a:pt x="67" y="64"/>
                    <a:pt x="64" y="67"/>
                  </a:cubicBezTo>
                  <a:cubicBezTo>
                    <a:pt x="61" y="71"/>
                    <a:pt x="57" y="73"/>
                    <a:pt x="53" y="75"/>
                  </a:cubicBezTo>
                  <a:cubicBezTo>
                    <a:pt x="48" y="77"/>
                    <a:pt x="43" y="78"/>
                    <a:pt x="37" y="78"/>
                  </a:cubicBezTo>
                  <a:cubicBezTo>
                    <a:pt x="31" y="78"/>
                    <a:pt x="26" y="77"/>
                    <a:pt x="21" y="75"/>
                  </a:cubicBezTo>
                  <a:cubicBezTo>
                    <a:pt x="17" y="73"/>
                    <a:pt x="13" y="71"/>
                    <a:pt x="10" y="67"/>
                  </a:cubicBezTo>
                  <a:cubicBezTo>
                    <a:pt x="7" y="64"/>
                    <a:pt x="4" y="59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4"/>
                    <a:pt x="1" y="29"/>
                    <a:pt x="3" y="24"/>
                  </a:cubicBezTo>
                  <a:close/>
                  <a:moveTo>
                    <a:pt x="15" y="51"/>
                  </a:moveTo>
                  <a:cubicBezTo>
                    <a:pt x="16" y="55"/>
                    <a:pt x="18" y="58"/>
                    <a:pt x="20" y="60"/>
                  </a:cubicBezTo>
                  <a:cubicBezTo>
                    <a:pt x="22" y="63"/>
                    <a:pt x="25" y="64"/>
                    <a:pt x="28" y="66"/>
                  </a:cubicBezTo>
                  <a:cubicBezTo>
                    <a:pt x="31" y="67"/>
                    <a:pt x="34" y="68"/>
                    <a:pt x="37" y="68"/>
                  </a:cubicBezTo>
                  <a:cubicBezTo>
                    <a:pt x="40" y="68"/>
                    <a:pt x="43" y="67"/>
                    <a:pt x="46" y="66"/>
                  </a:cubicBezTo>
                  <a:cubicBezTo>
                    <a:pt x="49" y="64"/>
                    <a:pt x="51" y="63"/>
                    <a:pt x="53" y="60"/>
                  </a:cubicBezTo>
                  <a:cubicBezTo>
                    <a:pt x="56" y="58"/>
                    <a:pt x="57" y="55"/>
                    <a:pt x="58" y="51"/>
                  </a:cubicBezTo>
                  <a:cubicBezTo>
                    <a:pt x="60" y="48"/>
                    <a:pt x="60" y="44"/>
                    <a:pt x="60" y="39"/>
                  </a:cubicBezTo>
                  <a:cubicBezTo>
                    <a:pt x="60" y="35"/>
                    <a:pt x="60" y="31"/>
                    <a:pt x="58" y="27"/>
                  </a:cubicBezTo>
                  <a:cubicBezTo>
                    <a:pt x="57" y="24"/>
                    <a:pt x="56" y="21"/>
                    <a:pt x="53" y="18"/>
                  </a:cubicBezTo>
                  <a:cubicBezTo>
                    <a:pt x="51" y="16"/>
                    <a:pt x="49" y="14"/>
                    <a:pt x="46" y="13"/>
                  </a:cubicBezTo>
                  <a:cubicBezTo>
                    <a:pt x="43" y="11"/>
                    <a:pt x="40" y="11"/>
                    <a:pt x="37" y="11"/>
                  </a:cubicBezTo>
                  <a:cubicBezTo>
                    <a:pt x="34" y="11"/>
                    <a:pt x="31" y="11"/>
                    <a:pt x="28" y="13"/>
                  </a:cubicBezTo>
                  <a:cubicBezTo>
                    <a:pt x="25" y="14"/>
                    <a:pt x="22" y="16"/>
                    <a:pt x="20" y="18"/>
                  </a:cubicBezTo>
                  <a:cubicBezTo>
                    <a:pt x="18" y="21"/>
                    <a:pt x="16" y="24"/>
                    <a:pt x="15" y="27"/>
                  </a:cubicBezTo>
                  <a:cubicBezTo>
                    <a:pt x="14" y="31"/>
                    <a:pt x="13" y="35"/>
                    <a:pt x="13" y="39"/>
                  </a:cubicBezTo>
                  <a:cubicBezTo>
                    <a:pt x="13" y="44"/>
                    <a:pt x="14" y="48"/>
                    <a:pt x="15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gray">
            <a:xfrm>
              <a:off x="5376863" y="4627563"/>
              <a:ext cx="398463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3"/>
                </a:cxn>
                <a:cxn ang="0">
                  <a:pos x="12" y="13"/>
                </a:cxn>
                <a:cxn ang="0">
                  <a:pos x="36" y="0"/>
                </a:cxn>
                <a:cxn ang="0">
                  <a:pos x="49" y="3"/>
                </a:cxn>
                <a:cxn ang="0">
                  <a:pos x="57" y="13"/>
                </a:cxn>
                <a:cxn ang="0">
                  <a:pos x="67" y="3"/>
                </a:cxn>
                <a:cxn ang="0">
                  <a:pos x="81" y="0"/>
                </a:cxn>
                <a:cxn ang="0">
                  <a:pos x="91" y="1"/>
                </a:cxn>
                <a:cxn ang="0">
                  <a:pos x="99" y="5"/>
                </a:cxn>
                <a:cxn ang="0">
                  <a:pos x="104" y="12"/>
                </a:cxn>
                <a:cxn ang="0">
                  <a:pos x="106" y="22"/>
                </a:cxn>
                <a:cxn ang="0">
                  <a:pos x="106" y="77"/>
                </a:cxn>
                <a:cxn ang="0">
                  <a:pos x="93" y="77"/>
                </a:cxn>
                <a:cxn ang="0">
                  <a:pos x="93" y="27"/>
                </a:cxn>
                <a:cxn ang="0">
                  <a:pos x="93" y="21"/>
                </a:cxn>
                <a:cxn ang="0">
                  <a:pos x="91" y="16"/>
                </a:cxn>
                <a:cxn ang="0">
                  <a:pos x="86" y="12"/>
                </a:cxn>
                <a:cxn ang="0">
                  <a:pos x="79" y="11"/>
                </a:cxn>
                <a:cxn ang="0">
                  <a:pos x="64" y="16"/>
                </a:cxn>
                <a:cxn ang="0">
                  <a:pos x="59" y="30"/>
                </a:cxn>
                <a:cxn ang="0">
                  <a:pos x="59" y="77"/>
                </a:cxn>
                <a:cxn ang="0">
                  <a:pos x="47" y="77"/>
                </a:cxn>
                <a:cxn ang="0">
                  <a:pos x="47" y="27"/>
                </a:cxn>
                <a:cxn ang="0">
                  <a:pos x="46" y="21"/>
                </a:cxn>
                <a:cxn ang="0">
                  <a:pos x="44" y="15"/>
                </a:cxn>
                <a:cxn ang="0">
                  <a:pos x="40" y="12"/>
                </a:cxn>
                <a:cxn ang="0">
                  <a:pos x="33" y="11"/>
                </a:cxn>
                <a:cxn ang="0">
                  <a:pos x="23" y="13"/>
                </a:cxn>
                <a:cxn ang="0">
                  <a:pos x="17" y="18"/>
                </a:cxn>
                <a:cxn ang="0">
                  <a:pos x="14" y="25"/>
                </a:cxn>
                <a:cxn ang="0">
                  <a:pos x="13" y="30"/>
                </a:cxn>
                <a:cxn ang="0">
                  <a:pos x="13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106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8" y="4"/>
                    <a:pt x="26" y="0"/>
                    <a:pt x="36" y="0"/>
                  </a:cubicBezTo>
                  <a:cubicBezTo>
                    <a:pt x="41" y="0"/>
                    <a:pt x="45" y="1"/>
                    <a:pt x="49" y="3"/>
                  </a:cubicBezTo>
                  <a:cubicBezTo>
                    <a:pt x="53" y="5"/>
                    <a:pt x="56" y="8"/>
                    <a:pt x="57" y="13"/>
                  </a:cubicBezTo>
                  <a:cubicBezTo>
                    <a:pt x="60" y="9"/>
                    <a:pt x="63" y="5"/>
                    <a:pt x="67" y="3"/>
                  </a:cubicBezTo>
                  <a:cubicBezTo>
                    <a:pt x="71" y="1"/>
                    <a:pt x="76" y="0"/>
                    <a:pt x="81" y="0"/>
                  </a:cubicBezTo>
                  <a:cubicBezTo>
                    <a:pt x="84" y="0"/>
                    <a:pt x="88" y="0"/>
                    <a:pt x="91" y="1"/>
                  </a:cubicBezTo>
                  <a:cubicBezTo>
                    <a:pt x="94" y="2"/>
                    <a:pt x="97" y="3"/>
                    <a:pt x="99" y="5"/>
                  </a:cubicBezTo>
                  <a:cubicBezTo>
                    <a:pt x="101" y="7"/>
                    <a:pt x="103" y="9"/>
                    <a:pt x="104" y="12"/>
                  </a:cubicBezTo>
                  <a:cubicBezTo>
                    <a:pt x="105" y="14"/>
                    <a:pt x="106" y="18"/>
                    <a:pt x="106" y="22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3" y="23"/>
                    <a:pt x="93" y="21"/>
                  </a:cubicBezTo>
                  <a:cubicBezTo>
                    <a:pt x="92" y="19"/>
                    <a:pt x="92" y="17"/>
                    <a:pt x="91" y="16"/>
                  </a:cubicBezTo>
                  <a:cubicBezTo>
                    <a:pt x="89" y="14"/>
                    <a:pt x="88" y="13"/>
                    <a:pt x="86" y="12"/>
                  </a:cubicBezTo>
                  <a:cubicBezTo>
                    <a:pt x="84" y="11"/>
                    <a:pt x="82" y="11"/>
                    <a:pt x="79" y="11"/>
                  </a:cubicBezTo>
                  <a:cubicBezTo>
                    <a:pt x="73" y="11"/>
                    <a:pt x="68" y="13"/>
                    <a:pt x="64" y="16"/>
                  </a:cubicBezTo>
                  <a:cubicBezTo>
                    <a:pt x="61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5"/>
                    <a:pt x="47" y="23"/>
                    <a:pt x="46" y="21"/>
                  </a:cubicBezTo>
                  <a:cubicBezTo>
                    <a:pt x="46" y="19"/>
                    <a:pt x="45" y="17"/>
                    <a:pt x="44" y="15"/>
                  </a:cubicBezTo>
                  <a:cubicBezTo>
                    <a:pt x="43" y="14"/>
                    <a:pt x="41" y="13"/>
                    <a:pt x="40" y="12"/>
                  </a:cubicBezTo>
                  <a:cubicBezTo>
                    <a:pt x="38" y="11"/>
                    <a:pt x="35" y="11"/>
                    <a:pt x="33" y="11"/>
                  </a:cubicBezTo>
                  <a:cubicBezTo>
                    <a:pt x="29" y="11"/>
                    <a:pt x="26" y="11"/>
                    <a:pt x="23" y="13"/>
                  </a:cubicBezTo>
                  <a:cubicBezTo>
                    <a:pt x="21" y="14"/>
                    <a:pt x="19" y="16"/>
                    <a:pt x="17" y="18"/>
                  </a:cubicBezTo>
                  <a:cubicBezTo>
                    <a:pt x="16" y="20"/>
                    <a:pt x="14" y="22"/>
                    <a:pt x="14" y="25"/>
                  </a:cubicBezTo>
                  <a:cubicBezTo>
                    <a:pt x="13" y="27"/>
                    <a:pt x="13" y="28"/>
                    <a:pt x="13" y="30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2" name="Freeform 24"/>
            <p:cNvSpPr>
              <a:spLocks/>
            </p:cNvSpPr>
            <p:nvPr/>
          </p:nvSpPr>
          <p:spPr bwMode="gray">
            <a:xfrm>
              <a:off x="5843588" y="4627563"/>
              <a:ext cx="393700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2"/>
                </a:cxn>
                <a:cxn ang="0">
                  <a:pos x="11" y="13"/>
                </a:cxn>
                <a:cxn ang="0">
                  <a:pos x="12" y="13"/>
                </a:cxn>
                <a:cxn ang="0">
                  <a:pos x="36" y="0"/>
                </a:cxn>
                <a:cxn ang="0">
                  <a:pos x="48" y="3"/>
                </a:cxn>
                <a:cxn ang="0">
                  <a:pos x="56" y="13"/>
                </a:cxn>
                <a:cxn ang="0">
                  <a:pos x="66" y="3"/>
                </a:cxn>
                <a:cxn ang="0">
                  <a:pos x="80" y="0"/>
                </a:cxn>
                <a:cxn ang="0">
                  <a:pos x="90" y="1"/>
                </a:cxn>
                <a:cxn ang="0">
                  <a:pos x="98" y="5"/>
                </a:cxn>
                <a:cxn ang="0">
                  <a:pos x="103" y="12"/>
                </a:cxn>
                <a:cxn ang="0">
                  <a:pos x="105" y="22"/>
                </a:cxn>
                <a:cxn ang="0">
                  <a:pos x="105" y="77"/>
                </a:cxn>
                <a:cxn ang="0">
                  <a:pos x="93" y="77"/>
                </a:cxn>
                <a:cxn ang="0">
                  <a:pos x="93" y="27"/>
                </a:cxn>
                <a:cxn ang="0">
                  <a:pos x="92" y="21"/>
                </a:cxn>
                <a:cxn ang="0">
                  <a:pos x="90" y="16"/>
                </a:cxn>
                <a:cxn ang="0">
                  <a:pos x="85" y="12"/>
                </a:cxn>
                <a:cxn ang="0">
                  <a:pos x="78" y="11"/>
                </a:cxn>
                <a:cxn ang="0">
                  <a:pos x="64" y="16"/>
                </a:cxn>
                <a:cxn ang="0">
                  <a:pos x="59" y="30"/>
                </a:cxn>
                <a:cxn ang="0">
                  <a:pos x="59" y="77"/>
                </a:cxn>
                <a:cxn ang="0">
                  <a:pos x="46" y="77"/>
                </a:cxn>
                <a:cxn ang="0">
                  <a:pos x="46" y="27"/>
                </a:cxn>
                <a:cxn ang="0">
                  <a:pos x="45" y="21"/>
                </a:cxn>
                <a:cxn ang="0">
                  <a:pos x="43" y="15"/>
                </a:cxn>
                <a:cxn ang="0">
                  <a:pos x="39" y="12"/>
                </a:cxn>
                <a:cxn ang="0">
                  <a:pos x="32" y="11"/>
                </a:cxn>
                <a:cxn ang="0">
                  <a:pos x="23" y="13"/>
                </a:cxn>
                <a:cxn ang="0">
                  <a:pos x="17" y="18"/>
                </a:cxn>
                <a:cxn ang="0">
                  <a:pos x="13" y="25"/>
                </a:cxn>
                <a:cxn ang="0">
                  <a:pos x="12" y="30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105" h="77">
                  <a:moveTo>
                    <a:pt x="0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7" y="4"/>
                    <a:pt x="25" y="0"/>
                    <a:pt x="36" y="0"/>
                  </a:cubicBezTo>
                  <a:cubicBezTo>
                    <a:pt x="40" y="0"/>
                    <a:pt x="45" y="1"/>
                    <a:pt x="48" y="3"/>
                  </a:cubicBezTo>
                  <a:cubicBezTo>
                    <a:pt x="52" y="5"/>
                    <a:pt x="55" y="8"/>
                    <a:pt x="56" y="13"/>
                  </a:cubicBezTo>
                  <a:cubicBezTo>
                    <a:pt x="59" y="9"/>
                    <a:pt x="62" y="5"/>
                    <a:pt x="66" y="3"/>
                  </a:cubicBezTo>
                  <a:cubicBezTo>
                    <a:pt x="71" y="1"/>
                    <a:pt x="75" y="0"/>
                    <a:pt x="80" y="0"/>
                  </a:cubicBezTo>
                  <a:cubicBezTo>
                    <a:pt x="84" y="0"/>
                    <a:pt x="87" y="0"/>
                    <a:pt x="90" y="1"/>
                  </a:cubicBezTo>
                  <a:cubicBezTo>
                    <a:pt x="93" y="2"/>
                    <a:pt x="96" y="3"/>
                    <a:pt x="98" y="5"/>
                  </a:cubicBezTo>
                  <a:cubicBezTo>
                    <a:pt x="100" y="7"/>
                    <a:pt x="102" y="9"/>
                    <a:pt x="103" y="12"/>
                  </a:cubicBezTo>
                  <a:cubicBezTo>
                    <a:pt x="104" y="14"/>
                    <a:pt x="105" y="18"/>
                    <a:pt x="105" y="22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2" y="23"/>
                    <a:pt x="92" y="21"/>
                  </a:cubicBezTo>
                  <a:cubicBezTo>
                    <a:pt x="92" y="19"/>
                    <a:pt x="91" y="17"/>
                    <a:pt x="90" y="16"/>
                  </a:cubicBezTo>
                  <a:cubicBezTo>
                    <a:pt x="89" y="14"/>
                    <a:pt x="87" y="13"/>
                    <a:pt x="85" y="12"/>
                  </a:cubicBezTo>
                  <a:cubicBezTo>
                    <a:pt x="84" y="11"/>
                    <a:pt x="81" y="11"/>
                    <a:pt x="78" y="11"/>
                  </a:cubicBezTo>
                  <a:cubicBezTo>
                    <a:pt x="72" y="11"/>
                    <a:pt x="67" y="13"/>
                    <a:pt x="64" y="16"/>
                  </a:cubicBezTo>
                  <a:cubicBezTo>
                    <a:pt x="60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5"/>
                    <a:pt x="46" y="23"/>
                    <a:pt x="45" y="21"/>
                  </a:cubicBezTo>
                  <a:cubicBezTo>
                    <a:pt x="45" y="19"/>
                    <a:pt x="44" y="17"/>
                    <a:pt x="43" y="15"/>
                  </a:cubicBezTo>
                  <a:cubicBezTo>
                    <a:pt x="42" y="14"/>
                    <a:pt x="41" y="13"/>
                    <a:pt x="39" y="12"/>
                  </a:cubicBezTo>
                  <a:cubicBezTo>
                    <a:pt x="37" y="11"/>
                    <a:pt x="35" y="11"/>
                    <a:pt x="32" y="11"/>
                  </a:cubicBezTo>
                  <a:cubicBezTo>
                    <a:pt x="28" y="11"/>
                    <a:pt x="25" y="11"/>
                    <a:pt x="23" y="13"/>
                  </a:cubicBezTo>
                  <a:cubicBezTo>
                    <a:pt x="20" y="14"/>
                    <a:pt x="18" y="16"/>
                    <a:pt x="17" y="18"/>
                  </a:cubicBezTo>
                  <a:cubicBezTo>
                    <a:pt x="15" y="20"/>
                    <a:pt x="14" y="22"/>
                    <a:pt x="13" y="25"/>
                  </a:cubicBezTo>
                  <a:cubicBezTo>
                    <a:pt x="12" y="27"/>
                    <a:pt x="12" y="28"/>
                    <a:pt x="12" y="30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3" name="Freeform 25"/>
            <p:cNvSpPr>
              <a:spLocks noEditPoints="1"/>
            </p:cNvSpPr>
            <p:nvPr/>
          </p:nvSpPr>
          <p:spPr bwMode="gray">
            <a:xfrm>
              <a:off x="6308725" y="4525963"/>
              <a:ext cx="46038" cy="390525"/>
            </a:xfrm>
            <a:custGeom>
              <a:avLst/>
              <a:gdLst/>
              <a:ahLst/>
              <a:cxnLst>
                <a:cxn ang="0">
                  <a:pos x="2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29" y="0"/>
                </a:cxn>
                <a:cxn ang="0">
                  <a:pos x="29" y="35"/>
                </a:cxn>
                <a:cxn ang="0">
                  <a:pos x="0" y="69"/>
                </a:cxn>
                <a:cxn ang="0">
                  <a:pos x="29" y="69"/>
                </a:cxn>
                <a:cxn ang="0">
                  <a:pos x="29" y="246"/>
                </a:cxn>
                <a:cxn ang="0">
                  <a:pos x="0" y="246"/>
                </a:cxn>
                <a:cxn ang="0">
                  <a:pos x="0" y="69"/>
                </a:cxn>
              </a:cxnLst>
              <a:rect l="0" t="0" r="r" b="b"/>
              <a:pathLst>
                <a:path w="29" h="246">
                  <a:moveTo>
                    <a:pt x="29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35"/>
                  </a:lnTo>
                  <a:close/>
                  <a:moveTo>
                    <a:pt x="0" y="69"/>
                  </a:moveTo>
                  <a:lnTo>
                    <a:pt x="29" y="69"/>
                  </a:lnTo>
                  <a:lnTo>
                    <a:pt x="29" y="246"/>
                  </a:lnTo>
                  <a:lnTo>
                    <a:pt x="0" y="246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4" name="Freeform 26"/>
            <p:cNvSpPr>
              <a:spLocks/>
            </p:cNvSpPr>
            <p:nvPr/>
          </p:nvSpPr>
          <p:spPr bwMode="gray">
            <a:xfrm>
              <a:off x="6396038" y="4548188"/>
              <a:ext cx="149225" cy="36830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40" y="23"/>
                </a:cxn>
                <a:cxn ang="0">
                  <a:pos x="40" y="34"/>
                </a:cxn>
                <a:cxn ang="0">
                  <a:pos x="25" y="34"/>
                </a:cxn>
                <a:cxn ang="0">
                  <a:pos x="25" y="80"/>
                </a:cxn>
                <a:cxn ang="0">
                  <a:pos x="25" y="84"/>
                </a:cxn>
                <a:cxn ang="0">
                  <a:pos x="27" y="86"/>
                </a:cxn>
                <a:cxn ang="0">
                  <a:pos x="29" y="87"/>
                </a:cxn>
                <a:cxn ang="0">
                  <a:pos x="34" y="87"/>
                </a:cxn>
                <a:cxn ang="0">
                  <a:pos x="40" y="87"/>
                </a:cxn>
                <a:cxn ang="0">
                  <a:pos x="40" y="98"/>
                </a:cxn>
                <a:cxn ang="0">
                  <a:pos x="30" y="98"/>
                </a:cxn>
                <a:cxn ang="0">
                  <a:pos x="22" y="97"/>
                </a:cxn>
                <a:cxn ang="0">
                  <a:pos x="17" y="95"/>
                </a:cxn>
                <a:cxn ang="0">
                  <a:pos x="14" y="90"/>
                </a:cxn>
                <a:cxn ang="0">
                  <a:pos x="12" y="81"/>
                </a:cxn>
                <a:cxn ang="0">
                  <a:pos x="12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2" y="23"/>
                </a:cxn>
                <a:cxn ang="0">
                  <a:pos x="12" y="0"/>
                </a:cxn>
                <a:cxn ang="0">
                  <a:pos x="25" y="0"/>
                </a:cxn>
                <a:cxn ang="0">
                  <a:pos x="25" y="23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5" y="83"/>
                    <a:pt x="25" y="84"/>
                  </a:cubicBezTo>
                  <a:cubicBezTo>
                    <a:pt x="25" y="85"/>
                    <a:pt x="26" y="85"/>
                    <a:pt x="27" y="86"/>
                  </a:cubicBezTo>
                  <a:cubicBezTo>
                    <a:pt x="27" y="86"/>
                    <a:pt x="28" y="86"/>
                    <a:pt x="29" y="87"/>
                  </a:cubicBezTo>
                  <a:cubicBezTo>
                    <a:pt x="31" y="87"/>
                    <a:pt x="32" y="87"/>
                    <a:pt x="34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27" y="98"/>
                    <a:pt x="24" y="98"/>
                    <a:pt x="22" y="97"/>
                  </a:cubicBezTo>
                  <a:cubicBezTo>
                    <a:pt x="20" y="97"/>
                    <a:pt x="18" y="96"/>
                    <a:pt x="17" y="95"/>
                  </a:cubicBezTo>
                  <a:cubicBezTo>
                    <a:pt x="15" y="94"/>
                    <a:pt x="14" y="92"/>
                    <a:pt x="14" y="90"/>
                  </a:cubicBezTo>
                  <a:cubicBezTo>
                    <a:pt x="13" y="88"/>
                    <a:pt x="12" y="85"/>
                    <a:pt x="12" y="81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5" name="Freeform 27"/>
            <p:cNvSpPr>
              <a:spLocks/>
            </p:cNvSpPr>
            <p:nvPr/>
          </p:nvSpPr>
          <p:spPr bwMode="gray">
            <a:xfrm>
              <a:off x="6594475" y="4627563"/>
              <a:ext cx="393700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3"/>
                </a:cxn>
                <a:cxn ang="0">
                  <a:pos x="12" y="13"/>
                </a:cxn>
                <a:cxn ang="0">
                  <a:pos x="36" y="0"/>
                </a:cxn>
                <a:cxn ang="0">
                  <a:pos x="49" y="3"/>
                </a:cxn>
                <a:cxn ang="0">
                  <a:pos x="57" y="13"/>
                </a:cxn>
                <a:cxn ang="0">
                  <a:pos x="67" y="3"/>
                </a:cxn>
                <a:cxn ang="0">
                  <a:pos x="80" y="0"/>
                </a:cxn>
                <a:cxn ang="0">
                  <a:pos x="90" y="1"/>
                </a:cxn>
                <a:cxn ang="0">
                  <a:pos x="98" y="5"/>
                </a:cxn>
                <a:cxn ang="0">
                  <a:pos x="103" y="12"/>
                </a:cxn>
                <a:cxn ang="0">
                  <a:pos x="105" y="22"/>
                </a:cxn>
                <a:cxn ang="0">
                  <a:pos x="105" y="77"/>
                </a:cxn>
                <a:cxn ang="0">
                  <a:pos x="93" y="77"/>
                </a:cxn>
                <a:cxn ang="0">
                  <a:pos x="93" y="27"/>
                </a:cxn>
                <a:cxn ang="0">
                  <a:pos x="92" y="21"/>
                </a:cxn>
                <a:cxn ang="0">
                  <a:pos x="90" y="16"/>
                </a:cxn>
                <a:cxn ang="0">
                  <a:pos x="86" y="12"/>
                </a:cxn>
                <a:cxn ang="0">
                  <a:pos x="78" y="11"/>
                </a:cxn>
                <a:cxn ang="0">
                  <a:pos x="64" y="16"/>
                </a:cxn>
                <a:cxn ang="0">
                  <a:pos x="59" y="30"/>
                </a:cxn>
                <a:cxn ang="0">
                  <a:pos x="59" y="77"/>
                </a:cxn>
                <a:cxn ang="0">
                  <a:pos x="46" y="77"/>
                </a:cxn>
                <a:cxn ang="0">
                  <a:pos x="46" y="27"/>
                </a:cxn>
                <a:cxn ang="0">
                  <a:pos x="46" y="21"/>
                </a:cxn>
                <a:cxn ang="0">
                  <a:pos x="43" y="15"/>
                </a:cxn>
                <a:cxn ang="0">
                  <a:pos x="39" y="12"/>
                </a:cxn>
                <a:cxn ang="0">
                  <a:pos x="32" y="11"/>
                </a:cxn>
                <a:cxn ang="0">
                  <a:pos x="23" y="13"/>
                </a:cxn>
                <a:cxn ang="0">
                  <a:pos x="17" y="18"/>
                </a:cxn>
                <a:cxn ang="0">
                  <a:pos x="13" y="25"/>
                </a:cxn>
                <a:cxn ang="0">
                  <a:pos x="12" y="30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105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7" y="4"/>
                    <a:pt x="26" y="0"/>
                    <a:pt x="36" y="0"/>
                  </a:cubicBezTo>
                  <a:cubicBezTo>
                    <a:pt x="41" y="0"/>
                    <a:pt x="45" y="1"/>
                    <a:pt x="49" y="3"/>
                  </a:cubicBezTo>
                  <a:cubicBezTo>
                    <a:pt x="52" y="5"/>
                    <a:pt x="55" y="8"/>
                    <a:pt x="57" y="13"/>
                  </a:cubicBezTo>
                  <a:cubicBezTo>
                    <a:pt x="59" y="9"/>
                    <a:pt x="63" y="5"/>
                    <a:pt x="67" y="3"/>
                  </a:cubicBezTo>
                  <a:cubicBezTo>
                    <a:pt x="71" y="1"/>
                    <a:pt x="75" y="0"/>
                    <a:pt x="80" y="0"/>
                  </a:cubicBezTo>
                  <a:cubicBezTo>
                    <a:pt x="84" y="0"/>
                    <a:pt x="87" y="0"/>
                    <a:pt x="90" y="1"/>
                  </a:cubicBezTo>
                  <a:cubicBezTo>
                    <a:pt x="94" y="2"/>
                    <a:pt x="96" y="3"/>
                    <a:pt x="98" y="5"/>
                  </a:cubicBezTo>
                  <a:cubicBezTo>
                    <a:pt x="101" y="7"/>
                    <a:pt x="102" y="9"/>
                    <a:pt x="103" y="12"/>
                  </a:cubicBezTo>
                  <a:cubicBezTo>
                    <a:pt x="105" y="14"/>
                    <a:pt x="105" y="18"/>
                    <a:pt x="105" y="22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3" y="23"/>
                    <a:pt x="92" y="21"/>
                  </a:cubicBezTo>
                  <a:cubicBezTo>
                    <a:pt x="92" y="19"/>
                    <a:pt x="91" y="17"/>
                    <a:pt x="90" y="16"/>
                  </a:cubicBezTo>
                  <a:cubicBezTo>
                    <a:pt x="89" y="14"/>
                    <a:pt x="88" y="13"/>
                    <a:pt x="86" y="12"/>
                  </a:cubicBezTo>
                  <a:cubicBezTo>
                    <a:pt x="84" y="11"/>
                    <a:pt x="81" y="11"/>
                    <a:pt x="78" y="11"/>
                  </a:cubicBezTo>
                  <a:cubicBezTo>
                    <a:pt x="72" y="11"/>
                    <a:pt x="68" y="13"/>
                    <a:pt x="64" y="16"/>
                  </a:cubicBezTo>
                  <a:cubicBezTo>
                    <a:pt x="61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5"/>
                    <a:pt x="46" y="23"/>
                    <a:pt x="46" y="21"/>
                  </a:cubicBezTo>
                  <a:cubicBezTo>
                    <a:pt x="45" y="19"/>
                    <a:pt x="45" y="17"/>
                    <a:pt x="43" y="15"/>
                  </a:cubicBezTo>
                  <a:cubicBezTo>
                    <a:pt x="42" y="14"/>
                    <a:pt x="41" y="13"/>
                    <a:pt x="39" y="12"/>
                  </a:cubicBezTo>
                  <a:cubicBezTo>
                    <a:pt x="37" y="11"/>
                    <a:pt x="35" y="11"/>
                    <a:pt x="32" y="11"/>
                  </a:cubicBezTo>
                  <a:cubicBezTo>
                    <a:pt x="29" y="11"/>
                    <a:pt x="26" y="11"/>
                    <a:pt x="23" y="13"/>
                  </a:cubicBezTo>
                  <a:cubicBezTo>
                    <a:pt x="20" y="14"/>
                    <a:pt x="18" y="16"/>
                    <a:pt x="17" y="18"/>
                  </a:cubicBezTo>
                  <a:cubicBezTo>
                    <a:pt x="15" y="20"/>
                    <a:pt x="14" y="22"/>
                    <a:pt x="13" y="25"/>
                  </a:cubicBezTo>
                  <a:cubicBezTo>
                    <a:pt x="13" y="27"/>
                    <a:pt x="12" y="28"/>
                    <a:pt x="12" y="30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6" name="Freeform 28"/>
            <p:cNvSpPr>
              <a:spLocks noEditPoints="1"/>
            </p:cNvSpPr>
            <p:nvPr/>
          </p:nvSpPr>
          <p:spPr bwMode="gray">
            <a:xfrm>
              <a:off x="7040563" y="4627563"/>
              <a:ext cx="263525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1" y="76"/>
                </a:cxn>
                <a:cxn ang="0">
                  <a:pos x="9" y="67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6" y="0"/>
                </a:cxn>
                <a:cxn ang="0">
                  <a:pos x="52" y="4"/>
                </a:cxn>
                <a:cxn ang="0">
                  <a:pos x="63" y="15"/>
                </a:cxn>
                <a:cxn ang="0">
                  <a:pos x="68" y="28"/>
                </a:cxn>
                <a:cxn ang="0">
                  <a:pos x="70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9" y="60"/>
                </a:cxn>
                <a:cxn ang="0">
                  <a:pos x="26" y="66"/>
                </a:cxn>
                <a:cxn ang="0">
                  <a:pos x="37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5" y="11"/>
                </a:cxn>
                <a:cxn ang="0">
                  <a:pos x="26" y="12"/>
                </a:cxn>
                <a:cxn ang="0">
                  <a:pos x="20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70" h="78">
                  <a:moveTo>
                    <a:pt x="68" y="53"/>
                  </a:moveTo>
                  <a:cubicBezTo>
                    <a:pt x="67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1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5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6" y="1"/>
                    <a:pt x="30" y="0"/>
                    <a:pt x="36" y="0"/>
                  </a:cubicBezTo>
                  <a:cubicBezTo>
                    <a:pt x="42" y="0"/>
                    <a:pt x="48" y="1"/>
                    <a:pt x="52" y="4"/>
                  </a:cubicBezTo>
                  <a:cubicBezTo>
                    <a:pt x="57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70" y="38"/>
                    <a:pt x="70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4" y="49"/>
                    <a:pt x="14" y="52"/>
                  </a:cubicBezTo>
                  <a:cubicBezTo>
                    <a:pt x="15" y="55"/>
                    <a:pt x="17" y="58"/>
                    <a:pt x="19" y="60"/>
                  </a:cubicBezTo>
                  <a:cubicBezTo>
                    <a:pt x="21" y="62"/>
                    <a:pt x="23" y="64"/>
                    <a:pt x="26" y="66"/>
                  </a:cubicBezTo>
                  <a:cubicBezTo>
                    <a:pt x="29" y="67"/>
                    <a:pt x="33" y="68"/>
                    <a:pt x="37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6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1" y="11"/>
                    <a:pt x="38" y="11"/>
                    <a:pt x="35" y="11"/>
                  </a:cubicBezTo>
                  <a:cubicBezTo>
                    <a:pt x="32" y="11"/>
                    <a:pt x="29" y="11"/>
                    <a:pt x="26" y="12"/>
                  </a:cubicBezTo>
                  <a:cubicBezTo>
                    <a:pt x="24" y="14"/>
                    <a:pt x="21" y="15"/>
                    <a:pt x="20" y="17"/>
                  </a:cubicBezTo>
                  <a:cubicBezTo>
                    <a:pt x="18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7" name="Freeform 29"/>
            <p:cNvSpPr>
              <a:spLocks/>
            </p:cNvSpPr>
            <p:nvPr/>
          </p:nvSpPr>
          <p:spPr bwMode="gray">
            <a:xfrm>
              <a:off x="7348538" y="4627563"/>
              <a:ext cx="233363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2"/>
                </a:cxn>
                <a:cxn ang="0">
                  <a:pos x="11" y="14"/>
                </a:cxn>
                <a:cxn ang="0">
                  <a:pos x="12" y="14"/>
                </a:cxn>
                <a:cxn ang="0">
                  <a:pos x="22" y="3"/>
                </a:cxn>
                <a:cxn ang="0">
                  <a:pos x="36" y="0"/>
                </a:cxn>
                <a:cxn ang="0">
                  <a:pos x="48" y="2"/>
                </a:cxn>
                <a:cxn ang="0">
                  <a:pos x="56" y="8"/>
                </a:cxn>
                <a:cxn ang="0">
                  <a:pos x="61" y="16"/>
                </a:cxn>
                <a:cxn ang="0">
                  <a:pos x="62" y="27"/>
                </a:cxn>
                <a:cxn ang="0">
                  <a:pos x="62" y="77"/>
                </a:cxn>
                <a:cxn ang="0">
                  <a:pos x="50" y="77"/>
                </a:cxn>
                <a:cxn ang="0">
                  <a:pos x="50" y="26"/>
                </a:cxn>
                <a:cxn ang="0">
                  <a:pos x="45" y="15"/>
                </a:cxn>
                <a:cxn ang="0">
                  <a:pos x="34" y="11"/>
                </a:cxn>
                <a:cxn ang="0">
                  <a:pos x="24" y="13"/>
                </a:cxn>
                <a:cxn ang="0">
                  <a:pos x="18" y="17"/>
                </a:cxn>
                <a:cxn ang="0">
                  <a:pos x="13" y="25"/>
                </a:cxn>
                <a:cxn ang="0">
                  <a:pos x="12" y="34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62" h="77">
                  <a:moveTo>
                    <a:pt x="0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9"/>
                    <a:pt x="18" y="5"/>
                    <a:pt x="22" y="3"/>
                  </a:cubicBezTo>
                  <a:cubicBezTo>
                    <a:pt x="26" y="1"/>
                    <a:pt x="31" y="0"/>
                    <a:pt x="36" y="0"/>
                  </a:cubicBezTo>
                  <a:cubicBezTo>
                    <a:pt x="41" y="0"/>
                    <a:pt x="45" y="1"/>
                    <a:pt x="48" y="2"/>
                  </a:cubicBezTo>
                  <a:cubicBezTo>
                    <a:pt x="52" y="3"/>
                    <a:pt x="54" y="5"/>
                    <a:pt x="56" y="8"/>
                  </a:cubicBezTo>
                  <a:cubicBezTo>
                    <a:pt x="58" y="10"/>
                    <a:pt x="60" y="13"/>
                    <a:pt x="61" y="16"/>
                  </a:cubicBezTo>
                  <a:cubicBezTo>
                    <a:pt x="61" y="20"/>
                    <a:pt x="62" y="23"/>
                    <a:pt x="62" y="27"/>
                  </a:cubicBezTo>
                  <a:cubicBezTo>
                    <a:pt x="62" y="77"/>
                    <a:pt x="62" y="77"/>
                    <a:pt x="62" y="77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1"/>
                    <a:pt x="48" y="18"/>
                    <a:pt x="45" y="15"/>
                  </a:cubicBezTo>
                  <a:cubicBezTo>
                    <a:pt x="43" y="12"/>
                    <a:pt x="39" y="11"/>
                    <a:pt x="34" y="11"/>
                  </a:cubicBezTo>
                  <a:cubicBezTo>
                    <a:pt x="31" y="11"/>
                    <a:pt x="27" y="11"/>
                    <a:pt x="24" y="13"/>
                  </a:cubicBezTo>
                  <a:cubicBezTo>
                    <a:pt x="22" y="14"/>
                    <a:pt x="19" y="15"/>
                    <a:pt x="18" y="17"/>
                  </a:cubicBezTo>
                  <a:cubicBezTo>
                    <a:pt x="16" y="20"/>
                    <a:pt x="14" y="22"/>
                    <a:pt x="13" y="25"/>
                  </a:cubicBezTo>
                  <a:cubicBezTo>
                    <a:pt x="13" y="28"/>
                    <a:pt x="12" y="31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8" name="Freeform 30"/>
            <p:cNvSpPr>
              <a:spLocks/>
            </p:cNvSpPr>
            <p:nvPr/>
          </p:nvSpPr>
          <p:spPr bwMode="gray">
            <a:xfrm>
              <a:off x="7620000" y="4548188"/>
              <a:ext cx="149225" cy="36830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40" y="23"/>
                </a:cxn>
                <a:cxn ang="0">
                  <a:pos x="40" y="34"/>
                </a:cxn>
                <a:cxn ang="0">
                  <a:pos x="25" y="34"/>
                </a:cxn>
                <a:cxn ang="0">
                  <a:pos x="25" y="80"/>
                </a:cxn>
                <a:cxn ang="0">
                  <a:pos x="25" y="84"/>
                </a:cxn>
                <a:cxn ang="0">
                  <a:pos x="27" y="86"/>
                </a:cxn>
                <a:cxn ang="0">
                  <a:pos x="30" y="87"/>
                </a:cxn>
                <a:cxn ang="0">
                  <a:pos x="34" y="87"/>
                </a:cxn>
                <a:cxn ang="0">
                  <a:pos x="40" y="87"/>
                </a:cxn>
                <a:cxn ang="0">
                  <a:pos x="40" y="98"/>
                </a:cxn>
                <a:cxn ang="0">
                  <a:pos x="31" y="98"/>
                </a:cxn>
                <a:cxn ang="0">
                  <a:pos x="22" y="97"/>
                </a:cxn>
                <a:cxn ang="0">
                  <a:pos x="17" y="95"/>
                </a:cxn>
                <a:cxn ang="0">
                  <a:pos x="14" y="90"/>
                </a:cxn>
                <a:cxn ang="0">
                  <a:pos x="13" y="81"/>
                </a:cxn>
                <a:cxn ang="0">
                  <a:pos x="13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3" y="23"/>
                </a:cxn>
                <a:cxn ang="0">
                  <a:pos x="13" y="0"/>
                </a:cxn>
                <a:cxn ang="0">
                  <a:pos x="25" y="0"/>
                </a:cxn>
                <a:cxn ang="0">
                  <a:pos x="25" y="23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5" y="83"/>
                    <a:pt x="25" y="84"/>
                  </a:cubicBezTo>
                  <a:cubicBezTo>
                    <a:pt x="26" y="85"/>
                    <a:pt x="26" y="85"/>
                    <a:pt x="27" y="86"/>
                  </a:cubicBezTo>
                  <a:cubicBezTo>
                    <a:pt x="27" y="86"/>
                    <a:pt x="28" y="86"/>
                    <a:pt x="30" y="87"/>
                  </a:cubicBezTo>
                  <a:cubicBezTo>
                    <a:pt x="31" y="87"/>
                    <a:pt x="32" y="87"/>
                    <a:pt x="34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27" y="98"/>
                    <a:pt x="25" y="98"/>
                    <a:pt x="22" y="97"/>
                  </a:cubicBezTo>
                  <a:cubicBezTo>
                    <a:pt x="20" y="97"/>
                    <a:pt x="18" y="96"/>
                    <a:pt x="17" y="95"/>
                  </a:cubicBezTo>
                  <a:cubicBezTo>
                    <a:pt x="15" y="94"/>
                    <a:pt x="14" y="92"/>
                    <a:pt x="14" y="90"/>
                  </a:cubicBezTo>
                  <a:cubicBezTo>
                    <a:pt x="13" y="88"/>
                    <a:pt x="13" y="85"/>
                    <a:pt x="13" y="81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9" name="Freeform 31"/>
            <p:cNvSpPr>
              <a:spLocks noEditPoints="1"/>
            </p:cNvSpPr>
            <p:nvPr/>
          </p:nvSpPr>
          <p:spPr bwMode="gray">
            <a:xfrm>
              <a:off x="7796213" y="4484688"/>
              <a:ext cx="315913" cy="315913"/>
            </a:xfrm>
            <a:custGeom>
              <a:avLst/>
              <a:gdLst/>
              <a:ahLst/>
              <a:cxnLst>
                <a:cxn ang="0">
                  <a:pos x="3" y="25"/>
                </a:cxn>
                <a:cxn ang="0">
                  <a:pos x="12" y="12"/>
                </a:cxn>
                <a:cxn ang="0">
                  <a:pos x="26" y="3"/>
                </a:cxn>
                <a:cxn ang="0">
                  <a:pos x="42" y="0"/>
                </a:cxn>
                <a:cxn ang="0">
                  <a:pos x="58" y="3"/>
                </a:cxn>
                <a:cxn ang="0">
                  <a:pos x="72" y="12"/>
                </a:cxn>
                <a:cxn ang="0">
                  <a:pos x="81" y="25"/>
                </a:cxn>
                <a:cxn ang="0">
                  <a:pos x="84" y="42"/>
                </a:cxn>
                <a:cxn ang="0">
                  <a:pos x="81" y="59"/>
                </a:cxn>
                <a:cxn ang="0">
                  <a:pos x="72" y="72"/>
                </a:cxn>
                <a:cxn ang="0">
                  <a:pos x="58" y="81"/>
                </a:cxn>
                <a:cxn ang="0">
                  <a:pos x="42" y="84"/>
                </a:cxn>
                <a:cxn ang="0">
                  <a:pos x="26" y="81"/>
                </a:cxn>
                <a:cxn ang="0">
                  <a:pos x="12" y="72"/>
                </a:cxn>
                <a:cxn ang="0">
                  <a:pos x="3" y="59"/>
                </a:cxn>
                <a:cxn ang="0">
                  <a:pos x="0" y="42"/>
                </a:cxn>
                <a:cxn ang="0">
                  <a:pos x="3" y="25"/>
                </a:cxn>
                <a:cxn ang="0">
                  <a:pos x="10" y="56"/>
                </a:cxn>
                <a:cxn ang="0">
                  <a:pos x="17" y="68"/>
                </a:cxn>
                <a:cxn ang="0">
                  <a:pos x="28" y="75"/>
                </a:cxn>
                <a:cxn ang="0">
                  <a:pos x="42" y="78"/>
                </a:cxn>
                <a:cxn ang="0">
                  <a:pos x="56" y="75"/>
                </a:cxn>
                <a:cxn ang="0">
                  <a:pos x="67" y="68"/>
                </a:cxn>
                <a:cxn ang="0">
                  <a:pos x="74" y="56"/>
                </a:cxn>
                <a:cxn ang="0">
                  <a:pos x="77" y="42"/>
                </a:cxn>
                <a:cxn ang="0">
                  <a:pos x="74" y="28"/>
                </a:cxn>
                <a:cxn ang="0">
                  <a:pos x="67" y="16"/>
                </a:cxn>
                <a:cxn ang="0">
                  <a:pos x="56" y="9"/>
                </a:cxn>
                <a:cxn ang="0">
                  <a:pos x="42" y="6"/>
                </a:cxn>
                <a:cxn ang="0">
                  <a:pos x="28" y="9"/>
                </a:cxn>
                <a:cxn ang="0">
                  <a:pos x="17" y="16"/>
                </a:cxn>
                <a:cxn ang="0">
                  <a:pos x="10" y="28"/>
                </a:cxn>
                <a:cxn ang="0">
                  <a:pos x="7" y="42"/>
                </a:cxn>
                <a:cxn ang="0">
                  <a:pos x="10" y="56"/>
                </a:cxn>
                <a:cxn ang="0">
                  <a:pos x="26" y="17"/>
                </a:cxn>
                <a:cxn ang="0">
                  <a:pos x="45" y="17"/>
                </a:cxn>
                <a:cxn ang="0">
                  <a:pos x="58" y="21"/>
                </a:cxn>
                <a:cxn ang="0">
                  <a:pos x="62" y="32"/>
                </a:cxn>
                <a:cxn ang="0">
                  <a:pos x="58" y="41"/>
                </a:cxn>
                <a:cxn ang="0">
                  <a:pos x="49" y="45"/>
                </a:cxn>
                <a:cxn ang="0">
                  <a:pos x="63" y="67"/>
                </a:cxn>
                <a:cxn ang="0">
                  <a:pos x="55" y="67"/>
                </a:cxn>
                <a:cxn ang="0">
                  <a:pos x="41" y="46"/>
                </a:cxn>
                <a:cxn ang="0">
                  <a:pos x="33" y="46"/>
                </a:cxn>
                <a:cxn ang="0">
                  <a:pos x="33" y="67"/>
                </a:cxn>
                <a:cxn ang="0">
                  <a:pos x="26" y="67"/>
                </a:cxn>
                <a:cxn ang="0">
                  <a:pos x="26" y="17"/>
                </a:cxn>
                <a:cxn ang="0">
                  <a:pos x="33" y="39"/>
                </a:cxn>
                <a:cxn ang="0">
                  <a:pos x="41" y="39"/>
                </a:cxn>
                <a:cxn ang="0">
                  <a:pos x="46" y="39"/>
                </a:cxn>
                <a:cxn ang="0">
                  <a:pos x="50" y="38"/>
                </a:cxn>
                <a:cxn ang="0">
                  <a:pos x="53" y="36"/>
                </a:cxn>
                <a:cxn ang="0">
                  <a:pos x="54" y="31"/>
                </a:cxn>
                <a:cxn ang="0">
                  <a:pos x="53" y="27"/>
                </a:cxn>
                <a:cxn ang="0">
                  <a:pos x="51" y="25"/>
                </a:cxn>
                <a:cxn ang="0">
                  <a:pos x="47" y="24"/>
                </a:cxn>
                <a:cxn ang="0">
                  <a:pos x="43" y="24"/>
                </a:cxn>
                <a:cxn ang="0">
                  <a:pos x="33" y="24"/>
                </a:cxn>
                <a:cxn ang="0">
                  <a:pos x="33" y="39"/>
                </a:cxn>
              </a:cxnLst>
              <a:rect l="0" t="0" r="r" b="b"/>
              <a:pathLst>
                <a:path w="84" h="84">
                  <a:moveTo>
                    <a:pt x="3" y="25"/>
                  </a:moveTo>
                  <a:cubicBezTo>
                    <a:pt x="5" y="20"/>
                    <a:pt x="8" y="16"/>
                    <a:pt x="12" y="12"/>
                  </a:cubicBezTo>
                  <a:cubicBezTo>
                    <a:pt x="16" y="8"/>
                    <a:pt x="21" y="5"/>
                    <a:pt x="26" y="3"/>
                  </a:cubicBezTo>
                  <a:cubicBezTo>
                    <a:pt x="31" y="1"/>
                    <a:pt x="36" y="0"/>
                    <a:pt x="42" y="0"/>
                  </a:cubicBezTo>
                  <a:cubicBezTo>
                    <a:pt x="48" y="0"/>
                    <a:pt x="53" y="1"/>
                    <a:pt x="58" y="3"/>
                  </a:cubicBezTo>
                  <a:cubicBezTo>
                    <a:pt x="64" y="5"/>
                    <a:pt x="68" y="8"/>
                    <a:pt x="72" y="12"/>
                  </a:cubicBezTo>
                  <a:cubicBezTo>
                    <a:pt x="76" y="16"/>
                    <a:pt x="79" y="20"/>
                    <a:pt x="81" y="25"/>
                  </a:cubicBezTo>
                  <a:cubicBezTo>
                    <a:pt x="83" y="30"/>
                    <a:pt x="84" y="36"/>
                    <a:pt x="84" y="42"/>
                  </a:cubicBezTo>
                  <a:cubicBezTo>
                    <a:pt x="84" y="48"/>
                    <a:pt x="83" y="54"/>
                    <a:pt x="81" y="59"/>
                  </a:cubicBezTo>
                  <a:cubicBezTo>
                    <a:pt x="79" y="64"/>
                    <a:pt x="76" y="68"/>
                    <a:pt x="72" y="72"/>
                  </a:cubicBezTo>
                  <a:cubicBezTo>
                    <a:pt x="68" y="76"/>
                    <a:pt x="64" y="79"/>
                    <a:pt x="58" y="81"/>
                  </a:cubicBezTo>
                  <a:cubicBezTo>
                    <a:pt x="53" y="83"/>
                    <a:pt x="48" y="84"/>
                    <a:pt x="42" y="84"/>
                  </a:cubicBezTo>
                  <a:cubicBezTo>
                    <a:pt x="36" y="84"/>
                    <a:pt x="31" y="83"/>
                    <a:pt x="26" y="81"/>
                  </a:cubicBezTo>
                  <a:cubicBezTo>
                    <a:pt x="21" y="79"/>
                    <a:pt x="16" y="76"/>
                    <a:pt x="12" y="72"/>
                  </a:cubicBezTo>
                  <a:cubicBezTo>
                    <a:pt x="8" y="68"/>
                    <a:pt x="5" y="64"/>
                    <a:pt x="3" y="59"/>
                  </a:cubicBezTo>
                  <a:cubicBezTo>
                    <a:pt x="1" y="54"/>
                    <a:pt x="0" y="48"/>
                    <a:pt x="0" y="42"/>
                  </a:cubicBezTo>
                  <a:cubicBezTo>
                    <a:pt x="0" y="36"/>
                    <a:pt x="1" y="30"/>
                    <a:pt x="3" y="25"/>
                  </a:cubicBezTo>
                  <a:close/>
                  <a:moveTo>
                    <a:pt x="10" y="56"/>
                  </a:moveTo>
                  <a:cubicBezTo>
                    <a:pt x="12" y="61"/>
                    <a:pt x="14" y="65"/>
                    <a:pt x="17" y="68"/>
                  </a:cubicBezTo>
                  <a:cubicBezTo>
                    <a:pt x="20" y="71"/>
                    <a:pt x="24" y="74"/>
                    <a:pt x="28" y="75"/>
                  </a:cubicBezTo>
                  <a:cubicBezTo>
                    <a:pt x="33" y="77"/>
                    <a:pt x="37" y="78"/>
                    <a:pt x="42" y="78"/>
                  </a:cubicBezTo>
                  <a:cubicBezTo>
                    <a:pt x="47" y="78"/>
                    <a:pt x="52" y="77"/>
                    <a:pt x="56" y="75"/>
                  </a:cubicBezTo>
                  <a:cubicBezTo>
                    <a:pt x="60" y="74"/>
                    <a:pt x="64" y="71"/>
                    <a:pt x="67" y="68"/>
                  </a:cubicBezTo>
                  <a:cubicBezTo>
                    <a:pt x="70" y="65"/>
                    <a:pt x="72" y="61"/>
                    <a:pt x="74" y="56"/>
                  </a:cubicBezTo>
                  <a:cubicBezTo>
                    <a:pt x="76" y="52"/>
                    <a:pt x="77" y="47"/>
                    <a:pt x="77" y="42"/>
                  </a:cubicBezTo>
                  <a:cubicBezTo>
                    <a:pt x="77" y="37"/>
                    <a:pt x="76" y="32"/>
                    <a:pt x="74" y="28"/>
                  </a:cubicBezTo>
                  <a:cubicBezTo>
                    <a:pt x="72" y="23"/>
                    <a:pt x="70" y="20"/>
                    <a:pt x="67" y="16"/>
                  </a:cubicBezTo>
                  <a:cubicBezTo>
                    <a:pt x="64" y="13"/>
                    <a:pt x="60" y="11"/>
                    <a:pt x="56" y="9"/>
                  </a:cubicBezTo>
                  <a:cubicBezTo>
                    <a:pt x="52" y="7"/>
                    <a:pt x="47" y="6"/>
                    <a:pt x="42" y="6"/>
                  </a:cubicBezTo>
                  <a:cubicBezTo>
                    <a:pt x="37" y="6"/>
                    <a:pt x="33" y="7"/>
                    <a:pt x="28" y="9"/>
                  </a:cubicBezTo>
                  <a:cubicBezTo>
                    <a:pt x="24" y="11"/>
                    <a:pt x="20" y="13"/>
                    <a:pt x="17" y="16"/>
                  </a:cubicBezTo>
                  <a:cubicBezTo>
                    <a:pt x="14" y="20"/>
                    <a:pt x="12" y="23"/>
                    <a:pt x="10" y="28"/>
                  </a:cubicBezTo>
                  <a:cubicBezTo>
                    <a:pt x="8" y="32"/>
                    <a:pt x="7" y="37"/>
                    <a:pt x="7" y="42"/>
                  </a:cubicBezTo>
                  <a:cubicBezTo>
                    <a:pt x="7" y="47"/>
                    <a:pt x="8" y="52"/>
                    <a:pt x="10" y="56"/>
                  </a:cubicBezTo>
                  <a:close/>
                  <a:moveTo>
                    <a:pt x="26" y="17"/>
                  </a:moveTo>
                  <a:cubicBezTo>
                    <a:pt x="45" y="17"/>
                    <a:pt x="45" y="17"/>
                    <a:pt x="45" y="17"/>
                  </a:cubicBezTo>
                  <a:cubicBezTo>
                    <a:pt x="51" y="17"/>
                    <a:pt x="55" y="19"/>
                    <a:pt x="58" y="21"/>
                  </a:cubicBezTo>
                  <a:cubicBezTo>
                    <a:pt x="61" y="23"/>
                    <a:pt x="62" y="27"/>
                    <a:pt x="62" y="32"/>
                  </a:cubicBezTo>
                  <a:cubicBezTo>
                    <a:pt x="62" y="36"/>
                    <a:pt x="61" y="39"/>
                    <a:pt x="58" y="41"/>
                  </a:cubicBezTo>
                  <a:cubicBezTo>
                    <a:pt x="56" y="43"/>
                    <a:pt x="53" y="45"/>
                    <a:pt x="49" y="45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26" y="67"/>
                    <a:pt x="26" y="67"/>
                    <a:pt x="26" y="67"/>
                  </a:cubicBezTo>
                  <a:lnTo>
                    <a:pt x="26" y="17"/>
                  </a:lnTo>
                  <a:close/>
                  <a:moveTo>
                    <a:pt x="33" y="39"/>
                  </a:moveTo>
                  <a:cubicBezTo>
                    <a:pt x="41" y="39"/>
                    <a:pt x="41" y="39"/>
                    <a:pt x="41" y="39"/>
                  </a:cubicBezTo>
                  <a:cubicBezTo>
                    <a:pt x="43" y="39"/>
                    <a:pt x="45" y="39"/>
                    <a:pt x="46" y="39"/>
                  </a:cubicBezTo>
                  <a:cubicBezTo>
                    <a:pt x="48" y="39"/>
                    <a:pt x="49" y="39"/>
                    <a:pt x="50" y="38"/>
                  </a:cubicBezTo>
                  <a:cubicBezTo>
                    <a:pt x="52" y="38"/>
                    <a:pt x="53" y="37"/>
                    <a:pt x="53" y="36"/>
                  </a:cubicBezTo>
                  <a:cubicBezTo>
                    <a:pt x="54" y="35"/>
                    <a:pt x="54" y="33"/>
                    <a:pt x="54" y="31"/>
                  </a:cubicBezTo>
                  <a:cubicBezTo>
                    <a:pt x="54" y="30"/>
                    <a:pt x="54" y="28"/>
                    <a:pt x="53" y="27"/>
                  </a:cubicBezTo>
                  <a:cubicBezTo>
                    <a:pt x="53" y="26"/>
                    <a:pt x="52" y="26"/>
                    <a:pt x="51" y="25"/>
                  </a:cubicBezTo>
                  <a:cubicBezTo>
                    <a:pt x="50" y="24"/>
                    <a:pt x="49" y="24"/>
                    <a:pt x="47" y="24"/>
                  </a:cubicBezTo>
                  <a:cubicBezTo>
                    <a:pt x="46" y="24"/>
                    <a:pt x="45" y="24"/>
                    <a:pt x="43" y="24"/>
                  </a:cubicBezTo>
                  <a:cubicBezTo>
                    <a:pt x="33" y="24"/>
                    <a:pt x="33" y="24"/>
                    <a:pt x="33" y="24"/>
                  </a:cubicBezTo>
                  <a:lnTo>
                    <a:pt x="33" y="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pic>
        <p:nvPicPr>
          <p:cNvPr id="42" name="Picture 7" descr="bg_connectors.png &lt;IGNORE&gt;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7674" y="253048"/>
            <a:ext cx="8251826" cy="605254"/>
          </a:xfrm>
        </p:spPr>
        <p:txBody>
          <a:bodyPr wrap="square" lIns="0" tIns="0" rIns="0" bIns="0">
            <a:noAutofit/>
          </a:bodyPr>
          <a:lstStyle>
            <a:lvl1pPr algn="l">
              <a:defRPr sz="3900" baseline="0">
                <a:solidFill>
                  <a:srgbClr val="FFFFFF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 bwMode="gray">
          <a:xfrm>
            <a:off x="447675" y="855981"/>
            <a:ext cx="8251825" cy="62992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900">
                <a:solidFill>
                  <a:srgbClr val="FFFFFF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675" y="178077"/>
            <a:ext cx="8239125" cy="92550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1270000" y="1270000"/>
            <a:ext cx="50800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Level 1</a:t>
            </a:r>
          </a:p>
          <a:p>
            <a:pPr lvl="1"/>
            <a:r>
              <a:rPr lang="en-US" smtClean="0"/>
              <a:t>Level 2</a:t>
            </a:r>
          </a:p>
          <a:p>
            <a:pPr lvl="2"/>
            <a:r>
              <a:rPr lang="en-US" smtClean="0"/>
              <a:t>Level 3</a:t>
            </a:r>
          </a:p>
          <a:p>
            <a:pPr lvl="3"/>
            <a:r>
              <a:rPr lang="en-US" smtClean="0"/>
              <a:t>Level 4</a:t>
            </a:r>
          </a:p>
          <a:p>
            <a:pPr lvl="4"/>
            <a:r>
              <a:rPr lang="en-US" smtClean="0"/>
              <a:t>Level 5</a:t>
            </a:r>
            <a:endParaRPr lang="de-DE"/>
          </a:p>
        </p:txBody>
      </p:sp>
      <p:sp>
        <p:nvSpPr>
          <p:cNvPr id="4" name="VCT_Marker_ID_4" hidden="1"/>
          <p:cNvSpPr/>
          <p:nvPr userDrawn="1">
            <p:custDataLst>
              <p:tags r:id="rId21"/>
            </p:custDataLst>
          </p:nvPr>
        </p:nvSpPr>
        <p:spPr bwMode="gray">
          <a:xfrm>
            <a:off x="1270000" y="127000"/>
            <a:ext cx="127000" cy="127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/>
          <a:lstStyle/>
          <a:p>
            <a:pPr algn="ctr">
              <a:spcBef>
                <a:spcPct val="0"/>
              </a:spcBef>
              <a:buClrTx/>
              <a:buSzPct val="90000"/>
            </a:pPr>
            <a:endParaRPr lang="de-DE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4" r:id="rId3"/>
    <p:sldLayoutId id="2147483671" r:id="rId4"/>
    <p:sldLayoutId id="2147483678" r:id="rId5"/>
    <p:sldLayoutId id="2147483679" r:id="rId6"/>
    <p:sldLayoutId id="2147483665" r:id="rId7"/>
    <p:sldLayoutId id="2147483670" r:id="rId8"/>
    <p:sldLayoutId id="2147483692" r:id="rId9"/>
    <p:sldLayoutId id="2147483650" r:id="rId10"/>
    <p:sldLayoutId id="2147483667" r:id="rId11"/>
    <p:sldLayoutId id="2147483668" r:id="rId12"/>
    <p:sldLayoutId id="2147483687" r:id="rId13"/>
    <p:sldLayoutId id="2147483690" r:id="rId14"/>
    <p:sldLayoutId id="2147483691" r:id="rId15"/>
    <p:sldLayoutId id="2147483661" r:id="rId16"/>
    <p:sldLayoutId id="2147483660" r:id="rId17"/>
    <p:sldLayoutId id="2147483672" r:id="rId1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tx2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6" Type="http://schemas.openxmlformats.org/officeDocument/2006/relationships/diagramColors" Target="../diagrams/colors4.xml"/><Relationship Id="rId1" Type="http://schemas.openxmlformats.org/officeDocument/2006/relationships/tags" Target="../tags/tag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&lt;TITLE&gt;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CRIMSON – Nutzungsabhängige Versicherung, eine M2M-Lösung</a:t>
            </a:r>
            <a:endParaRPr lang="en-US" dirty="0"/>
          </a:p>
        </p:txBody>
      </p:sp>
      <p:sp>
        <p:nvSpPr>
          <p:cNvPr id="3" name="Subtitle 2" descr="&lt;SUBTITLE&gt;"/>
          <p:cNvSpPr>
            <a:spLocks noGrp="1"/>
          </p:cNvSpPr>
          <p:nvPr>
            <p:ph type="subTitle" idx="1"/>
          </p:nvPr>
        </p:nvSpPr>
        <p:spPr>
          <a:xfrm>
            <a:off x="447675" y="5721349"/>
            <a:ext cx="5881407" cy="757510"/>
          </a:xfrm>
        </p:spPr>
        <p:txBody>
          <a:bodyPr>
            <a:normAutofit/>
          </a:bodyPr>
          <a:lstStyle/>
          <a:p>
            <a:r>
              <a:rPr lang="en-GB" dirty="0" smtClean="0"/>
              <a:t>Leonhardt Wohlschlager</a:t>
            </a:r>
          </a:p>
          <a:p>
            <a:r>
              <a:rPr lang="en-GB" dirty="0" smtClean="0"/>
              <a:t>22.02.2013</a:t>
            </a:r>
          </a:p>
          <a:p>
            <a:endParaRPr lang="en-US" dirty="0" smtClean="0"/>
          </a:p>
        </p:txBody>
      </p:sp>
      <p:sp>
        <p:nvSpPr>
          <p:cNvPr id="16" name="AutoShape 3"/>
          <p:cNvSpPr>
            <a:spLocks noChangeAspect="1" noChangeArrowheads="1" noTextEdit="1"/>
          </p:cNvSpPr>
          <p:nvPr/>
        </p:nvSpPr>
        <p:spPr bwMode="auto">
          <a:xfrm>
            <a:off x="658800" y="2779200"/>
            <a:ext cx="527744" cy="15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/>
            </a:endParaRPr>
          </a:p>
        </p:txBody>
      </p:sp>
      <p:sp>
        <p:nvSpPr>
          <p:cNvPr id="19" name="AutoShape 7"/>
          <p:cNvSpPr>
            <a:spLocks noChangeAspect="1" noChangeArrowheads="1" noTextEdit="1"/>
          </p:cNvSpPr>
          <p:nvPr/>
        </p:nvSpPr>
        <p:spPr bwMode="auto">
          <a:xfrm>
            <a:off x="5716800" y="2610000"/>
            <a:ext cx="528305" cy="15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 smtClean="0"/>
              <a:t>paßt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id-ID" dirty="0"/>
          </a:p>
        </p:txBody>
      </p:sp>
      <p:pic>
        <p:nvPicPr>
          <p:cNvPr id="4" name="Picture 5" descr="dash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250" y="1218408"/>
            <a:ext cx="8205857" cy="466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7"/>
          <p:cNvSpPr>
            <a:spLocks/>
          </p:cNvSpPr>
          <p:nvPr/>
        </p:nvSpPr>
        <p:spPr bwMode="auto">
          <a:xfrm>
            <a:off x="630639" y="3102104"/>
            <a:ext cx="1673174" cy="1322651"/>
          </a:xfrm>
          <a:prstGeom prst="borderCallout1">
            <a:avLst>
              <a:gd name="adj1" fmla="val 4838"/>
              <a:gd name="adj2" fmla="val 103699"/>
              <a:gd name="adj3" fmla="val -30509"/>
              <a:gd name="adj4" fmla="val 132921"/>
            </a:avLst>
          </a:prstGeom>
          <a:solidFill>
            <a:schemeClr val="accent1">
              <a:alpha val="59999"/>
            </a:schemeClr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 dirty="0" err="1" smtClean="0">
                <a:solidFill>
                  <a:schemeClr val="bg1"/>
                </a:solidFill>
              </a:rPr>
              <a:t>Im</a:t>
            </a:r>
            <a:r>
              <a:rPr lang="en-US" sz="1100" b="1" dirty="0" smtClean="0">
                <a:solidFill>
                  <a:schemeClr val="bg1"/>
                </a:solidFill>
              </a:rPr>
              <a:t> </a:t>
            </a:r>
            <a:r>
              <a:rPr lang="en-US" sz="1100" b="1" dirty="0" err="1" smtClean="0">
                <a:solidFill>
                  <a:schemeClr val="bg1"/>
                </a:solidFill>
              </a:rPr>
              <a:t>vorderen</a:t>
            </a:r>
            <a:r>
              <a:rPr lang="en-US" sz="1100" b="1" dirty="0" smtClean="0">
                <a:solidFill>
                  <a:schemeClr val="bg1"/>
                </a:solidFill>
              </a:rPr>
              <a:t> </a:t>
            </a:r>
            <a:r>
              <a:rPr lang="en-US" sz="1100" b="1" dirty="0" err="1" smtClean="0">
                <a:solidFill>
                  <a:schemeClr val="bg1"/>
                </a:solidFill>
              </a:rPr>
              <a:t>Fahrzeug</a:t>
            </a:r>
            <a:r>
              <a:rPr lang="en-US" sz="1100" b="1" dirty="0" smtClean="0">
                <a:solidFill>
                  <a:schemeClr val="bg1"/>
                </a:solidFill>
              </a:rPr>
              <a:t>-</a:t>
            </a:r>
          </a:p>
          <a:p>
            <a:pPr algn="ctr"/>
            <a:r>
              <a:rPr lang="en-US" sz="1100" b="1" dirty="0" err="1" smtClean="0">
                <a:solidFill>
                  <a:schemeClr val="bg1"/>
                </a:solidFill>
              </a:rPr>
              <a:t>Bereich</a:t>
            </a:r>
            <a:r>
              <a:rPr lang="en-US" sz="1100" b="1" dirty="0" smtClean="0">
                <a:solidFill>
                  <a:schemeClr val="bg1"/>
                </a:solidFill>
              </a:rPr>
              <a:t>;</a:t>
            </a:r>
          </a:p>
          <a:p>
            <a:pPr algn="ctr"/>
            <a:r>
              <a:rPr lang="en-US" sz="1100" b="1" dirty="0" err="1" smtClean="0">
                <a:solidFill>
                  <a:schemeClr val="bg1"/>
                </a:solidFill>
                <a:latin typeface="+mn-lt"/>
              </a:rPr>
              <a:t>aus</a:t>
            </a:r>
            <a:r>
              <a:rPr lang="en-US" sz="11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100" b="1" dirty="0" err="1" smtClean="0">
                <a:solidFill>
                  <a:schemeClr val="bg1"/>
                </a:solidFill>
              </a:rPr>
              <a:t>Gründen</a:t>
            </a:r>
            <a:r>
              <a:rPr lang="en-US" sz="1100" b="1" dirty="0" smtClean="0">
                <a:solidFill>
                  <a:schemeClr val="bg1"/>
                </a:solidFill>
              </a:rPr>
              <a:t> </a:t>
            </a:r>
            <a:r>
              <a:rPr lang="en-US" sz="1100" b="1" dirty="0" err="1" smtClean="0">
                <a:solidFill>
                  <a:schemeClr val="bg1"/>
                </a:solidFill>
              </a:rPr>
              <a:t>der</a:t>
            </a:r>
            <a:r>
              <a:rPr lang="en-US" sz="1100" b="1" dirty="0" smtClean="0">
                <a:solidFill>
                  <a:schemeClr val="bg1"/>
                </a:solidFill>
              </a:rPr>
              <a:t> </a:t>
            </a:r>
            <a:r>
              <a:rPr lang="en-US" sz="1100" b="1" dirty="0" err="1" smtClean="0">
                <a:solidFill>
                  <a:schemeClr val="bg1"/>
                </a:solidFill>
              </a:rPr>
              <a:t>Sicherheit</a:t>
            </a:r>
            <a:r>
              <a:rPr lang="en-US" sz="1100" b="1" dirty="0" smtClean="0">
                <a:solidFill>
                  <a:schemeClr val="bg1"/>
                </a:solidFill>
              </a:rPr>
              <a:t> von </a:t>
            </a:r>
            <a:r>
              <a:rPr lang="en-US" sz="1100" b="1" dirty="0" err="1" smtClean="0">
                <a:solidFill>
                  <a:schemeClr val="bg1"/>
                </a:solidFill>
              </a:rPr>
              <a:t>außen</a:t>
            </a:r>
            <a:r>
              <a:rPr lang="en-US" sz="11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100" b="1" dirty="0" err="1" smtClean="0">
                <a:solidFill>
                  <a:schemeClr val="bg1"/>
                </a:solidFill>
                <a:latin typeface="+mn-lt"/>
              </a:rPr>
              <a:t>nicht</a:t>
            </a:r>
            <a:r>
              <a:rPr lang="en-US" sz="11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100" b="1" dirty="0" err="1" smtClean="0">
                <a:solidFill>
                  <a:schemeClr val="bg1"/>
                </a:solidFill>
                <a:latin typeface="+mn-lt"/>
              </a:rPr>
              <a:t>sichtbar</a:t>
            </a:r>
            <a:r>
              <a:rPr lang="en-US" sz="1100" b="1" dirty="0" smtClean="0">
                <a:solidFill>
                  <a:schemeClr val="bg1"/>
                </a:solidFill>
                <a:latin typeface="+mn-lt"/>
              </a:rPr>
              <a:t>!</a:t>
            </a:r>
            <a:endParaRPr lang="en-US" sz="11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363" y="4443074"/>
            <a:ext cx="1705201" cy="93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82771" y="6516090"/>
            <a:ext cx="778457" cy="241200"/>
          </a:xfrm>
        </p:spPr>
        <p:txBody>
          <a:bodyPr/>
          <a:lstStyle/>
          <a:p>
            <a:fld id="{525A3C56-E491-49B2-93F3-63532DF516BC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CRIMSON – </a:t>
            </a:r>
            <a:r>
              <a:rPr lang="en-US" dirty="0" err="1" smtClean="0"/>
              <a:t>Schlüssel-Differenzierungsfaktoren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1"/>
            <a:r>
              <a:rPr lang="de-DE" dirty="0" smtClean="0"/>
              <a:t>Tracking von Fahrzeuginformation in Echtzeit durch die OBU (on-</a:t>
            </a:r>
            <a:r>
              <a:rPr lang="de-DE" dirty="0" err="1" smtClean="0"/>
              <a:t>board</a:t>
            </a:r>
            <a:r>
              <a:rPr lang="de-DE" dirty="0" smtClean="0"/>
              <a:t> </a:t>
            </a:r>
            <a:r>
              <a:rPr lang="de-DE" dirty="0" err="1" smtClean="0"/>
              <a:t>unit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Datentransfer von der OBU durch Verwendung von GPRS oder SMS</a:t>
            </a:r>
          </a:p>
          <a:p>
            <a:pPr lvl="1"/>
            <a:r>
              <a:rPr lang="de-DE" dirty="0" smtClean="0"/>
              <a:t>Meldet Prämienguthaben über Textnachrichten</a:t>
            </a:r>
          </a:p>
          <a:p>
            <a:pPr lvl="1"/>
            <a:r>
              <a:rPr lang="de-DE" dirty="0" smtClean="0"/>
              <a:t> Stellt ein Top-</a:t>
            </a:r>
            <a:r>
              <a:rPr lang="de-DE" dirty="0" err="1" smtClean="0"/>
              <a:t>up</a:t>
            </a:r>
            <a:r>
              <a:rPr lang="de-DE" dirty="0" smtClean="0"/>
              <a:t>-Feature für die Erneuerung von Versicherung bereit</a:t>
            </a:r>
          </a:p>
          <a:p>
            <a:pPr lvl="1"/>
            <a:r>
              <a:rPr lang="de-DE" dirty="0" smtClean="0"/>
              <a:t>Einfache Integration mit den gegenwärtigen Systemen der Versicherungen</a:t>
            </a:r>
          </a:p>
          <a:p>
            <a:pPr lvl="1"/>
            <a:r>
              <a:rPr lang="de-DE" dirty="0" smtClean="0"/>
              <a:t>Liefert die Option der Installation unterschiedlicher Typen von OBD, </a:t>
            </a:r>
            <a:r>
              <a:rPr lang="de-DE" dirty="0" err="1" smtClean="0"/>
              <a:t>Provides</a:t>
            </a:r>
            <a:r>
              <a:rPr lang="de-DE" dirty="0" smtClean="0"/>
              <a:t> je nach erforderlichem Tracking</a:t>
            </a:r>
          </a:p>
          <a:p>
            <a:pPr lvl="1"/>
            <a:r>
              <a:rPr lang="de-DE" dirty="0" smtClean="0"/>
              <a:t>Remote-Überwachung und Kontrolle des </a:t>
            </a:r>
            <a:r>
              <a:rPr lang="de-DE" dirty="0" err="1" smtClean="0"/>
              <a:t>Onboard</a:t>
            </a:r>
            <a:r>
              <a:rPr lang="de-DE" dirty="0" smtClean="0"/>
              <a:t>-Device</a:t>
            </a:r>
          </a:p>
          <a:p>
            <a:pPr lvl="1"/>
            <a:endParaRPr lang="de-D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3C56-E491-49B2-93F3-63532DF516BC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Gesellschaftlicher</a:t>
            </a:r>
            <a:r>
              <a:rPr lang="en-US" dirty="0" smtClean="0"/>
              <a:t>) </a:t>
            </a:r>
            <a:r>
              <a:rPr lang="en-US" dirty="0" err="1" smtClean="0"/>
              <a:t>Nutzen</a:t>
            </a:r>
            <a:r>
              <a:rPr lang="en-US" dirty="0" smtClean="0"/>
              <a:t> von PAYD Insurance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570016" y="1104404"/>
          <a:ext cx="7671460" cy="2078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 bwMode="auto">
          <a:xfrm>
            <a:off x="570017" y="3180607"/>
            <a:ext cx="2470066" cy="14003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marL="225425" indent="-225425">
              <a:buClr>
                <a:schemeClr val="bg2"/>
              </a:buClr>
              <a:buFont typeface="Arial" pitchFamily="34" charset="0"/>
              <a:buChar char="•"/>
            </a:pPr>
            <a:r>
              <a:rPr lang="en-US" sz="1300" b="0" dirty="0" err="1" smtClean="0">
                <a:latin typeface="+mj-lt"/>
              </a:rPr>
              <a:t>Reduziert</a:t>
            </a:r>
            <a:r>
              <a:rPr lang="en-US" sz="1300" b="0" dirty="0" smtClean="0">
                <a:latin typeface="+mj-lt"/>
              </a:rPr>
              <a:t> Carbon Emission</a:t>
            </a:r>
          </a:p>
          <a:p>
            <a:pPr marL="225425" indent="-225425">
              <a:buClr>
                <a:schemeClr val="bg2"/>
              </a:buClr>
              <a:buFont typeface="Arial" pitchFamily="34" charset="0"/>
              <a:buChar char="•"/>
            </a:pPr>
            <a:endParaRPr lang="en-US" sz="1300" b="0" dirty="0" smtClean="0">
              <a:latin typeface="+mj-lt"/>
            </a:endParaRPr>
          </a:p>
          <a:p>
            <a:pPr marL="225425" indent="-225425">
              <a:buClr>
                <a:schemeClr val="bg2"/>
              </a:buClr>
              <a:buFont typeface="Arial" pitchFamily="34" charset="0"/>
              <a:buChar char="•"/>
            </a:pPr>
            <a:r>
              <a:rPr lang="en-US" sz="1300" b="0" dirty="0" err="1" smtClean="0">
                <a:latin typeface="+mj-lt"/>
              </a:rPr>
              <a:t>Reduziert</a:t>
            </a:r>
            <a:r>
              <a:rPr lang="en-US" sz="1300" b="0" dirty="0" smtClean="0">
                <a:latin typeface="+mj-lt"/>
              </a:rPr>
              <a:t> </a:t>
            </a:r>
            <a:r>
              <a:rPr lang="en-US" sz="1300" b="0" dirty="0" err="1" smtClean="0">
                <a:latin typeface="+mj-lt"/>
              </a:rPr>
              <a:t>Abhängig</a:t>
            </a:r>
            <a:r>
              <a:rPr lang="en-US" sz="1300" b="0" dirty="0" smtClean="0">
                <a:latin typeface="+mj-lt"/>
              </a:rPr>
              <a:t> </a:t>
            </a:r>
            <a:r>
              <a:rPr lang="en-US" sz="1300" b="0" dirty="0" err="1" smtClean="0">
                <a:latin typeface="+mj-lt"/>
              </a:rPr>
              <a:t>vom</a:t>
            </a:r>
            <a:r>
              <a:rPr lang="en-US" sz="1300" b="0" dirty="0" smtClean="0">
                <a:latin typeface="+mj-lt"/>
              </a:rPr>
              <a:t> </a:t>
            </a:r>
            <a:r>
              <a:rPr lang="en-US" sz="1300" b="0" dirty="0" err="1" smtClean="0">
                <a:latin typeface="+mj-lt"/>
              </a:rPr>
              <a:t>Erdöl</a:t>
            </a:r>
            <a:endParaRPr lang="en-US" sz="1300" b="0" dirty="0" smtClean="0">
              <a:latin typeface="+mj-lt"/>
            </a:endParaRPr>
          </a:p>
          <a:p>
            <a:pPr marL="225425" indent="-225425">
              <a:buClr>
                <a:schemeClr val="bg2"/>
              </a:buClr>
              <a:buFont typeface="Arial" pitchFamily="34" charset="0"/>
              <a:buChar char="•"/>
            </a:pPr>
            <a:endParaRPr lang="en-US" sz="1300" b="0" dirty="0" smtClean="0">
              <a:latin typeface="+mj-lt"/>
            </a:endParaRPr>
          </a:p>
          <a:p>
            <a:pPr marL="225425" indent="-225425">
              <a:buClr>
                <a:schemeClr val="bg2"/>
              </a:buClr>
              <a:buFont typeface="Arial" pitchFamily="34" charset="0"/>
              <a:buChar char="•"/>
            </a:pPr>
            <a:r>
              <a:rPr lang="en-US" sz="1300" b="0" dirty="0" err="1" smtClean="0">
                <a:latin typeface="+mj-lt"/>
              </a:rPr>
              <a:t>Nettonutzen</a:t>
            </a:r>
            <a:r>
              <a:rPr lang="en-US" sz="1300" b="0" dirty="0" smtClean="0">
                <a:latin typeface="+mj-lt"/>
              </a:rPr>
              <a:t> von 36 CAN pro </a:t>
            </a:r>
            <a:r>
              <a:rPr lang="en-US" sz="1300" b="0" dirty="0" err="1" smtClean="0">
                <a:latin typeface="+mj-lt"/>
              </a:rPr>
              <a:t>Fahrzeug</a:t>
            </a:r>
            <a:r>
              <a:rPr lang="en-US" sz="1300" b="0" dirty="0" smtClean="0">
                <a:latin typeface="+mj-lt"/>
              </a:rPr>
              <a:t> und </a:t>
            </a:r>
            <a:r>
              <a:rPr lang="en-US" sz="1300" b="0" dirty="0" err="1" smtClean="0">
                <a:latin typeface="+mj-lt"/>
              </a:rPr>
              <a:t>Jahr</a:t>
            </a:r>
            <a:endParaRPr lang="en-US" sz="1300" b="0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441866" y="3133106"/>
            <a:ext cx="2470066" cy="18004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marL="225425" indent="-225425">
              <a:buClr>
                <a:schemeClr val="bg2"/>
              </a:buClr>
              <a:buFont typeface="Arial" pitchFamily="34" charset="0"/>
              <a:buChar char="•"/>
            </a:pPr>
            <a:r>
              <a:rPr lang="en-US" sz="1300" b="0" dirty="0" err="1" smtClean="0">
                <a:latin typeface="+mj-lt"/>
              </a:rPr>
              <a:t>Reduziert</a:t>
            </a:r>
            <a:r>
              <a:rPr lang="en-US" sz="1300" b="0" dirty="0" smtClean="0">
                <a:latin typeface="+mj-lt"/>
              </a:rPr>
              <a:t> </a:t>
            </a:r>
            <a:r>
              <a:rPr lang="en-US" sz="1300" b="0" dirty="0" err="1" smtClean="0">
                <a:latin typeface="+mj-lt"/>
              </a:rPr>
              <a:t>Anzahl</a:t>
            </a:r>
            <a:r>
              <a:rPr lang="en-US" sz="1300" b="0" dirty="0" smtClean="0">
                <a:latin typeface="+mj-lt"/>
              </a:rPr>
              <a:t> von </a:t>
            </a:r>
            <a:r>
              <a:rPr lang="en-US" sz="1300" b="0" dirty="0" err="1" smtClean="0">
                <a:latin typeface="+mj-lt"/>
              </a:rPr>
              <a:t>Unfällen</a:t>
            </a:r>
            <a:endParaRPr lang="en-US" sz="1300" b="0" dirty="0" smtClean="0">
              <a:latin typeface="+mj-lt"/>
            </a:endParaRPr>
          </a:p>
          <a:p>
            <a:pPr marL="225425" indent="-225425">
              <a:buClr>
                <a:schemeClr val="bg2"/>
              </a:buClr>
              <a:buFont typeface="Arial" pitchFamily="34" charset="0"/>
              <a:buChar char="•"/>
            </a:pPr>
            <a:endParaRPr lang="en-US" sz="1300" b="0" dirty="0" smtClean="0">
              <a:latin typeface="+mj-lt"/>
            </a:endParaRPr>
          </a:p>
          <a:p>
            <a:pPr marL="225425" indent="-225425">
              <a:buClr>
                <a:schemeClr val="bg2"/>
              </a:buClr>
              <a:buFont typeface="Arial" pitchFamily="34" charset="0"/>
              <a:buChar char="•"/>
            </a:pPr>
            <a:r>
              <a:rPr lang="en-US" sz="1300" b="0" dirty="0" err="1" smtClean="0">
                <a:latin typeface="+mj-lt"/>
              </a:rPr>
              <a:t>Weniger</a:t>
            </a:r>
            <a:r>
              <a:rPr lang="en-US" sz="1300" b="0" dirty="0" smtClean="0">
                <a:latin typeface="+mj-lt"/>
              </a:rPr>
              <a:t> </a:t>
            </a:r>
            <a:r>
              <a:rPr lang="en-US" sz="1300" dirty="0" err="1" smtClean="0">
                <a:latin typeface="+mj-lt"/>
              </a:rPr>
              <a:t>Staus</a:t>
            </a:r>
            <a:endParaRPr lang="en-US" sz="1300" b="0" dirty="0" smtClean="0">
              <a:latin typeface="+mj-lt"/>
            </a:endParaRPr>
          </a:p>
          <a:p>
            <a:pPr marL="225425" indent="-225425">
              <a:buClr>
                <a:schemeClr val="bg2"/>
              </a:buClr>
              <a:buFont typeface="Arial" pitchFamily="34" charset="0"/>
              <a:buChar char="•"/>
            </a:pPr>
            <a:endParaRPr lang="en-US" sz="1300" b="0" dirty="0" smtClean="0">
              <a:latin typeface="+mj-lt"/>
            </a:endParaRPr>
          </a:p>
          <a:p>
            <a:pPr marL="225425" indent="-225425">
              <a:buClr>
                <a:schemeClr val="bg2"/>
              </a:buClr>
              <a:buFont typeface="Arial" pitchFamily="34" charset="0"/>
              <a:buChar char="•"/>
            </a:pPr>
            <a:r>
              <a:rPr lang="en-US" sz="1300" b="0" dirty="0" err="1" smtClean="0">
                <a:latin typeface="+mj-lt"/>
              </a:rPr>
              <a:t>Weniger</a:t>
            </a:r>
            <a:r>
              <a:rPr lang="en-US" sz="1300" b="0" dirty="0" smtClean="0">
                <a:latin typeface="+mj-lt"/>
              </a:rPr>
              <a:t> </a:t>
            </a:r>
            <a:r>
              <a:rPr lang="en-US" sz="1300" b="0" dirty="0" err="1" smtClean="0">
                <a:latin typeface="+mj-lt"/>
              </a:rPr>
              <a:t>Verschmutzung</a:t>
            </a:r>
            <a:endParaRPr lang="en-US" sz="1300" b="0" dirty="0" smtClean="0">
              <a:latin typeface="+mj-lt"/>
            </a:endParaRPr>
          </a:p>
          <a:p>
            <a:pPr marL="225425" indent="-225425">
              <a:buClr>
                <a:schemeClr val="bg2"/>
              </a:buClr>
              <a:buFont typeface="Arial" pitchFamily="34" charset="0"/>
              <a:buChar char="•"/>
            </a:pPr>
            <a:endParaRPr lang="en-US" sz="1300" b="0" dirty="0" smtClean="0">
              <a:latin typeface="+mj-lt"/>
            </a:endParaRPr>
          </a:p>
          <a:p>
            <a:pPr marL="225425" indent="-225425">
              <a:buClr>
                <a:schemeClr val="bg2"/>
              </a:buClr>
              <a:buFont typeface="Arial" pitchFamily="34" charset="0"/>
              <a:buChar char="•"/>
            </a:pPr>
            <a:r>
              <a:rPr lang="en-US" sz="1300" b="0" dirty="0" err="1" smtClean="0">
                <a:latin typeface="+mj-lt"/>
              </a:rPr>
              <a:t>Nettonutzen</a:t>
            </a:r>
            <a:r>
              <a:rPr lang="en-US" sz="1300" b="0" dirty="0" smtClean="0">
                <a:latin typeface="+mj-lt"/>
              </a:rPr>
              <a:t> von 219 CAN pro </a:t>
            </a:r>
            <a:r>
              <a:rPr lang="en-US" sz="1300" b="0" dirty="0" err="1" smtClean="0">
                <a:latin typeface="+mj-lt"/>
              </a:rPr>
              <a:t>Fahrzeug</a:t>
            </a:r>
            <a:r>
              <a:rPr lang="en-US" sz="1300" b="0" dirty="0" smtClean="0">
                <a:latin typeface="+mj-lt"/>
              </a:rPr>
              <a:t> und </a:t>
            </a:r>
            <a:r>
              <a:rPr lang="en-US" sz="1300" b="0" dirty="0" err="1" smtClean="0">
                <a:latin typeface="+mj-lt"/>
              </a:rPr>
              <a:t>Jahr</a:t>
            </a:r>
            <a:endParaRPr lang="en-US" sz="1300" b="0" dirty="0" smtClean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6092042" y="3097481"/>
            <a:ext cx="2667990" cy="2600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marL="225425" indent="-225425">
              <a:buClr>
                <a:schemeClr val="bg2"/>
              </a:buClr>
              <a:buFont typeface="Arial" pitchFamily="34" charset="0"/>
              <a:buChar char="•"/>
            </a:pPr>
            <a:r>
              <a:rPr lang="en-US" sz="1300" b="0" dirty="0" smtClean="0">
                <a:latin typeface="+mj-lt"/>
              </a:rPr>
              <a:t>Das </a:t>
            </a:r>
            <a:r>
              <a:rPr lang="en-US" sz="1300" b="0" dirty="0" err="1" smtClean="0">
                <a:latin typeface="+mj-lt"/>
              </a:rPr>
              <a:t>ist</a:t>
            </a:r>
            <a:r>
              <a:rPr lang="en-US" sz="1300" b="0" dirty="0" smtClean="0">
                <a:latin typeface="+mj-lt"/>
              </a:rPr>
              <a:t> </a:t>
            </a:r>
            <a:r>
              <a:rPr lang="en-US" sz="1300" b="0" dirty="0" err="1" smtClean="0">
                <a:latin typeface="+mj-lt"/>
              </a:rPr>
              <a:t>der</a:t>
            </a:r>
            <a:r>
              <a:rPr lang="en-US" sz="1300" b="0" dirty="0" smtClean="0">
                <a:latin typeface="+mj-lt"/>
              </a:rPr>
              <a:t> Wert des </a:t>
            </a:r>
            <a:r>
              <a:rPr lang="en-US" sz="1300" b="0" dirty="0" err="1" smtClean="0">
                <a:latin typeface="+mj-lt"/>
              </a:rPr>
              <a:t>Nutzens</a:t>
            </a:r>
            <a:r>
              <a:rPr lang="en-US" sz="1300" b="0" dirty="0" smtClean="0">
                <a:latin typeface="+mj-lt"/>
              </a:rPr>
              <a:t> </a:t>
            </a:r>
            <a:r>
              <a:rPr lang="en-US" sz="1300" b="0" dirty="0" err="1" smtClean="0">
                <a:latin typeface="+mj-lt"/>
              </a:rPr>
              <a:t>für</a:t>
            </a:r>
            <a:r>
              <a:rPr lang="en-US" sz="1300" b="0" dirty="0" smtClean="0">
                <a:latin typeface="+mj-lt"/>
              </a:rPr>
              <a:t> die </a:t>
            </a:r>
            <a:r>
              <a:rPr lang="en-US" sz="1300" b="0" dirty="0" err="1" smtClean="0">
                <a:latin typeface="+mj-lt"/>
              </a:rPr>
              <a:t>Umwelt</a:t>
            </a:r>
            <a:r>
              <a:rPr lang="en-US" sz="1300" b="0" dirty="0" smtClean="0">
                <a:latin typeface="+mj-lt"/>
              </a:rPr>
              <a:t> und </a:t>
            </a:r>
            <a:r>
              <a:rPr lang="en-US" sz="1300" b="0" dirty="0" err="1" smtClean="0">
                <a:latin typeface="+mj-lt"/>
              </a:rPr>
              <a:t>Gesellschaft</a:t>
            </a:r>
            <a:r>
              <a:rPr lang="en-US" sz="1300" b="0" dirty="0" smtClean="0">
                <a:latin typeface="+mj-lt"/>
              </a:rPr>
              <a:t>, die von PAYD Insurance </a:t>
            </a:r>
            <a:r>
              <a:rPr lang="en-US" sz="1300" b="0" dirty="0" err="1" smtClean="0">
                <a:latin typeface="+mj-lt"/>
              </a:rPr>
              <a:t>abgeleitet</a:t>
            </a:r>
            <a:r>
              <a:rPr lang="en-US" sz="1300" b="0" dirty="0" smtClean="0">
                <a:latin typeface="+mj-lt"/>
              </a:rPr>
              <a:t> </a:t>
            </a:r>
            <a:r>
              <a:rPr lang="en-US" sz="1300" b="0" dirty="0" err="1" smtClean="0">
                <a:latin typeface="+mj-lt"/>
              </a:rPr>
              <a:t>werden</a:t>
            </a:r>
            <a:r>
              <a:rPr lang="en-US" sz="1300" b="0" dirty="0" smtClean="0">
                <a:latin typeface="+mj-lt"/>
              </a:rPr>
              <a:t> </a:t>
            </a:r>
            <a:r>
              <a:rPr lang="en-US" sz="1300" b="0" dirty="0" err="1" smtClean="0">
                <a:latin typeface="+mj-lt"/>
              </a:rPr>
              <a:t>kann</a:t>
            </a:r>
            <a:r>
              <a:rPr lang="en-US" sz="1300" b="0" dirty="0" smtClean="0">
                <a:latin typeface="+mj-lt"/>
              </a:rPr>
              <a:t>.</a:t>
            </a:r>
          </a:p>
          <a:p>
            <a:pPr marL="225425" indent="-225425">
              <a:buClr>
                <a:schemeClr val="bg2"/>
              </a:buClr>
              <a:buFont typeface="Arial" pitchFamily="34" charset="0"/>
              <a:buChar char="•"/>
            </a:pPr>
            <a:r>
              <a:rPr lang="en-US" sz="1300" dirty="0" err="1" smtClean="0">
                <a:latin typeface="+mj-lt"/>
              </a:rPr>
              <a:t>Andere</a:t>
            </a:r>
            <a:r>
              <a:rPr lang="en-US" sz="1300" dirty="0" smtClean="0">
                <a:latin typeface="+mj-lt"/>
              </a:rPr>
              <a:t> </a:t>
            </a:r>
            <a:r>
              <a:rPr lang="en-US" sz="1300" dirty="0" err="1" smtClean="0">
                <a:latin typeface="+mj-lt"/>
              </a:rPr>
              <a:t>Nutzen</a:t>
            </a:r>
            <a:r>
              <a:rPr lang="en-US" sz="1300" dirty="0" smtClean="0">
                <a:latin typeface="+mj-lt"/>
              </a:rPr>
              <a:t> </a:t>
            </a:r>
            <a:r>
              <a:rPr lang="en-US" sz="1300" dirty="0" err="1" smtClean="0">
                <a:latin typeface="+mj-lt"/>
              </a:rPr>
              <a:t>umfassen</a:t>
            </a:r>
            <a:r>
              <a:rPr lang="en-US" sz="1300" b="0" dirty="0" smtClean="0">
                <a:latin typeface="+mj-lt"/>
              </a:rPr>
              <a:t>:    </a:t>
            </a:r>
          </a:p>
          <a:p>
            <a:pPr marL="225425" indent="-225425">
              <a:buClr>
                <a:schemeClr val="bg2"/>
              </a:buClr>
            </a:pPr>
            <a:r>
              <a:rPr lang="en-US" sz="1300" b="0" dirty="0" smtClean="0">
                <a:latin typeface="+mj-lt"/>
              </a:rPr>
              <a:t>    (a) </a:t>
            </a:r>
            <a:r>
              <a:rPr lang="en-US" sz="1300" b="0" dirty="0" err="1" smtClean="0">
                <a:latin typeface="+mj-lt"/>
              </a:rPr>
              <a:t>Nutzen</a:t>
            </a:r>
            <a:r>
              <a:rPr lang="en-US" sz="1300" b="0" dirty="0" smtClean="0">
                <a:latin typeface="+mj-lt"/>
              </a:rPr>
              <a:t> </a:t>
            </a:r>
            <a:r>
              <a:rPr lang="en-US" sz="1300" b="0" dirty="0" err="1" smtClean="0">
                <a:latin typeface="+mj-lt"/>
              </a:rPr>
              <a:t>für</a:t>
            </a:r>
            <a:r>
              <a:rPr lang="en-US" sz="1300" b="0" dirty="0" smtClean="0">
                <a:latin typeface="+mj-lt"/>
              </a:rPr>
              <a:t> den </a:t>
            </a:r>
            <a:r>
              <a:rPr lang="en-US" sz="1300" b="0" dirty="0" err="1" smtClean="0">
                <a:latin typeface="+mj-lt"/>
              </a:rPr>
              <a:t>individuellen</a:t>
            </a:r>
            <a:r>
              <a:rPr lang="en-US" sz="1300" b="0" dirty="0" smtClean="0">
                <a:latin typeface="+mj-lt"/>
              </a:rPr>
              <a:t> </a:t>
            </a:r>
            <a:r>
              <a:rPr lang="en-US" sz="1300" b="0" dirty="0" err="1" smtClean="0">
                <a:latin typeface="+mj-lt"/>
              </a:rPr>
              <a:t>Kunden</a:t>
            </a:r>
            <a:r>
              <a:rPr lang="en-US" sz="1300" b="0" dirty="0" smtClean="0">
                <a:latin typeface="+mj-lt"/>
              </a:rPr>
              <a:t> </a:t>
            </a:r>
            <a:r>
              <a:rPr lang="en-US" sz="1300" b="0" dirty="0" err="1" smtClean="0">
                <a:latin typeface="+mj-lt"/>
              </a:rPr>
              <a:t>durch</a:t>
            </a:r>
            <a:r>
              <a:rPr lang="en-US" sz="1300" b="0" dirty="0" smtClean="0">
                <a:latin typeface="+mj-lt"/>
              </a:rPr>
              <a:t> </a:t>
            </a:r>
            <a:r>
              <a:rPr lang="en-US" sz="1300" b="0" dirty="0" err="1" smtClean="0">
                <a:latin typeface="+mj-lt"/>
              </a:rPr>
              <a:t>reduzierte</a:t>
            </a:r>
            <a:r>
              <a:rPr lang="en-US" sz="1300" b="0" dirty="0" smtClean="0">
                <a:latin typeface="+mj-lt"/>
              </a:rPr>
              <a:t> </a:t>
            </a:r>
            <a:r>
              <a:rPr lang="en-US" sz="1300" b="0" dirty="0" err="1" smtClean="0">
                <a:latin typeface="+mj-lt"/>
              </a:rPr>
              <a:t>Prämien</a:t>
            </a:r>
            <a:r>
              <a:rPr lang="en-US" sz="1300" b="0" dirty="0" smtClean="0">
                <a:latin typeface="+mj-lt"/>
              </a:rPr>
              <a:t>-</a:t>
            </a:r>
          </a:p>
          <a:p>
            <a:pPr marL="225425" indent="-225425">
              <a:buClr>
                <a:schemeClr val="bg2"/>
              </a:buClr>
            </a:pPr>
            <a:r>
              <a:rPr lang="en-US" sz="1300" b="0" dirty="0" smtClean="0">
                <a:latin typeface="+mj-lt"/>
              </a:rPr>
              <a:t>    (b) </a:t>
            </a:r>
            <a:r>
              <a:rPr lang="en-US" sz="1300" b="0" dirty="0" err="1" smtClean="0">
                <a:latin typeface="+mj-lt"/>
              </a:rPr>
              <a:t>Nutzung</a:t>
            </a:r>
            <a:r>
              <a:rPr lang="en-US" sz="1300" b="0" dirty="0" smtClean="0">
                <a:latin typeface="+mj-lt"/>
              </a:rPr>
              <a:t> </a:t>
            </a:r>
            <a:r>
              <a:rPr lang="en-US" sz="1300" b="0" dirty="0" err="1" smtClean="0">
                <a:latin typeface="+mj-lt"/>
              </a:rPr>
              <a:t>für</a:t>
            </a:r>
            <a:r>
              <a:rPr lang="en-US" sz="1300" b="0" dirty="0" smtClean="0">
                <a:latin typeface="+mj-lt"/>
              </a:rPr>
              <a:t> die </a:t>
            </a:r>
            <a:r>
              <a:rPr lang="en-US" sz="1300" b="0" dirty="0" err="1" smtClean="0">
                <a:latin typeface="+mj-lt"/>
              </a:rPr>
              <a:t>Versicherung</a:t>
            </a:r>
            <a:r>
              <a:rPr lang="en-US" sz="1300" b="0" dirty="0" smtClean="0">
                <a:latin typeface="+mj-lt"/>
              </a:rPr>
              <a:t> </a:t>
            </a:r>
            <a:r>
              <a:rPr lang="en-US" sz="1300" b="0" dirty="0" err="1" smtClean="0">
                <a:latin typeface="+mj-lt"/>
              </a:rPr>
              <a:t>durch</a:t>
            </a:r>
            <a:r>
              <a:rPr lang="en-US" sz="1300" b="0" dirty="0" smtClean="0">
                <a:latin typeface="+mj-lt"/>
              </a:rPr>
              <a:t> die </a:t>
            </a:r>
            <a:r>
              <a:rPr lang="en-US" sz="1300" b="0" dirty="0" err="1" smtClean="0">
                <a:latin typeface="+mj-lt"/>
              </a:rPr>
              <a:t>Fähigkeit</a:t>
            </a:r>
            <a:r>
              <a:rPr lang="en-US" sz="1300" b="0" dirty="0" smtClean="0">
                <a:latin typeface="+mj-lt"/>
              </a:rPr>
              <a:t>, </a:t>
            </a:r>
            <a:r>
              <a:rPr lang="en-US" sz="1300" b="0" dirty="0" err="1" smtClean="0">
                <a:latin typeface="+mj-lt"/>
              </a:rPr>
              <a:t>Risiken</a:t>
            </a:r>
            <a:r>
              <a:rPr lang="en-US" sz="1300" b="0" dirty="0" smtClean="0">
                <a:latin typeface="+mj-lt"/>
              </a:rPr>
              <a:t> </a:t>
            </a:r>
            <a:r>
              <a:rPr lang="en-US" sz="1300" b="0" dirty="0" err="1" smtClean="0">
                <a:latin typeface="+mj-lt"/>
              </a:rPr>
              <a:t>besser</a:t>
            </a:r>
            <a:r>
              <a:rPr lang="en-US" sz="1300" b="0" dirty="0" smtClean="0">
                <a:latin typeface="+mj-lt"/>
              </a:rPr>
              <a:t> </a:t>
            </a:r>
            <a:r>
              <a:rPr lang="en-US" sz="1300" b="0" dirty="0" err="1" smtClean="0">
                <a:latin typeface="+mj-lt"/>
              </a:rPr>
              <a:t>zu</a:t>
            </a:r>
            <a:r>
              <a:rPr lang="en-US" sz="1300" b="0" dirty="0" smtClean="0">
                <a:latin typeface="+mj-lt"/>
              </a:rPr>
              <a:t> </a:t>
            </a:r>
            <a:r>
              <a:rPr lang="en-US" sz="1300" b="0" dirty="0" err="1" smtClean="0">
                <a:latin typeface="+mj-lt"/>
              </a:rPr>
              <a:t>beurteilen</a:t>
            </a:r>
            <a:r>
              <a:rPr lang="en-US" sz="1300" b="0" dirty="0" smtClean="0">
                <a:latin typeface="+mj-lt"/>
              </a:rPr>
              <a:t>-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510639" y="5448398"/>
            <a:ext cx="7908966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en-US" sz="900" b="0" i="1" dirty="0" err="1" smtClean="0">
                <a:latin typeface="+mj-lt"/>
              </a:rPr>
              <a:t>Quelle</a:t>
            </a:r>
            <a:r>
              <a:rPr lang="en-US" sz="900" b="0" i="1" dirty="0" smtClean="0">
                <a:latin typeface="+mj-lt"/>
              </a:rPr>
              <a:t>: Pay-As-You-Drive Auto Insurance: A Simple Way to Reduce Driving-Related Harms and Increase Equity by The Hamilton Project, Jason E. </a:t>
            </a:r>
            <a:r>
              <a:rPr lang="en-US" sz="900" b="0" i="1" dirty="0" err="1" smtClean="0">
                <a:latin typeface="+mj-lt"/>
              </a:rPr>
              <a:t>Bordoff</a:t>
            </a:r>
            <a:r>
              <a:rPr lang="en-US" sz="900" b="0" i="1" dirty="0" smtClean="0">
                <a:latin typeface="+mj-lt"/>
              </a:rPr>
              <a:t> and Pascal J. Noel (July 2008)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82771" y="6516090"/>
            <a:ext cx="778457" cy="241200"/>
          </a:xfrm>
        </p:spPr>
        <p:txBody>
          <a:bodyPr/>
          <a:lstStyle/>
          <a:p>
            <a:fld id="{525A3C56-E491-49B2-93F3-63532DF516BC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Nutzungsabhängiges</a:t>
            </a:r>
            <a:r>
              <a:rPr lang="en-US" dirty="0" smtClean="0"/>
              <a:t> </a:t>
            </a:r>
            <a:r>
              <a:rPr lang="en-US" dirty="0" err="1" smtClean="0"/>
              <a:t>Versicherungsmodell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1"/>
            <a:r>
              <a:rPr lang="de-DE" dirty="0" smtClean="0"/>
              <a:t>Nutzen</a:t>
            </a:r>
          </a:p>
          <a:p>
            <a:pPr lvl="2"/>
            <a:r>
              <a:rPr lang="de-DE" dirty="0" smtClean="0"/>
              <a:t>Reduzierte Versicherungsprämien für die meisten Kunden</a:t>
            </a:r>
          </a:p>
          <a:p>
            <a:pPr lvl="2"/>
            <a:r>
              <a:rPr lang="de-DE" dirty="0" smtClean="0"/>
              <a:t>Verbesserte Fähigkeit der Bewertung von Risiken</a:t>
            </a:r>
          </a:p>
          <a:p>
            <a:pPr lvl="2"/>
            <a:r>
              <a:rPr lang="de-DE" dirty="0" smtClean="0"/>
              <a:t>Vorteile für die Gesellschaft </a:t>
            </a:r>
            <a:br>
              <a:rPr lang="de-DE" dirty="0" smtClean="0"/>
            </a:br>
            <a:r>
              <a:rPr lang="de-DE" dirty="0" smtClean="0"/>
              <a:t>und Umwelt durch </a:t>
            </a:r>
            <a:br>
              <a:rPr lang="de-DE" dirty="0" smtClean="0"/>
            </a:br>
            <a:r>
              <a:rPr lang="de-DE" dirty="0" smtClean="0"/>
              <a:t>Förderung reduzierter </a:t>
            </a:r>
            <a:br>
              <a:rPr lang="de-DE" dirty="0" smtClean="0"/>
            </a:br>
            <a:r>
              <a:rPr lang="de-DE" dirty="0" smtClean="0"/>
              <a:t>Kohlendioxid-</a:t>
            </a:r>
            <a:br>
              <a:rPr lang="de-DE" dirty="0" smtClean="0"/>
            </a:br>
            <a:r>
              <a:rPr lang="de-DE" dirty="0" smtClean="0"/>
              <a:t>Emissionen</a:t>
            </a:r>
          </a:p>
          <a:p>
            <a:pPr lvl="2"/>
            <a:endParaRPr lang="de-D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3C56-E491-49B2-93F3-63532DF516BC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9" name="Diagram 6"/>
          <p:cNvGraphicFramePr/>
          <p:nvPr/>
        </p:nvGraphicFramePr>
        <p:xfrm>
          <a:off x="724396" y="1587005"/>
          <a:ext cx="7778338" cy="4813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58454"/>
            <a:ext cx="6262688" cy="17303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commitment to you</a:t>
            </a:r>
            <a:br>
              <a:rPr lang="en-US" dirty="0" smtClean="0"/>
            </a:br>
            <a:r>
              <a:rPr lang="en-US" sz="2800" dirty="0" smtClean="0">
                <a:solidFill>
                  <a:schemeClr val="tx1"/>
                </a:solidFill>
              </a:rPr>
              <a:t>We approach every engagement with one objective in mind: to help </a:t>
            </a:r>
            <a:r>
              <a:rPr lang="en-US" sz="2800" smtClean="0">
                <a:solidFill>
                  <a:schemeClr val="tx1"/>
                </a:solidFill>
              </a:rPr>
              <a:t>clients succeed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3C56-E491-49B2-93F3-63532DF516B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8" descr="logo_cgi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151" y="2136053"/>
            <a:ext cx="98742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45912" y="1759816"/>
            <a:ext cx="3960190" cy="1698625"/>
          </a:xfrm>
          <a:prstGeom prst="rect">
            <a:avLst/>
          </a:prstGeom>
          <a:noFill/>
          <a:ln w="19050">
            <a:solidFill>
              <a:srgbClr val="889B9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294106" y="1972541"/>
            <a:ext cx="22479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endParaRPr lang="de-DE" sz="1200" b="1" dirty="0"/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de-DE" sz="1200" b="1" dirty="0" smtClean="0"/>
              <a:t>Leo Wohlschlager</a:t>
            </a:r>
            <a:endParaRPr lang="en-US" sz="1200" b="1" dirty="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900" dirty="0" smtClean="0"/>
              <a:t>Senior Managing Consultant</a:t>
            </a:r>
            <a:r>
              <a:rPr lang="en-US" sz="900" dirty="0"/>
              <a:t/>
            </a:r>
            <a:br>
              <a:rPr lang="en-US" sz="900" dirty="0"/>
            </a:br>
            <a:r>
              <a:rPr lang="de-DE" sz="900" dirty="0" smtClean="0"/>
              <a:t>Germany</a:t>
            </a:r>
            <a:endParaRPr lang="en-US" sz="900" dirty="0"/>
          </a:p>
          <a:p>
            <a:endParaRPr lang="en-US" sz="900" dirty="0"/>
          </a:p>
          <a:p>
            <a:r>
              <a:rPr lang="en-US" sz="900" dirty="0"/>
              <a:t>+49 211 </a:t>
            </a:r>
            <a:r>
              <a:rPr lang="en-US" sz="900" dirty="0" smtClean="0"/>
              <a:t>5355 0</a:t>
            </a:r>
            <a:endParaRPr lang="en-US" sz="900" dirty="0"/>
          </a:p>
          <a:p>
            <a:r>
              <a:rPr lang="en-US" sz="900" dirty="0"/>
              <a:t>+49 </a:t>
            </a:r>
            <a:r>
              <a:rPr lang="en-US" sz="900" dirty="0" smtClean="0"/>
              <a:t>173 8895 171</a:t>
            </a:r>
            <a:endParaRPr lang="en-US" sz="900" dirty="0"/>
          </a:p>
          <a:p>
            <a:r>
              <a:rPr lang="en-US" sz="900" dirty="0" smtClean="0"/>
              <a:t>leonhardt.wohlschlager@cgi.com </a:t>
            </a:r>
            <a:endParaRPr lang="en-US" sz="900" dirty="0"/>
          </a:p>
        </p:txBody>
      </p:sp>
      <p:pic>
        <p:nvPicPr>
          <p:cNvPr id="9" name="Grafik 8" descr="DSC_00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1749016"/>
            <a:ext cx="1281684" cy="1711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Konventionelle</a:t>
            </a:r>
            <a:r>
              <a:rPr lang="en-US" dirty="0" smtClean="0"/>
              <a:t> </a:t>
            </a:r>
            <a:r>
              <a:rPr lang="en-US" dirty="0" err="1" smtClean="0"/>
              <a:t>Versicherung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1"/>
            <a:r>
              <a:rPr lang="de-DE" dirty="0" smtClean="0"/>
              <a:t>Dieselbe Prämie für 5.000 oder 50.000 km (Ausnahme: Merkmal “Garagenwagen”)</a:t>
            </a:r>
          </a:p>
          <a:p>
            <a:pPr lvl="1"/>
            <a:r>
              <a:rPr lang="de-DE" dirty="0" smtClean="0"/>
              <a:t>Nicht genug Information zur Kategorisierung “riskanter” Fahrer</a:t>
            </a:r>
          </a:p>
          <a:p>
            <a:pPr lvl="1"/>
            <a:r>
              <a:rPr lang="de-DE" dirty="0" smtClean="0"/>
              <a:t>Viel- und Langdistanzfahrern zuträglicher zu sein, bedeutet indirekt auch:</a:t>
            </a:r>
          </a:p>
          <a:p>
            <a:pPr lvl="2"/>
            <a:r>
              <a:rPr lang="de-DE" dirty="0" smtClean="0"/>
              <a:t>Mehr Unfälle</a:t>
            </a:r>
          </a:p>
          <a:p>
            <a:pPr lvl="2"/>
            <a:r>
              <a:rPr lang="de-DE" dirty="0" smtClean="0"/>
              <a:t>Mehr Verkehr</a:t>
            </a:r>
          </a:p>
          <a:p>
            <a:pPr lvl="2"/>
            <a:r>
              <a:rPr lang="de-DE" dirty="0" smtClean="0"/>
              <a:t>Mehr Abgase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3C56-E491-49B2-93F3-63532DF516B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245435" y="3219466"/>
            <a:ext cx="4511619" cy="287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 bwMode="auto">
          <a:xfrm>
            <a:off x="4476576" y="6044540"/>
            <a:ext cx="3728585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tx2"/>
                </a:solidFill>
              </a:rPr>
              <a:t>Mehr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Fahrleistung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bedeutet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mehr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Unfälle</a:t>
            </a:r>
            <a:endParaRPr lang="en-US" sz="16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Nutzungsabhängige</a:t>
            </a:r>
            <a:r>
              <a:rPr lang="en-US" dirty="0" smtClean="0"/>
              <a:t> </a:t>
            </a:r>
            <a:r>
              <a:rPr lang="en-US" dirty="0" err="1" smtClean="0"/>
              <a:t>Versicherung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3C56-E491-49B2-93F3-63532DF516BC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11" name="Diagramm 10"/>
          <p:cNvGraphicFramePr/>
          <p:nvPr/>
        </p:nvGraphicFramePr>
        <p:xfrm>
          <a:off x="987552" y="1214120"/>
          <a:ext cx="7644384" cy="4784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Überwachte “</a:t>
            </a:r>
            <a:r>
              <a:rPr lang="de-DE" dirty="0" err="1" smtClean="0"/>
              <a:t>Driving</a:t>
            </a:r>
            <a:r>
              <a:rPr lang="de-DE" dirty="0" smtClean="0"/>
              <a:t>-Programme” in der Welt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49263" y="1263408"/>
            <a:ext cx="4579937" cy="4889742"/>
          </a:xfrm>
        </p:spPr>
        <p:txBody>
          <a:bodyPr/>
          <a:lstStyle/>
          <a:p>
            <a:pPr lvl="1"/>
            <a:r>
              <a:rPr lang="de-DE" dirty="0" err="1" smtClean="0"/>
              <a:t>Hollard</a:t>
            </a:r>
            <a:r>
              <a:rPr lang="de-DE" dirty="0" smtClean="0"/>
              <a:t> – SA</a:t>
            </a:r>
          </a:p>
          <a:p>
            <a:pPr lvl="1"/>
            <a:r>
              <a:rPr lang="de-DE" dirty="0" err="1" smtClean="0"/>
              <a:t>Uniqua</a:t>
            </a:r>
            <a:r>
              <a:rPr lang="de-DE" dirty="0" smtClean="0"/>
              <a:t> – Österreich</a:t>
            </a:r>
          </a:p>
          <a:p>
            <a:pPr lvl="1"/>
            <a:r>
              <a:rPr lang="de-DE" dirty="0" smtClean="0"/>
              <a:t>WGV – Deutschland</a:t>
            </a:r>
          </a:p>
          <a:p>
            <a:pPr lvl="1"/>
            <a:r>
              <a:rPr lang="de-DE" dirty="0" smtClean="0"/>
              <a:t>AXA – Frankreich, Irland, Italien</a:t>
            </a:r>
          </a:p>
          <a:p>
            <a:pPr lvl="1"/>
            <a:r>
              <a:rPr lang="de-DE" dirty="0" smtClean="0"/>
              <a:t>Allianz – Italien</a:t>
            </a:r>
          </a:p>
          <a:p>
            <a:pPr lvl="1"/>
            <a:r>
              <a:rPr lang="de-DE" dirty="0" smtClean="0"/>
              <a:t>Lloyd </a:t>
            </a:r>
            <a:r>
              <a:rPr lang="de-DE" dirty="0" err="1" smtClean="0"/>
              <a:t>Adriatic</a:t>
            </a:r>
            <a:r>
              <a:rPr lang="de-DE" dirty="0" smtClean="0"/>
              <a:t> – Italien </a:t>
            </a:r>
          </a:p>
          <a:p>
            <a:pPr lvl="1"/>
            <a:r>
              <a:rPr lang="de-DE" dirty="0" smtClean="0"/>
              <a:t>Reale </a:t>
            </a:r>
            <a:r>
              <a:rPr lang="de-DE" dirty="0" err="1" smtClean="0"/>
              <a:t>Mutua</a:t>
            </a:r>
            <a:r>
              <a:rPr lang="de-DE" dirty="0" smtClean="0"/>
              <a:t> – Italien</a:t>
            </a:r>
          </a:p>
          <a:p>
            <a:pPr lvl="1"/>
            <a:r>
              <a:rPr lang="de-DE" dirty="0" smtClean="0"/>
              <a:t>Sara – Italien</a:t>
            </a:r>
          </a:p>
          <a:p>
            <a:pPr lvl="1"/>
            <a:r>
              <a:rPr lang="de-DE" dirty="0" smtClean="0"/>
              <a:t>Polis </a:t>
            </a:r>
            <a:r>
              <a:rPr lang="de-DE" dirty="0" err="1" smtClean="0"/>
              <a:t>Direct</a:t>
            </a:r>
            <a:r>
              <a:rPr lang="de-DE" dirty="0" smtClean="0"/>
              <a:t> – Niederlande</a:t>
            </a:r>
          </a:p>
          <a:p>
            <a:pPr lvl="1"/>
            <a:r>
              <a:rPr lang="de-DE" dirty="0" smtClean="0"/>
              <a:t>MAPFRE – Spanien</a:t>
            </a:r>
          </a:p>
          <a:p>
            <a:pPr lvl="1"/>
            <a:r>
              <a:rPr lang="de-DE" dirty="0" smtClean="0"/>
              <a:t>Norwich Union – UK (</a:t>
            </a:r>
            <a:r>
              <a:rPr lang="de-DE" dirty="0" err="1" smtClean="0"/>
              <a:t>discontinued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Royal &amp; Sun – UK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3C56-E491-49B2-93F3-63532DF516B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010912" y="1269504"/>
            <a:ext cx="4133088" cy="48897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63525" lvl="1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</a:pPr>
            <a:r>
              <a:rPr lang="de-DE" sz="2000" dirty="0" err="1" smtClean="0"/>
              <a:t>Coverbox</a:t>
            </a:r>
            <a:r>
              <a:rPr lang="de-DE" sz="2000" dirty="0" smtClean="0"/>
              <a:t> – UK </a:t>
            </a:r>
          </a:p>
          <a:p>
            <a:pPr marL="263525" lvl="1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</a:pPr>
            <a:r>
              <a:rPr lang="de-DE" sz="2000" dirty="0" smtClean="0">
                <a:latin typeface="Arial" pitchFamily="34" charset="0"/>
              </a:rPr>
              <a:t>AIOI – Japan</a:t>
            </a:r>
          </a:p>
          <a:p>
            <a:pPr marL="263525" lvl="1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</a:pPr>
            <a:r>
              <a:rPr lang="de-DE" sz="2000" dirty="0" smtClean="0">
                <a:latin typeface="Arial" pitchFamily="34" charset="0"/>
              </a:rPr>
              <a:t>Real Insurance – Australien</a:t>
            </a:r>
          </a:p>
          <a:p>
            <a:pPr marL="263525" lvl="1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</a:pPr>
            <a:r>
              <a:rPr lang="de-DE" sz="2000" dirty="0" err="1" smtClean="0">
                <a:latin typeface="Arial" pitchFamily="34" charset="0"/>
              </a:rPr>
              <a:t>Aryeh</a:t>
            </a:r>
            <a:r>
              <a:rPr lang="de-DE" sz="2000" dirty="0" smtClean="0">
                <a:latin typeface="Arial" pitchFamily="34" charset="0"/>
              </a:rPr>
              <a:t> – Israel</a:t>
            </a:r>
          </a:p>
          <a:p>
            <a:pPr marL="263525" lvl="1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</a:pPr>
            <a:r>
              <a:rPr lang="de-DE" sz="2000" dirty="0" err="1" smtClean="0">
                <a:latin typeface="Arial" pitchFamily="34" charset="0"/>
              </a:rPr>
              <a:t>Aviva</a:t>
            </a:r>
            <a:r>
              <a:rPr lang="de-DE" sz="2000" dirty="0" smtClean="0">
                <a:latin typeface="Arial" pitchFamily="34" charset="0"/>
              </a:rPr>
              <a:t> – Kanada &amp; </a:t>
            </a:r>
            <a:r>
              <a:rPr lang="de-DE" sz="2000" dirty="0" err="1" smtClean="0">
                <a:latin typeface="Arial" pitchFamily="34" charset="0"/>
              </a:rPr>
              <a:t>EuropA</a:t>
            </a:r>
            <a:endParaRPr lang="de-DE" sz="2000" dirty="0" smtClean="0">
              <a:latin typeface="Arial" pitchFamily="34" charset="0"/>
            </a:endParaRPr>
          </a:p>
          <a:p>
            <a:pPr marL="263525" lvl="1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</a:pPr>
            <a:r>
              <a:rPr lang="de-DE" sz="2000" dirty="0" smtClean="0">
                <a:latin typeface="Arial" pitchFamily="34" charset="0"/>
              </a:rPr>
              <a:t>Progressive – US</a:t>
            </a:r>
          </a:p>
          <a:p>
            <a:pPr marL="263525" lvl="1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</a:pPr>
            <a:r>
              <a:rPr lang="de-DE" sz="2000" dirty="0" smtClean="0">
                <a:latin typeface="Arial" pitchFamily="34" charset="0"/>
              </a:rPr>
              <a:t>GMAC – US</a:t>
            </a:r>
          </a:p>
          <a:p>
            <a:pPr marL="263525" lvl="1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</a:pPr>
            <a:r>
              <a:rPr lang="de-DE" sz="2000" dirty="0" err="1" smtClean="0">
                <a:latin typeface="Arial" pitchFamily="34" charset="0"/>
              </a:rPr>
              <a:t>Safeco</a:t>
            </a:r>
            <a:r>
              <a:rPr lang="de-DE" sz="2000" dirty="0" smtClean="0">
                <a:latin typeface="Arial" pitchFamily="34" charset="0"/>
              </a:rPr>
              <a:t> – US</a:t>
            </a:r>
          </a:p>
          <a:p>
            <a:pPr marL="263525" lvl="1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</a:pPr>
            <a:r>
              <a:rPr lang="de-DE" sz="2000" dirty="0" smtClean="0">
                <a:latin typeface="Arial" pitchFamily="34" charset="0"/>
              </a:rPr>
              <a:t>American Family – US</a:t>
            </a:r>
          </a:p>
          <a:p>
            <a:pPr marL="263525" lvl="1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</a:pPr>
            <a:r>
              <a:rPr lang="de-DE" sz="2000" dirty="0" err="1" smtClean="0">
                <a:latin typeface="Arial" pitchFamily="34" charset="0"/>
              </a:rPr>
              <a:t>Milemeter</a:t>
            </a:r>
            <a:r>
              <a:rPr lang="de-DE" sz="2000" dirty="0" smtClean="0">
                <a:latin typeface="Arial" pitchFamily="34" charset="0"/>
              </a:rPr>
              <a:t> – US</a:t>
            </a:r>
          </a:p>
          <a:p>
            <a:pPr marL="263525" lvl="1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</a:pPr>
            <a:r>
              <a:rPr lang="de-DE" sz="2000" dirty="0" err="1" smtClean="0">
                <a:latin typeface="Arial" pitchFamily="34" charset="0"/>
              </a:rPr>
              <a:t>Travelers</a:t>
            </a:r>
            <a:r>
              <a:rPr lang="de-DE" sz="2000" dirty="0" smtClean="0">
                <a:latin typeface="Arial" pitchFamily="34" charset="0"/>
              </a:rPr>
              <a:t> – US</a:t>
            </a:r>
          </a:p>
          <a:p>
            <a:pPr marL="263525" lvl="1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</a:pPr>
            <a:r>
              <a:rPr lang="de-DE" sz="2000" dirty="0" smtClean="0">
                <a:latin typeface="Arial" pitchFamily="34" charset="0"/>
              </a:rPr>
              <a:t>CSAA - 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Verbessert das Fahren und reduziert Unfälle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49263" y="1263408"/>
            <a:ext cx="8237537" cy="4889742"/>
          </a:xfrm>
        </p:spPr>
        <p:txBody>
          <a:bodyPr>
            <a:normAutofit fontScale="85000" lnSpcReduction="20000"/>
          </a:bodyPr>
          <a:lstStyle/>
          <a:p>
            <a:pPr marL="0" lvl="1" indent="0">
              <a:buNone/>
            </a:pPr>
            <a:r>
              <a:rPr lang="de-DE" dirty="0" smtClean="0"/>
              <a:t>Nutzungsabhängige Versicherung verbessert die Schadenhäufigkeit signifikant: </a:t>
            </a:r>
          </a:p>
          <a:p>
            <a:pPr lvl="1"/>
            <a:endParaRPr lang="de-DE" dirty="0" smtClean="0"/>
          </a:p>
          <a:p>
            <a:pPr lvl="1"/>
            <a:r>
              <a:rPr lang="de-DE" dirty="0" err="1" smtClean="0"/>
              <a:t>CoverBox</a:t>
            </a:r>
            <a:r>
              <a:rPr lang="de-DE" dirty="0" smtClean="0"/>
              <a:t>: 90%ige</a:t>
            </a:r>
            <a:br>
              <a:rPr lang="de-DE" dirty="0" smtClean="0"/>
            </a:br>
            <a:r>
              <a:rPr lang="de-DE" dirty="0" smtClean="0"/>
              <a:t>Reduzierung von </a:t>
            </a:r>
            <a:br>
              <a:rPr lang="de-DE" dirty="0" smtClean="0"/>
            </a:br>
            <a:r>
              <a:rPr lang="de-DE" dirty="0" smtClean="0"/>
              <a:t>Diebstahlschäden</a:t>
            </a:r>
          </a:p>
          <a:p>
            <a:pPr lvl="1"/>
            <a:endParaRPr lang="de-DE" dirty="0" smtClean="0"/>
          </a:p>
          <a:p>
            <a:pPr lvl="1"/>
            <a:r>
              <a:rPr lang="de-DE" dirty="0" err="1" smtClean="0"/>
              <a:t>GreenRoads</a:t>
            </a:r>
            <a:r>
              <a:rPr lang="de-DE" dirty="0" smtClean="0"/>
              <a:t>: &gt;50%ige</a:t>
            </a:r>
            <a:br>
              <a:rPr lang="de-DE" dirty="0" smtClean="0"/>
            </a:br>
            <a:r>
              <a:rPr lang="de-DE" dirty="0" smtClean="0"/>
              <a:t>Verbesserung der </a:t>
            </a:r>
            <a:br>
              <a:rPr lang="de-DE" dirty="0" smtClean="0"/>
            </a:br>
            <a:r>
              <a:rPr lang="de-DE" dirty="0" smtClean="0"/>
              <a:t>Flottenunfallrate</a:t>
            </a:r>
          </a:p>
          <a:p>
            <a:pPr lvl="1"/>
            <a:endParaRPr lang="de-DE" dirty="0" smtClean="0"/>
          </a:p>
          <a:p>
            <a:pPr lvl="1"/>
            <a:r>
              <a:rPr lang="de-DE" dirty="0" err="1" smtClean="0"/>
              <a:t>Iceland</a:t>
            </a:r>
            <a:r>
              <a:rPr lang="de-DE" dirty="0" smtClean="0"/>
              <a:t> </a:t>
            </a:r>
            <a:r>
              <a:rPr lang="de-DE" dirty="0" err="1" smtClean="0"/>
              <a:t>Postal</a:t>
            </a:r>
            <a:r>
              <a:rPr lang="de-DE" dirty="0" smtClean="0"/>
              <a:t> Service: </a:t>
            </a:r>
            <a:br>
              <a:rPr lang="de-DE" dirty="0" smtClean="0"/>
            </a:br>
            <a:r>
              <a:rPr lang="de-DE" dirty="0" smtClean="0"/>
              <a:t>Reduzierte Unfallhäufigkeit </a:t>
            </a:r>
            <a:br>
              <a:rPr lang="de-DE" dirty="0" smtClean="0"/>
            </a:br>
            <a:r>
              <a:rPr lang="de-DE" dirty="0" smtClean="0"/>
              <a:t>um 56%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Pepsi (Island): Reduzierte </a:t>
            </a:r>
            <a:br>
              <a:rPr lang="de-DE" dirty="0" smtClean="0"/>
            </a:br>
            <a:r>
              <a:rPr lang="de-DE" dirty="0" smtClean="0"/>
              <a:t>Unfallhäufigkeiten um über </a:t>
            </a:r>
            <a:br>
              <a:rPr lang="de-DE" dirty="0" smtClean="0"/>
            </a:br>
            <a:r>
              <a:rPr lang="de-DE" dirty="0" smtClean="0"/>
              <a:t>80%</a:t>
            </a:r>
          </a:p>
          <a:p>
            <a:pPr lvl="1"/>
            <a:endParaRPr lang="de-DE" dirty="0" smtClean="0"/>
          </a:p>
          <a:p>
            <a:pPr lvl="1">
              <a:buNone/>
            </a:pPr>
            <a:r>
              <a:rPr lang="de-DE" dirty="0" smtClean="0">
                <a:solidFill>
                  <a:schemeClr val="accent1"/>
                </a:solidFill>
              </a:rPr>
              <a:t>Early </a:t>
            </a:r>
            <a:r>
              <a:rPr lang="de-DE" dirty="0" err="1" smtClean="0">
                <a:solidFill>
                  <a:schemeClr val="accent1"/>
                </a:solidFill>
              </a:rPr>
              <a:t>Adopter</a:t>
            </a:r>
            <a:r>
              <a:rPr lang="de-DE" dirty="0" smtClean="0">
                <a:solidFill>
                  <a:schemeClr val="accent1"/>
                </a:solidFill>
              </a:rPr>
              <a:t> werden erhöhte Gewinne und Wettbewerbsvorteile erzielen.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3C56-E491-49B2-93F3-63532DF516B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025735" y="2190503"/>
            <a:ext cx="4678878" cy="2947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CRIMSON – </a:t>
            </a:r>
            <a:r>
              <a:rPr lang="en-US" dirty="0" err="1" smtClean="0"/>
              <a:t>Intelligente</a:t>
            </a:r>
            <a:r>
              <a:rPr lang="en-US" dirty="0" smtClean="0"/>
              <a:t> </a:t>
            </a:r>
            <a:r>
              <a:rPr lang="en-US" dirty="0" err="1" smtClean="0"/>
              <a:t>Autoversicherung</a:t>
            </a:r>
            <a:endParaRPr lang="id-ID" dirty="0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410200" y="1311275"/>
            <a:ext cx="3276600" cy="3444476"/>
            <a:chOff x="3408" y="826"/>
            <a:chExt cx="2064" cy="1950"/>
          </a:xfrm>
        </p:grpSpPr>
        <p:sp>
          <p:nvSpPr>
            <p:cNvPr id="37" name="AutoShape 36"/>
            <p:cNvSpPr>
              <a:spLocks/>
            </p:cNvSpPr>
            <p:nvPr/>
          </p:nvSpPr>
          <p:spPr bwMode="auto">
            <a:xfrm>
              <a:off x="3408" y="1408"/>
              <a:ext cx="2064" cy="1368"/>
            </a:xfrm>
            <a:prstGeom prst="accentCallout2">
              <a:avLst>
                <a:gd name="adj1" fmla="val 3486"/>
                <a:gd name="adj2" fmla="val -2324"/>
                <a:gd name="adj3" fmla="val 3486"/>
                <a:gd name="adj4" fmla="val -16231"/>
                <a:gd name="adj5" fmla="val 102250"/>
                <a:gd name="adj6" fmla="val -41686"/>
              </a:avLst>
            </a:prstGeom>
            <a:noFill/>
            <a:ln w="158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20000"/>
                </a:lnSpc>
                <a:spcBef>
                  <a:spcPct val="40000"/>
                </a:spcBef>
                <a:spcAft>
                  <a:spcPct val="60000"/>
                </a:spcAft>
              </a:pPr>
              <a:r>
                <a:rPr lang="en-US" sz="1400" b="0" dirty="0" err="1" smtClean="0">
                  <a:solidFill>
                    <a:schemeClr val="tx2"/>
                  </a:solidFill>
                  <a:latin typeface="+mn-lt"/>
                </a:rPr>
                <a:t>Verfolgt</a:t>
              </a:r>
              <a:r>
                <a:rPr lang="en-US" sz="1400" b="0" dirty="0" smtClean="0">
                  <a:solidFill>
                    <a:schemeClr val="tx2"/>
                  </a:solidFill>
                  <a:latin typeface="+mn-lt"/>
                </a:rPr>
                <a:t> Auto-Information in </a:t>
              </a:r>
              <a:r>
                <a:rPr lang="en-US" sz="1400" b="0" dirty="0" err="1" smtClean="0">
                  <a:solidFill>
                    <a:schemeClr val="tx2"/>
                  </a:solidFill>
                  <a:latin typeface="+mn-lt"/>
                </a:rPr>
                <a:t>Echtzeit</a:t>
              </a:r>
              <a:endParaRPr lang="en-US" sz="1400" b="0" dirty="0">
                <a:solidFill>
                  <a:schemeClr val="tx2"/>
                </a:solidFill>
                <a:latin typeface="+mn-lt"/>
              </a:endParaRPr>
            </a:p>
            <a:p>
              <a:pPr>
                <a:lnSpc>
                  <a:spcPct val="120000"/>
                </a:lnSpc>
                <a:spcBef>
                  <a:spcPct val="40000"/>
                </a:spcBef>
                <a:spcAft>
                  <a:spcPct val="60000"/>
                </a:spcAft>
              </a:pPr>
              <a:r>
                <a:rPr lang="en-US" sz="1400" b="0" dirty="0" smtClean="0">
                  <a:solidFill>
                    <a:schemeClr val="tx2"/>
                  </a:solidFill>
                  <a:latin typeface="+mn-lt"/>
                </a:rPr>
                <a:t>GPS </a:t>
              </a:r>
              <a:r>
                <a:rPr lang="en-US" sz="1400" b="0" dirty="0" err="1" smtClean="0">
                  <a:solidFill>
                    <a:schemeClr val="tx2"/>
                  </a:solidFill>
                  <a:latin typeface="+mn-lt"/>
                </a:rPr>
                <a:t>oder</a:t>
              </a:r>
              <a:r>
                <a:rPr lang="en-US" sz="1400" b="0" dirty="0" smtClean="0">
                  <a:solidFill>
                    <a:schemeClr val="tx2"/>
                  </a:solidFill>
                  <a:latin typeface="+mn-lt"/>
                </a:rPr>
                <a:t> OBD </a:t>
              </a:r>
              <a:r>
                <a:rPr lang="en-US" sz="1400" b="0" dirty="0">
                  <a:solidFill>
                    <a:schemeClr val="tx2"/>
                  </a:solidFill>
                  <a:latin typeface="+mn-lt"/>
                </a:rPr>
                <a:t>II </a:t>
              </a:r>
              <a:r>
                <a:rPr lang="en-US" sz="1400" b="0" dirty="0" smtClean="0">
                  <a:solidFill>
                    <a:schemeClr val="tx2"/>
                  </a:solidFill>
                  <a:latin typeface="+mn-lt"/>
                </a:rPr>
                <a:t>Standards </a:t>
              </a:r>
              <a:r>
                <a:rPr lang="en-US" sz="1400" b="0" dirty="0" err="1" smtClean="0">
                  <a:solidFill>
                    <a:schemeClr val="tx2"/>
                  </a:solidFill>
                  <a:latin typeface="+mn-lt"/>
                </a:rPr>
                <a:t>werden</a:t>
              </a:r>
              <a:r>
                <a:rPr lang="en-US" sz="1400" b="0" dirty="0" smtClean="0">
                  <a:solidFill>
                    <a:schemeClr val="tx2"/>
                  </a:solidFill>
                  <a:latin typeface="+mn-lt"/>
                </a:rPr>
                <a:t> </a:t>
              </a:r>
              <a:r>
                <a:rPr lang="en-US" sz="1400" b="0" dirty="0" err="1" smtClean="0">
                  <a:solidFill>
                    <a:schemeClr val="tx2"/>
                  </a:solidFill>
                  <a:latin typeface="+mn-lt"/>
                </a:rPr>
                <a:t>zum</a:t>
              </a:r>
              <a:r>
                <a:rPr lang="en-US" sz="1400" b="0" dirty="0" smtClean="0">
                  <a:solidFill>
                    <a:schemeClr val="tx2"/>
                  </a:solidFill>
                  <a:latin typeface="+mn-lt"/>
                </a:rPr>
                <a:t> Distance-Logging und </a:t>
              </a:r>
              <a:r>
                <a:rPr lang="en-US" sz="1400" b="0" dirty="0" err="1" smtClean="0">
                  <a:solidFill>
                    <a:schemeClr val="tx2"/>
                  </a:solidFill>
                  <a:latin typeface="+mn-lt"/>
                </a:rPr>
                <a:t>für</a:t>
              </a:r>
              <a:r>
                <a:rPr lang="en-US" sz="1400" b="0" dirty="0" smtClean="0">
                  <a:solidFill>
                    <a:schemeClr val="tx2"/>
                  </a:solidFill>
                  <a:latin typeface="+mn-lt"/>
                </a:rPr>
                <a:t> </a:t>
              </a:r>
              <a:r>
                <a:rPr lang="en-US" sz="1400" b="0" dirty="0" err="1" smtClean="0">
                  <a:solidFill>
                    <a:schemeClr val="tx2"/>
                  </a:solidFill>
                  <a:latin typeface="+mn-lt"/>
                </a:rPr>
                <a:t>andere</a:t>
              </a:r>
              <a:r>
                <a:rPr lang="en-US" sz="1400" b="0" dirty="0" smtClean="0">
                  <a:solidFill>
                    <a:schemeClr val="tx2"/>
                  </a:solidFill>
                  <a:latin typeface="+mn-lt"/>
                </a:rPr>
                <a:t> </a:t>
              </a:r>
              <a:r>
                <a:rPr lang="en-US" sz="1400" b="0" dirty="0" err="1" smtClean="0">
                  <a:solidFill>
                    <a:schemeClr val="tx2"/>
                  </a:solidFill>
                  <a:latin typeface="+mn-lt"/>
                </a:rPr>
                <a:t>Messungen</a:t>
              </a:r>
              <a:r>
                <a:rPr lang="en-US" sz="1400" b="0" dirty="0" smtClean="0">
                  <a:solidFill>
                    <a:schemeClr val="tx2"/>
                  </a:solidFill>
                  <a:latin typeface="+mn-lt"/>
                </a:rPr>
                <a:t> </a:t>
              </a:r>
              <a:r>
                <a:rPr lang="en-US" sz="1400" b="0" dirty="0" err="1" smtClean="0">
                  <a:solidFill>
                    <a:schemeClr val="tx2"/>
                  </a:solidFill>
                  <a:latin typeface="+mn-lt"/>
                </a:rPr>
                <a:t>genutzt</a:t>
              </a:r>
              <a:endParaRPr lang="en-US" sz="1400" b="0" dirty="0">
                <a:solidFill>
                  <a:schemeClr val="tx2"/>
                </a:solidFill>
                <a:latin typeface="+mn-lt"/>
              </a:endParaRPr>
            </a:p>
            <a:p>
              <a:pPr>
                <a:lnSpc>
                  <a:spcPct val="120000"/>
                </a:lnSpc>
                <a:spcBef>
                  <a:spcPct val="40000"/>
                </a:spcBef>
                <a:spcAft>
                  <a:spcPct val="60000"/>
                </a:spcAft>
              </a:pPr>
              <a:r>
                <a:rPr lang="en-US" sz="1400" b="0" dirty="0" err="1" smtClean="0">
                  <a:solidFill>
                    <a:schemeClr val="tx2"/>
                  </a:solidFill>
                  <a:latin typeface="+mn-lt"/>
                </a:rPr>
                <a:t>Weiterleitung</a:t>
              </a:r>
              <a:r>
                <a:rPr lang="en-US" sz="1400" b="0" dirty="0" smtClean="0">
                  <a:solidFill>
                    <a:schemeClr val="tx2"/>
                  </a:solidFill>
                  <a:latin typeface="+mn-lt"/>
                </a:rPr>
                <a:t> </a:t>
              </a:r>
              <a:r>
                <a:rPr lang="en-US" sz="1400" b="0" dirty="0" err="1" smtClean="0">
                  <a:solidFill>
                    <a:schemeClr val="tx2"/>
                  </a:solidFill>
                  <a:latin typeface="+mn-lt"/>
                </a:rPr>
                <a:t>der</a:t>
              </a:r>
              <a:r>
                <a:rPr lang="en-US" sz="1400" b="0" dirty="0" smtClean="0">
                  <a:solidFill>
                    <a:schemeClr val="tx2"/>
                  </a:solidFill>
                  <a:latin typeface="+mn-lt"/>
                </a:rPr>
                <a:t> Tracking-Information </a:t>
              </a:r>
              <a:r>
                <a:rPr lang="en-US" sz="1400" b="0" dirty="0" err="1" smtClean="0">
                  <a:solidFill>
                    <a:schemeClr val="tx2"/>
                  </a:solidFill>
                  <a:latin typeface="+mn-lt"/>
                </a:rPr>
                <a:t>zum</a:t>
              </a:r>
              <a:r>
                <a:rPr lang="en-US" sz="1400" b="0" dirty="0" smtClean="0">
                  <a:solidFill>
                    <a:schemeClr val="tx2"/>
                  </a:solidFill>
                  <a:latin typeface="+mn-lt"/>
                </a:rPr>
                <a:t> VU Back-End-Server </a:t>
              </a:r>
              <a:r>
                <a:rPr lang="en-US" sz="1400" b="0" dirty="0" err="1" smtClean="0">
                  <a:solidFill>
                    <a:schemeClr val="tx2"/>
                  </a:solidFill>
                  <a:latin typeface="+mn-lt"/>
                </a:rPr>
                <a:t>über</a:t>
              </a:r>
              <a:r>
                <a:rPr lang="en-US" sz="1400" b="0" dirty="0" smtClean="0">
                  <a:solidFill>
                    <a:schemeClr val="tx2"/>
                  </a:solidFill>
                  <a:latin typeface="+mn-lt"/>
                </a:rPr>
                <a:t> GPRS / SMS</a:t>
              </a:r>
              <a:endParaRPr lang="en-US" sz="1800" dirty="0"/>
            </a:p>
          </p:txBody>
        </p:sp>
        <p:grpSp>
          <p:nvGrpSpPr>
            <p:cNvPr id="4" name="Rectangle 18"/>
            <p:cNvGrpSpPr>
              <a:grpSpLocks/>
            </p:cNvGrpSpPr>
            <p:nvPr/>
          </p:nvGrpSpPr>
          <p:grpSpPr bwMode="auto">
            <a:xfrm>
              <a:off x="3424" y="826"/>
              <a:ext cx="1856" cy="573"/>
              <a:chOff x="292608" y="1322832"/>
              <a:chExt cx="1731264" cy="908304"/>
            </a:xfrm>
          </p:grpSpPr>
          <p:pic>
            <p:nvPicPr>
              <p:cNvPr id="39" name="Rectangle 18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92608" y="1322832"/>
                <a:ext cx="1731264" cy="908304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  <a:effectLst>
                <a:softEdge rad="112500"/>
              </a:effectLst>
            </p:spPr>
          </p:pic>
          <p:sp>
            <p:nvSpPr>
              <p:cNvPr id="40" name="Text Box 39"/>
              <p:cNvSpPr txBox="1">
                <a:spLocks noChangeArrowheads="1"/>
              </p:cNvSpPr>
              <p:nvPr/>
            </p:nvSpPr>
            <p:spPr bwMode="auto">
              <a:xfrm>
                <a:off x="370661" y="1373961"/>
                <a:ext cx="1582488" cy="76663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lIns="36000" tIns="36000" rIns="36000" bIns="36000" anchor="ctr"/>
              <a:lstStyle/>
              <a:p>
                <a:pPr marL="179388" indent="-179388" algn="ctr">
                  <a:lnSpc>
                    <a:spcPct val="90000"/>
                  </a:lnSpc>
                  <a:spcBef>
                    <a:spcPct val="40000"/>
                  </a:spcBef>
                  <a:buClr>
                    <a:schemeClr val="bg2"/>
                  </a:buClr>
                </a:pPr>
                <a:r>
                  <a:rPr lang="en-GB" sz="1400" dirty="0" smtClean="0">
                    <a:solidFill>
                      <a:srgbClr val="FFFFFF"/>
                    </a:solidFill>
                    <a:latin typeface="+mn-lt"/>
                    <a:cs typeface="Arial" charset="0"/>
                  </a:rPr>
                  <a:t>CRIMSON </a:t>
                </a:r>
                <a:r>
                  <a:rPr lang="en-GB" sz="1400" dirty="0" smtClean="0">
                    <a:solidFill>
                      <a:srgbClr val="FFFFFF"/>
                    </a:solidFill>
                    <a:cs typeface="Arial" charset="0"/>
                  </a:rPr>
                  <a:t>On-Board Box</a:t>
                </a:r>
                <a:endParaRPr lang="en-GB" sz="1400" dirty="0">
                  <a:solidFill>
                    <a:srgbClr val="FFFFFF"/>
                  </a:solidFill>
                  <a:latin typeface="+mn-lt"/>
                  <a:cs typeface="Arial" charset="0"/>
                </a:endParaRPr>
              </a:p>
            </p:txBody>
          </p:sp>
        </p:grpSp>
      </p:grpSp>
      <p:sp>
        <p:nvSpPr>
          <p:cNvPr id="41" name="Rectangle 40"/>
          <p:cNvSpPr/>
          <p:nvPr/>
        </p:nvSpPr>
        <p:spPr>
          <a:xfrm>
            <a:off x="546264" y="2113806"/>
            <a:ext cx="4385776" cy="37149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4625" indent="-174625">
              <a:spcBef>
                <a:spcPct val="5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sz="1400" b="0" dirty="0" err="1" smtClean="0">
                <a:latin typeface="+mn-lt"/>
              </a:rPr>
              <a:t>Kalkuliert</a:t>
            </a:r>
            <a:r>
              <a:rPr lang="en-US" sz="1400" b="0" dirty="0" smtClean="0">
                <a:latin typeface="+mn-lt"/>
              </a:rPr>
              <a:t> </a:t>
            </a:r>
            <a:r>
              <a:rPr lang="en-US" sz="1400" b="0" dirty="0" err="1" smtClean="0">
                <a:latin typeface="+mn-lt"/>
              </a:rPr>
              <a:t>Versicherungsprämien</a:t>
            </a:r>
            <a:r>
              <a:rPr lang="en-US" sz="1400" b="0" dirty="0" smtClean="0">
                <a:latin typeface="+mn-lt"/>
              </a:rPr>
              <a:t> “on the fly”</a:t>
            </a:r>
          </a:p>
          <a:p>
            <a:pPr marL="174625" indent="-174625">
              <a:spcBef>
                <a:spcPct val="5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sz="1400" b="0" dirty="0" err="1" smtClean="0">
                <a:latin typeface="+mn-lt"/>
              </a:rPr>
              <a:t>Stellt</a:t>
            </a:r>
            <a:r>
              <a:rPr lang="en-US" sz="1400" b="0" dirty="0" smtClean="0">
                <a:latin typeface="+mn-lt"/>
              </a:rPr>
              <a:t> </a:t>
            </a:r>
            <a:r>
              <a:rPr lang="en-US" sz="1400" b="0" dirty="0" err="1" smtClean="0">
                <a:latin typeface="+mn-lt"/>
              </a:rPr>
              <a:t>Meldungen</a:t>
            </a:r>
            <a:r>
              <a:rPr lang="en-US" sz="1400" b="0" dirty="0" smtClean="0">
                <a:latin typeface="+mn-lt"/>
              </a:rPr>
              <a:t> und </a:t>
            </a:r>
            <a:r>
              <a:rPr lang="en-US" sz="1400" b="0" dirty="0" err="1" smtClean="0">
                <a:latin typeface="+mn-lt"/>
              </a:rPr>
              <a:t>Optionen</a:t>
            </a:r>
            <a:r>
              <a:rPr lang="en-US" sz="1400" b="0" dirty="0" smtClean="0">
                <a:latin typeface="+mn-lt"/>
              </a:rPr>
              <a:t>  </a:t>
            </a:r>
            <a:r>
              <a:rPr lang="en-US" sz="1400" b="0" dirty="0" err="1" smtClean="0">
                <a:latin typeface="+mn-lt"/>
              </a:rPr>
              <a:t>für</a:t>
            </a:r>
            <a:r>
              <a:rPr lang="en-US" sz="1400" b="0" dirty="0" smtClean="0">
                <a:latin typeface="+mn-lt"/>
              </a:rPr>
              <a:t> </a:t>
            </a:r>
            <a:r>
              <a:rPr lang="en-US" sz="1400" b="0" dirty="0" err="1" smtClean="0">
                <a:latin typeface="+mn-lt"/>
              </a:rPr>
              <a:t>Zusatzbeträge</a:t>
            </a:r>
            <a:r>
              <a:rPr lang="en-US" sz="1400" b="0" dirty="0" smtClean="0">
                <a:latin typeface="+mn-lt"/>
              </a:rPr>
              <a:t> (</a:t>
            </a:r>
            <a:r>
              <a:rPr lang="en-US" sz="1400" b="0" dirty="0" err="1" smtClean="0">
                <a:latin typeface="+mn-lt"/>
              </a:rPr>
              <a:t>sog</a:t>
            </a:r>
            <a:r>
              <a:rPr lang="en-US" sz="1400" b="0" dirty="0" smtClean="0">
                <a:latin typeface="+mn-lt"/>
              </a:rPr>
              <a:t>. “top-ups”)  </a:t>
            </a:r>
            <a:r>
              <a:rPr lang="en-US" sz="1400" b="0" dirty="0" err="1" smtClean="0">
                <a:latin typeface="+mn-lt"/>
              </a:rPr>
              <a:t>über</a:t>
            </a:r>
            <a:r>
              <a:rPr lang="en-US" sz="1400" b="0" dirty="0" smtClean="0">
                <a:latin typeface="+mn-lt"/>
              </a:rPr>
              <a:t> </a:t>
            </a:r>
            <a:r>
              <a:rPr lang="en-US" sz="1400" b="0" dirty="0" err="1" smtClean="0">
                <a:latin typeface="+mn-lt"/>
              </a:rPr>
              <a:t>Textnachrichten</a:t>
            </a:r>
            <a:r>
              <a:rPr lang="en-US" sz="1400" b="0" dirty="0" smtClean="0">
                <a:latin typeface="+mn-lt"/>
              </a:rPr>
              <a:t> </a:t>
            </a:r>
            <a:r>
              <a:rPr lang="en-US" sz="1400" b="0" dirty="0" err="1" smtClean="0">
                <a:latin typeface="+mn-lt"/>
              </a:rPr>
              <a:t>bereit</a:t>
            </a:r>
            <a:endParaRPr lang="en-US" sz="1400" b="0" dirty="0" smtClean="0">
              <a:latin typeface="+mn-lt"/>
            </a:endParaRPr>
          </a:p>
          <a:p>
            <a:pPr marL="174625" indent="-174625"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1400" b="0" dirty="0" err="1" smtClean="0">
                <a:latin typeface="+mn-lt"/>
              </a:rPr>
              <a:t>Prämien</a:t>
            </a:r>
            <a:r>
              <a:rPr lang="en-US" sz="1400" b="0" dirty="0" smtClean="0">
                <a:latin typeface="+mn-lt"/>
              </a:rPr>
              <a:t> </a:t>
            </a:r>
            <a:r>
              <a:rPr lang="en-US" sz="1400" b="0" dirty="0" err="1" smtClean="0">
                <a:latin typeface="+mn-lt"/>
              </a:rPr>
              <a:t>basieren</a:t>
            </a:r>
            <a:r>
              <a:rPr lang="en-US" sz="1400" b="0" dirty="0" smtClean="0">
                <a:latin typeface="+mn-lt"/>
              </a:rPr>
              <a:t> auf </a:t>
            </a:r>
            <a:r>
              <a:rPr lang="en-US" sz="1400" b="0" dirty="0" err="1" smtClean="0">
                <a:latin typeface="+mn-lt"/>
              </a:rPr>
              <a:t>Verbrauch</a:t>
            </a:r>
            <a:endParaRPr lang="en-US" sz="1400" b="0" dirty="0" smtClean="0">
              <a:latin typeface="+mn-lt"/>
            </a:endParaRPr>
          </a:p>
          <a:p>
            <a:pPr marL="174625" indent="-174625"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1400" b="0" dirty="0" err="1" smtClean="0">
                <a:latin typeface="+mn-lt"/>
              </a:rPr>
              <a:t>Reduzierte</a:t>
            </a:r>
            <a:r>
              <a:rPr lang="en-US" sz="1400" b="0" dirty="0" smtClean="0">
                <a:latin typeface="+mn-lt"/>
              </a:rPr>
              <a:t> </a:t>
            </a:r>
            <a:r>
              <a:rPr lang="en-US" sz="1400" b="0" dirty="0" err="1" smtClean="0">
                <a:latin typeface="+mn-lt"/>
              </a:rPr>
              <a:t>initielle</a:t>
            </a:r>
            <a:r>
              <a:rPr lang="en-US" sz="1400" b="0" dirty="0" smtClean="0">
                <a:latin typeface="+mn-lt"/>
              </a:rPr>
              <a:t> </a:t>
            </a:r>
            <a:r>
              <a:rPr lang="en-US" sz="1400" b="0" dirty="0" err="1" smtClean="0">
                <a:latin typeface="+mn-lt"/>
              </a:rPr>
              <a:t>Kosten</a:t>
            </a:r>
            <a:endParaRPr lang="en-US" sz="1400" b="0" dirty="0" smtClean="0">
              <a:latin typeface="+mn-lt"/>
            </a:endParaRPr>
          </a:p>
          <a:p>
            <a:pPr marL="174625" indent="-174625"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1400" b="0" dirty="0" err="1" smtClean="0">
                <a:latin typeface="+mn-lt"/>
              </a:rPr>
              <a:t>Anreiz</a:t>
            </a:r>
            <a:r>
              <a:rPr lang="en-US" sz="1400" dirty="0" smtClean="0"/>
              <a:t> </a:t>
            </a:r>
            <a:r>
              <a:rPr lang="en-US" sz="1400" dirty="0" err="1" smtClean="0"/>
              <a:t>zu</a:t>
            </a:r>
            <a:r>
              <a:rPr lang="en-US" sz="1400" dirty="0" smtClean="0"/>
              <a:t> </a:t>
            </a:r>
            <a:r>
              <a:rPr lang="en-US" sz="1400" dirty="0" err="1" smtClean="0"/>
              <a:t>weniger</a:t>
            </a:r>
            <a:r>
              <a:rPr lang="en-US" sz="1400" dirty="0" smtClean="0"/>
              <a:t> </a:t>
            </a:r>
            <a:r>
              <a:rPr lang="en-US" sz="1400" dirty="0" err="1" smtClean="0"/>
              <a:t>Fahrleistung</a:t>
            </a:r>
            <a:endParaRPr lang="en-US" sz="1400" b="0" dirty="0" smtClean="0">
              <a:latin typeface="+mn-lt"/>
            </a:endParaRPr>
          </a:p>
          <a:p>
            <a:pPr marL="174625" indent="-174625"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1400" b="0" dirty="0" err="1" smtClean="0">
                <a:latin typeface="+mn-lt"/>
              </a:rPr>
              <a:t>Erhöht</a:t>
            </a:r>
            <a:r>
              <a:rPr lang="en-US" sz="1400" b="0" dirty="0" smtClean="0">
                <a:latin typeface="+mn-lt"/>
              </a:rPr>
              <a:t> das “</a:t>
            </a:r>
            <a:r>
              <a:rPr lang="en-US" sz="1400" b="0" dirty="0" err="1" smtClean="0">
                <a:latin typeface="+mn-lt"/>
              </a:rPr>
              <a:t>Sich-Leisten-Können</a:t>
            </a:r>
            <a:r>
              <a:rPr lang="en-US" sz="1400" b="0" dirty="0" smtClean="0">
                <a:latin typeface="+mn-lt"/>
              </a:rPr>
              <a:t>” von </a:t>
            </a:r>
            <a:r>
              <a:rPr lang="en-US" sz="1400" b="0" dirty="0" err="1" smtClean="0">
                <a:latin typeface="+mn-lt"/>
              </a:rPr>
              <a:t>Versicherung</a:t>
            </a:r>
            <a:endParaRPr lang="en-US" sz="1400" b="0" dirty="0" smtClean="0">
              <a:latin typeface="+mn-lt"/>
            </a:endParaRPr>
          </a:p>
          <a:p>
            <a:pPr marL="174625" indent="-174625"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1400" b="0" dirty="0" err="1" smtClean="0">
                <a:latin typeface="+mn-lt"/>
              </a:rPr>
              <a:t>Reduziert</a:t>
            </a:r>
            <a:r>
              <a:rPr lang="en-US" sz="1400" b="0" dirty="0" smtClean="0">
                <a:latin typeface="+mn-lt"/>
              </a:rPr>
              <a:t> </a:t>
            </a:r>
            <a:r>
              <a:rPr lang="en-US" sz="1400" b="0" dirty="0" err="1" smtClean="0">
                <a:latin typeface="+mn-lt"/>
              </a:rPr>
              <a:t>Diebstahlschäden</a:t>
            </a:r>
            <a:endParaRPr lang="en-US" sz="1400" b="0" dirty="0" smtClean="0">
              <a:latin typeface="+mn-lt"/>
            </a:endParaRPr>
          </a:p>
          <a:p>
            <a:pPr marL="174625" indent="-174625"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1400" b="0" dirty="0" err="1" smtClean="0">
                <a:latin typeface="+mn-lt"/>
              </a:rPr>
              <a:t>Erlaubte</a:t>
            </a:r>
            <a:r>
              <a:rPr lang="en-US" sz="1400" b="0" dirty="0" smtClean="0">
                <a:latin typeface="+mn-lt"/>
              </a:rPr>
              <a:t> </a:t>
            </a:r>
            <a:r>
              <a:rPr lang="en-US" sz="1400" b="0" dirty="0" err="1" smtClean="0">
                <a:latin typeface="+mn-lt"/>
              </a:rPr>
              <a:t>bessere</a:t>
            </a:r>
            <a:r>
              <a:rPr lang="en-US" sz="1400" b="0" dirty="0" smtClean="0">
                <a:latin typeface="+mn-lt"/>
              </a:rPr>
              <a:t> </a:t>
            </a:r>
            <a:r>
              <a:rPr lang="en-US" sz="1400" b="0" dirty="0" err="1" smtClean="0">
                <a:latin typeface="+mn-lt"/>
              </a:rPr>
              <a:t>Kundensegmentierung</a:t>
            </a:r>
            <a:endParaRPr lang="en-US" sz="1400" b="0" dirty="0" smtClean="0">
              <a:latin typeface="+mn-lt"/>
            </a:endParaRPr>
          </a:p>
          <a:p>
            <a:pPr marL="174625" indent="-174625"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1400" b="0" dirty="0" err="1" smtClean="0">
                <a:latin typeface="+mn-lt"/>
              </a:rPr>
              <a:t>Hilft</a:t>
            </a:r>
            <a:r>
              <a:rPr lang="en-US" sz="1400" b="0" dirty="0" smtClean="0">
                <a:latin typeface="+mn-lt"/>
              </a:rPr>
              <a:t> </a:t>
            </a:r>
            <a:r>
              <a:rPr lang="en-US" sz="1400" b="0" dirty="0" err="1" smtClean="0">
                <a:latin typeface="+mn-lt"/>
              </a:rPr>
              <a:t>Unfälle</a:t>
            </a:r>
            <a:r>
              <a:rPr lang="en-US" sz="1400" b="0" dirty="0" smtClean="0">
                <a:latin typeface="+mn-lt"/>
              </a:rPr>
              <a:t> </a:t>
            </a:r>
            <a:r>
              <a:rPr lang="en-US" sz="1400" b="0" dirty="0" err="1" smtClean="0">
                <a:latin typeface="+mn-lt"/>
              </a:rPr>
              <a:t>zu</a:t>
            </a:r>
            <a:r>
              <a:rPr lang="en-US" sz="1400" b="0" dirty="0" smtClean="0">
                <a:latin typeface="+mn-lt"/>
              </a:rPr>
              <a:t> </a:t>
            </a:r>
            <a:r>
              <a:rPr lang="en-US" sz="1400" b="0" dirty="0" err="1" smtClean="0">
                <a:latin typeface="+mn-lt"/>
              </a:rPr>
              <a:t>reduzieren</a:t>
            </a:r>
            <a:endParaRPr lang="en-US" sz="1400" b="0" dirty="0" smtClean="0">
              <a:latin typeface="+mn-lt"/>
            </a:endParaRPr>
          </a:p>
          <a:p>
            <a:pPr marL="174625" indent="-174625"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1400" b="0" dirty="0" err="1" smtClean="0">
                <a:latin typeface="+mn-lt"/>
              </a:rPr>
              <a:t>Erhöht</a:t>
            </a:r>
            <a:r>
              <a:rPr lang="en-US" sz="1400" b="0" dirty="0" smtClean="0">
                <a:latin typeface="+mn-lt"/>
              </a:rPr>
              <a:t> </a:t>
            </a:r>
            <a:r>
              <a:rPr lang="en-US" sz="1400" b="0" dirty="0" err="1" smtClean="0">
                <a:latin typeface="+mn-lt"/>
              </a:rPr>
              <a:t>Kundenbindung</a:t>
            </a:r>
            <a:endParaRPr lang="en-US" sz="1400" b="0" dirty="0" smtClean="0">
              <a:latin typeface="+mn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09696" y="1320669"/>
            <a:ext cx="41504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0" dirty="0" smtClean="0">
                <a:latin typeface="+mn-lt"/>
              </a:rPr>
              <a:t>CRIMSON </a:t>
            </a:r>
            <a:r>
              <a:rPr lang="en-US" sz="1400" b="0" dirty="0" err="1" smtClean="0">
                <a:latin typeface="+mn-lt"/>
              </a:rPr>
              <a:t>erlaubt</a:t>
            </a:r>
            <a:r>
              <a:rPr lang="en-US" sz="1400" dirty="0" smtClean="0"/>
              <a:t>, die </a:t>
            </a:r>
            <a:r>
              <a:rPr lang="en-US" sz="1400" dirty="0" err="1" smtClean="0"/>
              <a:t>Versicherungsprämie</a:t>
            </a:r>
            <a:r>
              <a:rPr lang="en-US" sz="1400" dirty="0" smtClean="0"/>
              <a:t> </a:t>
            </a:r>
            <a:r>
              <a:rPr lang="en-US" sz="1400" dirty="0" err="1" smtClean="0"/>
              <a:t>masszuschneidern</a:t>
            </a:r>
            <a:r>
              <a:rPr lang="en-US" sz="1400" dirty="0" smtClean="0"/>
              <a:t>, </a:t>
            </a:r>
            <a:r>
              <a:rPr lang="en-US" sz="1400" dirty="0" err="1" smtClean="0"/>
              <a:t>durch</a:t>
            </a:r>
            <a:r>
              <a:rPr lang="en-US" sz="1400" dirty="0" smtClean="0"/>
              <a:t> </a:t>
            </a:r>
            <a:r>
              <a:rPr lang="en-US" sz="1400" dirty="0" err="1" smtClean="0"/>
              <a:t>Berücksichtung</a:t>
            </a:r>
            <a:r>
              <a:rPr lang="en-US" sz="1400" dirty="0" smtClean="0"/>
              <a:t> von </a:t>
            </a:r>
            <a:r>
              <a:rPr lang="en-US" sz="1400" dirty="0" err="1" smtClean="0"/>
              <a:t>Distanz</a:t>
            </a:r>
            <a:r>
              <a:rPr lang="en-US" sz="1400" b="0" dirty="0" smtClean="0">
                <a:latin typeface="+mn-lt"/>
              </a:rPr>
              <a:t>, </a:t>
            </a:r>
            <a:r>
              <a:rPr lang="en-US" sz="1400" b="0" dirty="0" err="1" smtClean="0">
                <a:latin typeface="+mn-lt"/>
              </a:rPr>
              <a:t>Geschwindigkeit</a:t>
            </a:r>
            <a:r>
              <a:rPr lang="en-US" sz="1400" b="0" dirty="0" smtClean="0">
                <a:latin typeface="+mn-lt"/>
              </a:rPr>
              <a:t>, Ort und </a:t>
            </a:r>
            <a:r>
              <a:rPr lang="en-US" sz="1400" b="0" dirty="0" err="1" smtClean="0">
                <a:latin typeface="+mn-lt"/>
              </a:rPr>
              <a:t>Zeit</a:t>
            </a:r>
            <a:endParaRPr lang="en-US" sz="1400" b="0" dirty="0" smtClean="0">
              <a:latin typeface="+mn-lt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82771" y="6516090"/>
            <a:ext cx="778457" cy="241200"/>
          </a:xfrm>
        </p:spPr>
        <p:txBody>
          <a:bodyPr/>
          <a:lstStyle/>
          <a:p>
            <a:fld id="{525A3C56-E491-49B2-93F3-63532DF516B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CRIMSON-</a:t>
            </a:r>
            <a:r>
              <a:rPr lang="en-US" dirty="0" err="1" smtClean="0"/>
              <a:t>Lösungsübersicht</a:t>
            </a:r>
            <a:endParaRPr lang="id-ID" dirty="0"/>
          </a:p>
        </p:txBody>
      </p:sp>
      <p:pic>
        <p:nvPicPr>
          <p:cNvPr id="4" name="Picture 2" descr="MPj04364060000[1]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18021" y="4033309"/>
            <a:ext cx="1551808" cy="111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5391396" y="3006121"/>
            <a:ext cx="1531920" cy="1520040"/>
          </a:xfrm>
          <a:prstGeom prst="ellipse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40000"/>
              </a:spcBef>
              <a:buClr>
                <a:schemeClr val="bg2"/>
              </a:buClr>
            </a:pPr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54379" y="2675594"/>
            <a:ext cx="3045361" cy="2990598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40000"/>
              </a:spcBef>
              <a:buClr>
                <a:schemeClr val="bg2"/>
              </a:buClr>
            </a:pPr>
            <a:endParaRPr lang="en-US"/>
          </a:p>
        </p:txBody>
      </p:sp>
      <p:pic>
        <p:nvPicPr>
          <p:cNvPr id="7" name="Picture 6" descr="ob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221" y="3882879"/>
            <a:ext cx="969158" cy="96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08696" y="4814312"/>
            <a:ext cx="917768" cy="39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rgbClr val="990000"/>
                </a:solidFill>
                <a:latin typeface="+mn-lt"/>
              </a:rPr>
              <a:t>CRIMSON </a:t>
            </a:r>
            <a:r>
              <a:rPr lang="en-US" sz="1000" dirty="0">
                <a:solidFill>
                  <a:srgbClr val="990000"/>
                </a:solidFill>
                <a:latin typeface="+mn-lt"/>
              </a:rPr>
              <a:t>Box</a:t>
            </a:r>
          </a:p>
        </p:txBody>
      </p:sp>
      <p:sp>
        <p:nvSpPr>
          <p:cNvPr id="9" name="AutoShape 8"/>
          <p:cNvSpPr>
            <a:spLocks/>
          </p:cNvSpPr>
          <p:nvPr/>
        </p:nvSpPr>
        <p:spPr bwMode="auto">
          <a:xfrm>
            <a:off x="1064574" y="2934860"/>
            <a:ext cx="1334245" cy="701450"/>
          </a:xfrm>
          <a:prstGeom prst="callout1">
            <a:avLst>
              <a:gd name="adj1" fmla="val 18750"/>
              <a:gd name="adj2" fmla="val -6250"/>
              <a:gd name="adj3" fmla="val 142968"/>
              <a:gd name="adj4" fmla="val -33856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</p:spPr>
        <p:txBody>
          <a:bodyPr/>
          <a:lstStyle/>
          <a:p>
            <a:pPr algn="ctr">
              <a:spcBef>
                <a:spcPct val="40000"/>
              </a:spcBef>
            </a:pPr>
            <a:r>
              <a:rPr lang="en-US" sz="1000" dirty="0" err="1" smtClean="0">
                <a:latin typeface="+mn-lt"/>
              </a:rPr>
              <a:t>Besteht</a:t>
            </a:r>
            <a:r>
              <a:rPr lang="en-US" sz="1000" dirty="0" smtClean="0">
                <a:latin typeface="+mn-lt"/>
              </a:rPr>
              <a:t> </a:t>
            </a:r>
            <a:r>
              <a:rPr lang="en-US" sz="1000" dirty="0" err="1" smtClean="0">
                <a:latin typeface="+mn-lt"/>
              </a:rPr>
              <a:t>aus</a:t>
            </a:r>
            <a:r>
              <a:rPr lang="en-US" sz="1000" dirty="0" smtClean="0">
                <a:latin typeface="+mn-lt"/>
              </a:rPr>
              <a:t> GPS </a:t>
            </a:r>
            <a:r>
              <a:rPr lang="en-US" sz="1000" dirty="0" err="1" smtClean="0">
                <a:latin typeface="+mn-lt"/>
              </a:rPr>
              <a:t>Modul</a:t>
            </a:r>
            <a:r>
              <a:rPr lang="en-US" sz="1000" dirty="0" smtClean="0">
                <a:latin typeface="+mn-lt"/>
              </a:rPr>
              <a:t> und/</a:t>
            </a:r>
            <a:r>
              <a:rPr lang="en-US" sz="1000" dirty="0" err="1" smtClean="0">
                <a:latin typeface="+mn-lt"/>
              </a:rPr>
              <a:t>oder</a:t>
            </a:r>
            <a:r>
              <a:rPr lang="en-US" sz="1000" dirty="0" smtClean="0">
                <a:latin typeface="+mn-lt"/>
              </a:rPr>
              <a:t> OBD Scan Tool</a:t>
            </a:r>
            <a:r>
              <a:rPr lang="en-US" sz="1000" dirty="0">
                <a:latin typeface="+mn-lt"/>
              </a:rPr>
              <a:t>, GSM </a:t>
            </a:r>
            <a:r>
              <a:rPr lang="en-US" sz="1000" dirty="0" smtClean="0">
                <a:latin typeface="+mn-lt"/>
              </a:rPr>
              <a:t>Chip</a:t>
            </a:r>
            <a:r>
              <a:rPr lang="en-US" sz="1000" dirty="0">
                <a:latin typeface="+mn-lt"/>
              </a:rPr>
              <a:t>. Microcontroller, Memory, Power Module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572057" y="1959926"/>
            <a:ext cx="611074" cy="801864"/>
            <a:chOff x="2665" y="1988"/>
            <a:chExt cx="447" cy="556"/>
          </a:xfrm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665" y="1988"/>
              <a:ext cx="447" cy="556"/>
            </a:xfrm>
            <a:custGeom>
              <a:avLst/>
              <a:gdLst>
                <a:gd name="T0" fmla="*/ 327 w 447"/>
                <a:gd name="T1" fmla="*/ 509 h 556"/>
                <a:gd name="T2" fmla="*/ 302 w 447"/>
                <a:gd name="T3" fmla="*/ 425 h 556"/>
                <a:gd name="T4" fmla="*/ 282 w 447"/>
                <a:gd name="T5" fmla="*/ 344 h 556"/>
                <a:gd name="T6" fmla="*/ 265 w 447"/>
                <a:gd name="T7" fmla="*/ 269 h 556"/>
                <a:gd name="T8" fmla="*/ 253 w 447"/>
                <a:gd name="T9" fmla="*/ 199 h 556"/>
                <a:gd name="T10" fmla="*/ 243 w 447"/>
                <a:gd name="T11" fmla="*/ 140 h 556"/>
                <a:gd name="T12" fmla="*/ 236 w 447"/>
                <a:gd name="T13" fmla="*/ 90 h 556"/>
                <a:gd name="T14" fmla="*/ 232 w 447"/>
                <a:gd name="T15" fmla="*/ 55 h 556"/>
                <a:gd name="T16" fmla="*/ 231 w 447"/>
                <a:gd name="T17" fmla="*/ 34 h 556"/>
                <a:gd name="T18" fmla="*/ 235 w 447"/>
                <a:gd name="T19" fmla="*/ 31 h 556"/>
                <a:gd name="T20" fmla="*/ 239 w 447"/>
                <a:gd name="T21" fmla="*/ 27 h 556"/>
                <a:gd name="T22" fmla="*/ 240 w 447"/>
                <a:gd name="T23" fmla="*/ 23 h 556"/>
                <a:gd name="T24" fmla="*/ 242 w 447"/>
                <a:gd name="T25" fmla="*/ 17 h 556"/>
                <a:gd name="T26" fmla="*/ 240 w 447"/>
                <a:gd name="T27" fmla="*/ 11 h 556"/>
                <a:gd name="T28" fmla="*/ 236 w 447"/>
                <a:gd name="T29" fmla="*/ 5 h 556"/>
                <a:gd name="T30" fmla="*/ 231 w 447"/>
                <a:gd name="T31" fmla="*/ 1 h 556"/>
                <a:gd name="T32" fmla="*/ 224 w 447"/>
                <a:gd name="T33" fmla="*/ 0 h 556"/>
                <a:gd name="T34" fmla="*/ 217 w 447"/>
                <a:gd name="T35" fmla="*/ 1 h 556"/>
                <a:gd name="T36" fmla="*/ 212 w 447"/>
                <a:gd name="T37" fmla="*/ 5 h 556"/>
                <a:gd name="T38" fmla="*/ 207 w 447"/>
                <a:gd name="T39" fmla="*/ 11 h 556"/>
                <a:gd name="T40" fmla="*/ 206 w 447"/>
                <a:gd name="T41" fmla="*/ 17 h 556"/>
                <a:gd name="T42" fmla="*/ 207 w 447"/>
                <a:gd name="T43" fmla="*/ 23 h 556"/>
                <a:gd name="T44" fmla="*/ 209 w 447"/>
                <a:gd name="T45" fmla="*/ 27 h 556"/>
                <a:gd name="T46" fmla="*/ 213 w 447"/>
                <a:gd name="T47" fmla="*/ 31 h 556"/>
                <a:gd name="T48" fmla="*/ 217 w 447"/>
                <a:gd name="T49" fmla="*/ 34 h 556"/>
                <a:gd name="T50" fmla="*/ 216 w 447"/>
                <a:gd name="T51" fmla="*/ 55 h 556"/>
                <a:gd name="T52" fmla="*/ 212 w 447"/>
                <a:gd name="T53" fmla="*/ 90 h 556"/>
                <a:gd name="T54" fmla="*/ 205 w 447"/>
                <a:gd name="T55" fmla="*/ 140 h 556"/>
                <a:gd name="T56" fmla="*/ 195 w 447"/>
                <a:gd name="T57" fmla="*/ 199 h 556"/>
                <a:gd name="T58" fmla="*/ 183 w 447"/>
                <a:gd name="T59" fmla="*/ 269 h 556"/>
                <a:gd name="T60" fmla="*/ 166 w 447"/>
                <a:gd name="T61" fmla="*/ 344 h 556"/>
                <a:gd name="T62" fmla="*/ 146 w 447"/>
                <a:gd name="T63" fmla="*/ 425 h 556"/>
                <a:gd name="T64" fmla="*/ 119 w 447"/>
                <a:gd name="T65" fmla="*/ 509 h 556"/>
                <a:gd name="T66" fmla="*/ 107 w 447"/>
                <a:gd name="T67" fmla="*/ 512 h 556"/>
                <a:gd name="T68" fmla="*/ 93 w 447"/>
                <a:gd name="T69" fmla="*/ 516 h 556"/>
                <a:gd name="T70" fmla="*/ 78 w 447"/>
                <a:gd name="T71" fmla="*/ 522 h 556"/>
                <a:gd name="T72" fmla="*/ 62 w 447"/>
                <a:gd name="T73" fmla="*/ 529 h 556"/>
                <a:gd name="T74" fmla="*/ 45 w 447"/>
                <a:gd name="T75" fmla="*/ 534 h 556"/>
                <a:gd name="T76" fmla="*/ 29 w 447"/>
                <a:gd name="T77" fmla="*/ 541 h 556"/>
                <a:gd name="T78" fmla="*/ 14 w 447"/>
                <a:gd name="T79" fmla="*/ 549 h 556"/>
                <a:gd name="T80" fmla="*/ 0 w 447"/>
                <a:gd name="T81" fmla="*/ 556 h 556"/>
                <a:gd name="T82" fmla="*/ 224 w 447"/>
                <a:gd name="T83" fmla="*/ 556 h 556"/>
                <a:gd name="T84" fmla="*/ 447 w 447"/>
                <a:gd name="T85" fmla="*/ 556 h 556"/>
                <a:gd name="T86" fmla="*/ 433 w 447"/>
                <a:gd name="T87" fmla="*/ 549 h 556"/>
                <a:gd name="T88" fmla="*/ 418 w 447"/>
                <a:gd name="T89" fmla="*/ 541 h 556"/>
                <a:gd name="T90" fmla="*/ 401 w 447"/>
                <a:gd name="T91" fmla="*/ 534 h 556"/>
                <a:gd name="T92" fmla="*/ 385 w 447"/>
                <a:gd name="T93" fmla="*/ 529 h 556"/>
                <a:gd name="T94" fmla="*/ 368 w 447"/>
                <a:gd name="T95" fmla="*/ 522 h 556"/>
                <a:gd name="T96" fmla="*/ 353 w 447"/>
                <a:gd name="T97" fmla="*/ 516 h 556"/>
                <a:gd name="T98" fmla="*/ 339 w 447"/>
                <a:gd name="T99" fmla="*/ 512 h 556"/>
                <a:gd name="T100" fmla="*/ 327 w 447"/>
                <a:gd name="T101" fmla="*/ 509 h 5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47"/>
                <a:gd name="T154" fmla="*/ 0 h 556"/>
                <a:gd name="T155" fmla="*/ 447 w 447"/>
                <a:gd name="T156" fmla="*/ 556 h 5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47" h="556">
                  <a:moveTo>
                    <a:pt x="327" y="509"/>
                  </a:moveTo>
                  <a:lnTo>
                    <a:pt x="302" y="425"/>
                  </a:lnTo>
                  <a:lnTo>
                    <a:pt x="282" y="344"/>
                  </a:lnTo>
                  <a:lnTo>
                    <a:pt x="265" y="269"/>
                  </a:lnTo>
                  <a:lnTo>
                    <a:pt x="253" y="199"/>
                  </a:lnTo>
                  <a:lnTo>
                    <a:pt x="243" y="140"/>
                  </a:lnTo>
                  <a:lnTo>
                    <a:pt x="236" y="90"/>
                  </a:lnTo>
                  <a:lnTo>
                    <a:pt x="232" y="55"/>
                  </a:lnTo>
                  <a:lnTo>
                    <a:pt x="231" y="34"/>
                  </a:lnTo>
                  <a:lnTo>
                    <a:pt x="235" y="31"/>
                  </a:lnTo>
                  <a:lnTo>
                    <a:pt x="239" y="27"/>
                  </a:lnTo>
                  <a:lnTo>
                    <a:pt x="240" y="23"/>
                  </a:lnTo>
                  <a:lnTo>
                    <a:pt x="242" y="17"/>
                  </a:lnTo>
                  <a:lnTo>
                    <a:pt x="240" y="11"/>
                  </a:lnTo>
                  <a:lnTo>
                    <a:pt x="236" y="5"/>
                  </a:lnTo>
                  <a:lnTo>
                    <a:pt x="231" y="1"/>
                  </a:lnTo>
                  <a:lnTo>
                    <a:pt x="224" y="0"/>
                  </a:lnTo>
                  <a:lnTo>
                    <a:pt x="217" y="1"/>
                  </a:lnTo>
                  <a:lnTo>
                    <a:pt x="212" y="5"/>
                  </a:lnTo>
                  <a:lnTo>
                    <a:pt x="207" y="11"/>
                  </a:lnTo>
                  <a:lnTo>
                    <a:pt x="206" y="17"/>
                  </a:lnTo>
                  <a:lnTo>
                    <a:pt x="207" y="23"/>
                  </a:lnTo>
                  <a:lnTo>
                    <a:pt x="209" y="27"/>
                  </a:lnTo>
                  <a:lnTo>
                    <a:pt x="213" y="31"/>
                  </a:lnTo>
                  <a:lnTo>
                    <a:pt x="217" y="34"/>
                  </a:lnTo>
                  <a:lnTo>
                    <a:pt x="216" y="55"/>
                  </a:lnTo>
                  <a:lnTo>
                    <a:pt x="212" y="90"/>
                  </a:lnTo>
                  <a:lnTo>
                    <a:pt x="205" y="140"/>
                  </a:lnTo>
                  <a:lnTo>
                    <a:pt x="195" y="199"/>
                  </a:lnTo>
                  <a:lnTo>
                    <a:pt x="183" y="269"/>
                  </a:lnTo>
                  <a:lnTo>
                    <a:pt x="166" y="344"/>
                  </a:lnTo>
                  <a:lnTo>
                    <a:pt x="146" y="425"/>
                  </a:lnTo>
                  <a:lnTo>
                    <a:pt x="119" y="509"/>
                  </a:lnTo>
                  <a:lnTo>
                    <a:pt x="107" y="512"/>
                  </a:lnTo>
                  <a:lnTo>
                    <a:pt x="93" y="516"/>
                  </a:lnTo>
                  <a:lnTo>
                    <a:pt x="78" y="522"/>
                  </a:lnTo>
                  <a:lnTo>
                    <a:pt x="62" y="529"/>
                  </a:lnTo>
                  <a:lnTo>
                    <a:pt x="45" y="534"/>
                  </a:lnTo>
                  <a:lnTo>
                    <a:pt x="29" y="541"/>
                  </a:lnTo>
                  <a:lnTo>
                    <a:pt x="14" y="549"/>
                  </a:lnTo>
                  <a:lnTo>
                    <a:pt x="0" y="556"/>
                  </a:lnTo>
                  <a:lnTo>
                    <a:pt x="224" y="556"/>
                  </a:lnTo>
                  <a:lnTo>
                    <a:pt x="447" y="556"/>
                  </a:lnTo>
                  <a:lnTo>
                    <a:pt x="433" y="549"/>
                  </a:lnTo>
                  <a:lnTo>
                    <a:pt x="418" y="541"/>
                  </a:lnTo>
                  <a:lnTo>
                    <a:pt x="401" y="534"/>
                  </a:lnTo>
                  <a:lnTo>
                    <a:pt x="385" y="529"/>
                  </a:lnTo>
                  <a:lnTo>
                    <a:pt x="368" y="522"/>
                  </a:lnTo>
                  <a:lnTo>
                    <a:pt x="353" y="516"/>
                  </a:lnTo>
                  <a:lnTo>
                    <a:pt x="339" y="512"/>
                  </a:lnTo>
                  <a:lnTo>
                    <a:pt x="327" y="5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806" y="2453"/>
              <a:ext cx="62" cy="44"/>
            </a:xfrm>
            <a:custGeom>
              <a:avLst/>
              <a:gdLst>
                <a:gd name="T0" fmla="*/ 40 w 62"/>
                <a:gd name="T1" fmla="*/ 0 h 44"/>
                <a:gd name="T2" fmla="*/ 62 w 62"/>
                <a:gd name="T3" fmla="*/ 37 h 44"/>
                <a:gd name="T4" fmla="*/ 57 w 62"/>
                <a:gd name="T5" fmla="*/ 37 h 44"/>
                <a:gd name="T6" fmla="*/ 49 w 62"/>
                <a:gd name="T7" fmla="*/ 37 h 44"/>
                <a:gd name="T8" fmla="*/ 40 w 62"/>
                <a:gd name="T9" fmla="*/ 39 h 44"/>
                <a:gd name="T10" fmla="*/ 31 w 62"/>
                <a:gd name="T11" fmla="*/ 40 h 44"/>
                <a:gd name="T12" fmla="*/ 22 w 62"/>
                <a:gd name="T13" fmla="*/ 42 h 44"/>
                <a:gd name="T14" fmla="*/ 13 w 62"/>
                <a:gd name="T15" fmla="*/ 42 h 44"/>
                <a:gd name="T16" fmla="*/ 6 w 62"/>
                <a:gd name="T17" fmla="*/ 43 h 44"/>
                <a:gd name="T18" fmla="*/ 0 w 62"/>
                <a:gd name="T19" fmla="*/ 44 h 44"/>
                <a:gd name="T20" fmla="*/ 40 w 62"/>
                <a:gd name="T21" fmla="*/ 0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2"/>
                <a:gd name="T34" fmla="*/ 0 h 44"/>
                <a:gd name="T35" fmla="*/ 62 w 62"/>
                <a:gd name="T36" fmla="*/ 44 h 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2" h="44">
                  <a:moveTo>
                    <a:pt x="40" y="0"/>
                  </a:moveTo>
                  <a:lnTo>
                    <a:pt x="62" y="37"/>
                  </a:lnTo>
                  <a:lnTo>
                    <a:pt x="57" y="37"/>
                  </a:lnTo>
                  <a:lnTo>
                    <a:pt x="49" y="37"/>
                  </a:lnTo>
                  <a:lnTo>
                    <a:pt x="40" y="39"/>
                  </a:lnTo>
                  <a:lnTo>
                    <a:pt x="31" y="40"/>
                  </a:lnTo>
                  <a:lnTo>
                    <a:pt x="22" y="42"/>
                  </a:lnTo>
                  <a:lnTo>
                    <a:pt x="13" y="42"/>
                  </a:lnTo>
                  <a:lnTo>
                    <a:pt x="6" y="43"/>
                  </a:lnTo>
                  <a:lnTo>
                    <a:pt x="0" y="4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912" y="2448"/>
              <a:ext cx="64" cy="49"/>
            </a:xfrm>
            <a:custGeom>
              <a:avLst/>
              <a:gdLst>
                <a:gd name="T0" fmla="*/ 0 w 64"/>
                <a:gd name="T1" fmla="*/ 42 h 49"/>
                <a:gd name="T2" fmla="*/ 25 w 64"/>
                <a:gd name="T3" fmla="*/ 0 h 49"/>
                <a:gd name="T4" fmla="*/ 64 w 64"/>
                <a:gd name="T5" fmla="*/ 49 h 49"/>
                <a:gd name="T6" fmla="*/ 55 w 64"/>
                <a:gd name="T7" fmla="*/ 48 h 49"/>
                <a:gd name="T8" fmla="*/ 48 w 64"/>
                <a:gd name="T9" fmla="*/ 47 h 49"/>
                <a:gd name="T10" fmla="*/ 40 w 64"/>
                <a:gd name="T11" fmla="*/ 45 h 49"/>
                <a:gd name="T12" fmla="*/ 33 w 64"/>
                <a:gd name="T13" fmla="*/ 44 h 49"/>
                <a:gd name="T14" fmla="*/ 25 w 64"/>
                <a:gd name="T15" fmla="*/ 44 h 49"/>
                <a:gd name="T16" fmla="*/ 18 w 64"/>
                <a:gd name="T17" fmla="*/ 42 h 49"/>
                <a:gd name="T18" fmla="*/ 9 w 64"/>
                <a:gd name="T19" fmla="*/ 42 h 49"/>
                <a:gd name="T20" fmla="*/ 0 w 64"/>
                <a:gd name="T21" fmla="*/ 42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49"/>
                <a:gd name="T35" fmla="*/ 64 w 64"/>
                <a:gd name="T36" fmla="*/ 49 h 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49">
                  <a:moveTo>
                    <a:pt x="0" y="42"/>
                  </a:moveTo>
                  <a:lnTo>
                    <a:pt x="25" y="0"/>
                  </a:lnTo>
                  <a:lnTo>
                    <a:pt x="64" y="49"/>
                  </a:lnTo>
                  <a:lnTo>
                    <a:pt x="55" y="48"/>
                  </a:lnTo>
                  <a:lnTo>
                    <a:pt x="48" y="47"/>
                  </a:lnTo>
                  <a:lnTo>
                    <a:pt x="40" y="45"/>
                  </a:lnTo>
                  <a:lnTo>
                    <a:pt x="33" y="44"/>
                  </a:lnTo>
                  <a:lnTo>
                    <a:pt x="25" y="44"/>
                  </a:lnTo>
                  <a:lnTo>
                    <a:pt x="18" y="42"/>
                  </a:lnTo>
                  <a:lnTo>
                    <a:pt x="9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859" y="2408"/>
              <a:ext cx="23" cy="71"/>
            </a:xfrm>
            <a:custGeom>
              <a:avLst/>
              <a:gdLst>
                <a:gd name="T0" fmla="*/ 23 w 23"/>
                <a:gd name="T1" fmla="*/ 0 h 71"/>
                <a:gd name="T2" fmla="*/ 23 w 23"/>
                <a:gd name="T3" fmla="*/ 71 h 71"/>
                <a:gd name="T4" fmla="*/ 0 w 23"/>
                <a:gd name="T5" fmla="*/ 30 h 71"/>
                <a:gd name="T6" fmla="*/ 23 w 23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71"/>
                <a:gd name="T14" fmla="*/ 23 w 23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71">
                  <a:moveTo>
                    <a:pt x="23" y="0"/>
                  </a:moveTo>
                  <a:lnTo>
                    <a:pt x="23" y="71"/>
                  </a:lnTo>
                  <a:lnTo>
                    <a:pt x="0" y="3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901" y="2405"/>
              <a:ext cx="25" cy="73"/>
            </a:xfrm>
            <a:custGeom>
              <a:avLst/>
              <a:gdLst>
                <a:gd name="T0" fmla="*/ 0 w 25"/>
                <a:gd name="T1" fmla="*/ 0 h 73"/>
                <a:gd name="T2" fmla="*/ 0 w 25"/>
                <a:gd name="T3" fmla="*/ 73 h 73"/>
                <a:gd name="T4" fmla="*/ 25 w 25"/>
                <a:gd name="T5" fmla="*/ 28 h 73"/>
                <a:gd name="T6" fmla="*/ 0 w 2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73"/>
                <a:gd name="T14" fmla="*/ 25 w 25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73">
                  <a:moveTo>
                    <a:pt x="0" y="0"/>
                  </a:moveTo>
                  <a:lnTo>
                    <a:pt x="0" y="73"/>
                  </a:lnTo>
                  <a:lnTo>
                    <a:pt x="25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2943" y="2409"/>
              <a:ext cx="24" cy="51"/>
            </a:xfrm>
            <a:custGeom>
              <a:avLst/>
              <a:gdLst>
                <a:gd name="T0" fmla="*/ 24 w 24"/>
                <a:gd name="T1" fmla="*/ 51 h 51"/>
                <a:gd name="T2" fmla="*/ 12 w 24"/>
                <a:gd name="T3" fmla="*/ 0 h 51"/>
                <a:gd name="T4" fmla="*/ 0 w 24"/>
                <a:gd name="T5" fmla="*/ 20 h 51"/>
                <a:gd name="T6" fmla="*/ 24 w 24"/>
                <a:gd name="T7" fmla="*/ 51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51"/>
                <a:gd name="T14" fmla="*/ 24 w 24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51">
                  <a:moveTo>
                    <a:pt x="24" y="51"/>
                  </a:moveTo>
                  <a:lnTo>
                    <a:pt x="12" y="0"/>
                  </a:lnTo>
                  <a:lnTo>
                    <a:pt x="0" y="20"/>
                  </a:lnTo>
                  <a:lnTo>
                    <a:pt x="24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817" y="2412"/>
              <a:ext cx="22" cy="48"/>
            </a:xfrm>
            <a:custGeom>
              <a:avLst/>
              <a:gdLst>
                <a:gd name="T0" fmla="*/ 14 w 22"/>
                <a:gd name="T1" fmla="*/ 0 h 48"/>
                <a:gd name="T2" fmla="*/ 22 w 22"/>
                <a:gd name="T3" fmla="*/ 25 h 48"/>
                <a:gd name="T4" fmla="*/ 0 w 22"/>
                <a:gd name="T5" fmla="*/ 48 h 48"/>
                <a:gd name="T6" fmla="*/ 14 w 22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48"/>
                <a:gd name="T14" fmla="*/ 22 w 22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48">
                  <a:moveTo>
                    <a:pt x="14" y="0"/>
                  </a:moveTo>
                  <a:lnTo>
                    <a:pt x="22" y="25"/>
                  </a:lnTo>
                  <a:lnTo>
                    <a:pt x="0" y="4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839" y="2391"/>
              <a:ext cx="38" cy="33"/>
            </a:xfrm>
            <a:custGeom>
              <a:avLst/>
              <a:gdLst>
                <a:gd name="T0" fmla="*/ 0 w 38"/>
                <a:gd name="T1" fmla="*/ 6 h 33"/>
                <a:gd name="T2" fmla="*/ 38 w 38"/>
                <a:gd name="T3" fmla="*/ 0 h 33"/>
                <a:gd name="T4" fmla="*/ 13 w 38"/>
                <a:gd name="T5" fmla="*/ 33 h 33"/>
                <a:gd name="T6" fmla="*/ 0 w 38"/>
                <a:gd name="T7" fmla="*/ 6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3"/>
                <a:gd name="T14" fmla="*/ 38 w 38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3">
                  <a:moveTo>
                    <a:pt x="0" y="6"/>
                  </a:moveTo>
                  <a:lnTo>
                    <a:pt x="38" y="0"/>
                  </a:lnTo>
                  <a:lnTo>
                    <a:pt x="13" y="3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912" y="2391"/>
              <a:ext cx="31" cy="24"/>
            </a:xfrm>
            <a:custGeom>
              <a:avLst/>
              <a:gdLst>
                <a:gd name="T0" fmla="*/ 0 w 31"/>
                <a:gd name="T1" fmla="*/ 0 h 24"/>
                <a:gd name="T2" fmla="*/ 31 w 31"/>
                <a:gd name="T3" fmla="*/ 0 h 24"/>
                <a:gd name="T4" fmla="*/ 20 w 31"/>
                <a:gd name="T5" fmla="*/ 24 h 24"/>
                <a:gd name="T6" fmla="*/ 0 w 31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4"/>
                <a:gd name="T14" fmla="*/ 31 w 31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4">
                  <a:moveTo>
                    <a:pt x="0" y="0"/>
                  </a:moveTo>
                  <a:lnTo>
                    <a:pt x="31" y="0"/>
                  </a:lnTo>
                  <a:lnTo>
                    <a:pt x="2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844" y="2352"/>
              <a:ext cx="37" cy="26"/>
            </a:xfrm>
            <a:custGeom>
              <a:avLst/>
              <a:gdLst>
                <a:gd name="T0" fmla="*/ 37 w 37"/>
                <a:gd name="T1" fmla="*/ 24 h 26"/>
                <a:gd name="T2" fmla="*/ 19 w 37"/>
                <a:gd name="T3" fmla="*/ 0 h 26"/>
                <a:gd name="T4" fmla="*/ 0 w 37"/>
                <a:gd name="T5" fmla="*/ 26 h 26"/>
                <a:gd name="T6" fmla="*/ 37 w 37"/>
                <a:gd name="T7" fmla="*/ 24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26"/>
                <a:gd name="T14" fmla="*/ 37 w 37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26">
                  <a:moveTo>
                    <a:pt x="37" y="24"/>
                  </a:moveTo>
                  <a:lnTo>
                    <a:pt x="19" y="0"/>
                  </a:lnTo>
                  <a:lnTo>
                    <a:pt x="0" y="26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911" y="2356"/>
              <a:ext cx="29" cy="19"/>
            </a:xfrm>
            <a:custGeom>
              <a:avLst/>
              <a:gdLst>
                <a:gd name="T0" fmla="*/ 0 w 29"/>
                <a:gd name="T1" fmla="*/ 19 h 19"/>
                <a:gd name="T2" fmla="*/ 29 w 29"/>
                <a:gd name="T3" fmla="*/ 19 h 19"/>
                <a:gd name="T4" fmla="*/ 12 w 29"/>
                <a:gd name="T5" fmla="*/ 0 h 19"/>
                <a:gd name="T6" fmla="*/ 0 w 29"/>
                <a:gd name="T7" fmla="*/ 19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19"/>
                <a:gd name="T14" fmla="*/ 29 w 29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19">
                  <a:moveTo>
                    <a:pt x="0" y="19"/>
                  </a:moveTo>
                  <a:lnTo>
                    <a:pt x="29" y="19"/>
                  </a:lnTo>
                  <a:lnTo>
                    <a:pt x="12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901" y="2313"/>
              <a:ext cx="13" cy="50"/>
            </a:xfrm>
            <a:custGeom>
              <a:avLst/>
              <a:gdLst>
                <a:gd name="T0" fmla="*/ 0 w 13"/>
                <a:gd name="T1" fmla="*/ 0 h 50"/>
                <a:gd name="T2" fmla="*/ 0 w 13"/>
                <a:gd name="T3" fmla="*/ 50 h 50"/>
                <a:gd name="T4" fmla="*/ 13 w 13"/>
                <a:gd name="T5" fmla="*/ 17 h 50"/>
                <a:gd name="T6" fmla="*/ 0 w 13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50"/>
                <a:gd name="T14" fmla="*/ 13 w 13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50">
                  <a:moveTo>
                    <a:pt x="0" y="0"/>
                  </a:moveTo>
                  <a:lnTo>
                    <a:pt x="0" y="50"/>
                  </a:lnTo>
                  <a:lnTo>
                    <a:pt x="13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871" y="2313"/>
              <a:ext cx="14" cy="48"/>
            </a:xfrm>
            <a:custGeom>
              <a:avLst/>
              <a:gdLst>
                <a:gd name="T0" fmla="*/ 12 w 14"/>
                <a:gd name="T1" fmla="*/ 0 h 48"/>
                <a:gd name="T2" fmla="*/ 14 w 14"/>
                <a:gd name="T3" fmla="*/ 48 h 48"/>
                <a:gd name="T4" fmla="*/ 0 w 14"/>
                <a:gd name="T5" fmla="*/ 21 h 48"/>
                <a:gd name="T6" fmla="*/ 12 w 14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48"/>
                <a:gd name="T14" fmla="*/ 14 w 14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48">
                  <a:moveTo>
                    <a:pt x="12" y="0"/>
                  </a:moveTo>
                  <a:lnTo>
                    <a:pt x="14" y="48"/>
                  </a:lnTo>
                  <a:lnTo>
                    <a:pt x="0" y="2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846" y="2319"/>
              <a:ext cx="13" cy="29"/>
            </a:xfrm>
            <a:custGeom>
              <a:avLst/>
              <a:gdLst>
                <a:gd name="T0" fmla="*/ 4 w 13"/>
                <a:gd name="T1" fmla="*/ 0 h 29"/>
                <a:gd name="T2" fmla="*/ 13 w 13"/>
                <a:gd name="T3" fmla="*/ 16 h 29"/>
                <a:gd name="T4" fmla="*/ 0 w 13"/>
                <a:gd name="T5" fmla="*/ 29 h 29"/>
                <a:gd name="T6" fmla="*/ 4 w 13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9"/>
                <a:gd name="T14" fmla="*/ 13 w 13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9">
                  <a:moveTo>
                    <a:pt x="4" y="0"/>
                  </a:moveTo>
                  <a:lnTo>
                    <a:pt x="13" y="16"/>
                  </a:lnTo>
                  <a:lnTo>
                    <a:pt x="0" y="2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926" y="2319"/>
              <a:ext cx="17" cy="33"/>
            </a:xfrm>
            <a:custGeom>
              <a:avLst/>
              <a:gdLst>
                <a:gd name="T0" fmla="*/ 17 w 17"/>
                <a:gd name="T1" fmla="*/ 33 h 33"/>
                <a:gd name="T2" fmla="*/ 15 w 17"/>
                <a:gd name="T3" fmla="*/ 26 h 33"/>
                <a:gd name="T4" fmla="*/ 12 w 17"/>
                <a:gd name="T5" fmla="*/ 15 h 33"/>
                <a:gd name="T6" fmla="*/ 10 w 17"/>
                <a:gd name="T7" fmla="*/ 4 h 33"/>
                <a:gd name="T8" fmla="*/ 8 w 17"/>
                <a:gd name="T9" fmla="*/ 0 h 33"/>
                <a:gd name="T10" fmla="*/ 0 w 17"/>
                <a:gd name="T11" fmla="*/ 13 h 33"/>
                <a:gd name="T12" fmla="*/ 17 w 17"/>
                <a:gd name="T13" fmla="*/ 33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33"/>
                <a:gd name="T23" fmla="*/ 17 w 1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33">
                  <a:moveTo>
                    <a:pt x="17" y="33"/>
                  </a:moveTo>
                  <a:lnTo>
                    <a:pt x="15" y="26"/>
                  </a:lnTo>
                  <a:lnTo>
                    <a:pt x="12" y="15"/>
                  </a:lnTo>
                  <a:lnTo>
                    <a:pt x="10" y="4"/>
                  </a:lnTo>
                  <a:lnTo>
                    <a:pt x="8" y="0"/>
                  </a:lnTo>
                  <a:lnTo>
                    <a:pt x="0" y="13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859" y="2291"/>
              <a:ext cx="23" cy="24"/>
            </a:xfrm>
            <a:custGeom>
              <a:avLst/>
              <a:gdLst>
                <a:gd name="T0" fmla="*/ 8 w 23"/>
                <a:gd name="T1" fmla="*/ 24 h 24"/>
                <a:gd name="T2" fmla="*/ 23 w 23"/>
                <a:gd name="T3" fmla="*/ 0 h 24"/>
                <a:gd name="T4" fmla="*/ 0 w 23"/>
                <a:gd name="T5" fmla="*/ 3 h 24"/>
                <a:gd name="T6" fmla="*/ 8 w 23"/>
                <a:gd name="T7" fmla="*/ 24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4"/>
                <a:gd name="T14" fmla="*/ 23 w 23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4">
                  <a:moveTo>
                    <a:pt x="8" y="24"/>
                  </a:moveTo>
                  <a:lnTo>
                    <a:pt x="23" y="0"/>
                  </a:lnTo>
                  <a:lnTo>
                    <a:pt x="0" y="3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904" y="2293"/>
              <a:ext cx="21" cy="23"/>
            </a:xfrm>
            <a:custGeom>
              <a:avLst/>
              <a:gdLst>
                <a:gd name="T0" fmla="*/ 0 w 21"/>
                <a:gd name="T1" fmla="*/ 0 h 23"/>
                <a:gd name="T2" fmla="*/ 21 w 21"/>
                <a:gd name="T3" fmla="*/ 0 h 23"/>
                <a:gd name="T4" fmla="*/ 17 w 21"/>
                <a:gd name="T5" fmla="*/ 23 h 23"/>
                <a:gd name="T6" fmla="*/ 0 w 21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3"/>
                <a:gd name="T14" fmla="*/ 21 w 21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3">
                  <a:moveTo>
                    <a:pt x="0" y="0"/>
                  </a:moveTo>
                  <a:lnTo>
                    <a:pt x="21" y="0"/>
                  </a:lnTo>
                  <a:lnTo>
                    <a:pt x="17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863" y="2251"/>
              <a:ext cx="19" cy="29"/>
            </a:xfrm>
            <a:custGeom>
              <a:avLst/>
              <a:gdLst>
                <a:gd name="T0" fmla="*/ 0 w 19"/>
                <a:gd name="T1" fmla="*/ 29 h 29"/>
                <a:gd name="T2" fmla="*/ 19 w 19"/>
                <a:gd name="T3" fmla="*/ 26 h 29"/>
                <a:gd name="T4" fmla="*/ 8 w 19"/>
                <a:gd name="T5" fmla="*/ 0 h 29"/>
                <a:gd name="T6" fmla="*/ 0 w 19"/>
                <a:gd name="T7" fmla="*/ 29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9"/>
                <a:gd name="T14" fmla="*/ 19 w 19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9">
                  <a:moveTo>
                    <a:pt x="0" y="29"/>
                  </a:moveTo>
                  <a:lnTo>
                    <a:pt x="19" y="26"/>
                  </a:lnTo>
                  <a:lnTo>
                    <a:pt x="8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2903" y="2254"/>
              <a:ext cx="18" cy="22"/>
            </a:xfrm>
            <a:custGeom>
              <a:avLst/>
              <a:gdLst>
                <a:gd name="T0" fmla="*/ 0 w 18"/>
                <a:gd name="T1" fmla="*/ 22 h 22"/>
                <a:gd name="T2" fmla="*/ 9 w 18"/>
                <a:gd name="T3" fmla="*/ 0 h 22"/>
                <a:gd name="T4" fmla="*/ 18 w 18"/>
                <a:gd name="T5" fmla="*/ 22 h 22"/>
                <a:gd name="T6" fmla="*/ 0 w 18"/>
                <a:gd name="T7" fmla="*/ 22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2"/>
                <a:gd name="T14" fmla="*/ 18 w 18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2">
                  <a:moveTo>
                    <a:pt x="0" y="22"/>
                  </a:moveTo>
                  <a:lnTo>
                    <a:pt x="9" y="0"/>
                  </a:lnTo>
                  <a:lnTo>
                    <a:pt x="18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2897" y="2220"/>
              <a:ext cx="10" cy="34"/>
            </a:xfrm>
            <a:custGeom>
              <a:avLst/>
              <a:gdLst>
                <a:gd name="T0" fmla="*/ 0 w 10"/>
                <a:gd name="T1" fmla="*/ 0 h 34"/>
                <a:gd name="T2" fmla="*/ 3 w 10"/>
                <a:gd name="T3" fmla="*/ 34 h 34"/>
                <a:gd name="T4" fmla="*/ 10 w 10"/>
                <a:gd name="T5" fmla="*/ 20 h 34"/>
                <a:gd name="T6" fmla="*/ 0 w 10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34"/>
                <a:gd name="T14" fmla="*/ 10 w 10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34">
                  <a:moveTo>
                    <a:pt x="0" y="0"/>
                  </a:moveTo>
                  <a:lnTo>
                    <a:pt x="3" y="34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877" y="2218"/>
              <a:ext cx="9" cy="35"/>
            </a:xfrm>
            <a:custGeom>
              <a:avLst/>
              <a:gdLst>
                <a:gd name="T0" fmla="*/ 9 w 9"/>
                <a:gd name="T1" fmla="*/ 0 h 35"/>
                <a:gd name="T2" fmla="*/ 8 w 9"/>
                <a:gd name="T3" fmla="*/ 35 h 35"/>
                <a:gd name="T4" fmla="*/ 0 w 9"/>
                <a:gd name="T5" fmla="*/ 21 h 35"/>
                <a:gd name="T6" fmla="*/ 9 w 9"/>
                <a:gd name="T7" fmla="*/ 0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35"/>
                <a:gd name="T14" fmla="*/ 9 w 9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35">
                  <a:moveTo>
                    <a:pt x="9" y="0"/>
                  </a:moveTo>
                  <a:lnTo>
                    <a:pt x="8" y="35"/>
                  </a:lnTo>
                  <a:lnTo>
                    <a:pt x="0" y="2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872" y="2202"/>
              <a:ext cx="10" cy="16"/>
            </a:xfrm>
            <a:custGeom>
              <a:avLst/>
              <a:gdLst>
                <a:gd name="T0" fmla="*/ 0 w 10"/>
                <a:gd name="T1" fmla="*/ 16 h 16"/>
                <a:gd name="T2" fmla="*/ 10 w 10"/>
                <a:gd name="T3" fmla="*/ 0 h 16"/>
                <a:gd name="T4" fmla="*/ 3 w 10"/>
                <a:gd name="T5" fmla="*/ 1 h 16"/>
                <a:gd name="T6" fmla="*/ 0 w 10"/>
                <a:gd name="T7" fmla="*/ 16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16"/>
                <a:gd name="T14" fmla="*/ 10 w 10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16">
                  <a:moveTo>
                    <a:pt x="0" y="16"/>
                  </a:moveTo>
                  <a:lnTo>
                    <a:pt x="10" y="0"/>
                  </a:lnTo>
                  <a:lnTo>
                    <a:pt x="3" y="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901" y="2201"/>
              <a:ext cx="9" cy="15"/>
            </a:xfrm>
            <a:custGeom>
              <a:avLst/>
              <a:gdLst>
                <a:gd name="T0" fmla="*/ 0 w 9"/>
                <a:gd name="T1" fmla="*/ 1 h 15"/>
                <a:gd name="T2" fmla="*/ 6 w 9"/>
                <a:gd name="T3" fmla="*/ 0 h 15"/>
                <a:gd name="T4" fmla="*/ 9 w 9"/>
                <a:gd name="T5" fmla="*/ 15 h 15"/>
                <a:gd name="T6" fmla="*/ 0 w 9"/>
                <a:gd name="T7" fmla="*/ 1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5"/>
                <a:gd name="T14" fmla="*/ 9 w 9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5">
                  <a:moveTo>
                    <a:pt x="0" y="1"/>
                  </a:moveTo>
                  <a:lnTo>
                    <a:pt x="6" y="0"/>
                  </a:lnTo>
                  <a:lnTo>
                    <a:pt x="9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</p:grpSp>
      <p:sp>
        <p:nvSpPr>
          <p:cNvPr id="34" name="Line 33"/>
          <p:cNvSpPr>
            <a:spLocks noChangeShapeType="1"/>
          </p:cNvSpPr>
          <p:nvPr/>
        </p:nvSpPr>
        <p:spPr bwMode="auto">
          <a:xfrm flipV="1">
            <a:off x="2249837" y="2400440"/>
            <a:ext cx="2362276" cy="13152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3109369" y="2889571"/>
            <a:ext cx="91866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+mn-lt"/>
              </a:rPr>
              <a:t>SMS / GPRS</a:t>
            </a:r>
          </a:p>
        </p:txBody>
      </p:sp>
      <p:pic>
        <p:nvPicPr>
          <p:cNvPr id="36" name="Picture 35" descr="MCj04348450000[1]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37926" y="3230884"/>
            <a:ext cx="1072998" cy="1072998"/>
          </a:xfrm>
          <a:prstGeom prst="rect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5097978" y="2335405"/>
            <a:ext cx="853044" cy="6922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8" name="Picture 37" descr="MCj01959700000[1]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6211218" y="4650009"/>
            <a:ext cx="833590" cy="82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8" descr="MCj0439835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060932" flipV="1">
            <a:off x="3020621" y="5016354"/>
            <a:ext cx="969158" cy="96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Line 39"/>
          <p:cNvSpPr>
            <a:spLocks noChangeShapeType="1"/>
          </p:cNvSpPr>
          <p:nvPr/>
        </p:nvSpPr>
        <p:spPr bwMode="auto">
          <a:xfrm flipH="1">
            <a:off x="3807869" y="3004287"/>
            <a:ext cx="918662" cy="18690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>
            <a:off x="3899696" y="5359320"/>
            <a:ext cx="1771706" cy="457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3942265" y="5451578"/>
            <a:ext cx="1640470" cy="55399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 smtClean="0">
                <a:latin typeface="+mn-lt"/>
              </a:rPr>
              <a:t>Voice-call </a:t>
            </a:r>
            <a:r>
              <a:rPr lang="en-US" sz="1000" dirty="0" err="1" smtClean="0">
                <a:latin typeface="+mn-lt"/>
              </a:rPr>
              <a:t>für</a:t>
            </a:r>
            <a:r>
              <a:rPr lang="en-US" sz="1000" dirty="0" smtClean="0">
                <a:latin typeface="+mn-lt"/>
              </a:rPr>
              <a:t> Top-Ups, </a:t>
            </a:r>
            <a:r>
              <a:rPr lang="en-US" sz="1000" dirty="0" err="1" smtClean="0">
                <a:latin typeface="+mn-lt"/>
              </a:rPr>
              <a:t>Meldungen</a:t>
            </a:r>
            <a:r>
              <a:rPr lang="en-US" sz="1000" dirty="0" smtClean="0">
                <a:latin typeface="+mn-lt"/>
              </a:rPr>
              <a:t> und Updates</a:t>
            </a:r>
            <a:endParaRPr lang="en-US" sz="1000" dirty="0">
              <a:latin typeface="+mn-lt"/>
            </a:endParaRPr>
          </a:p>
        </p:txBody>
      </p:sp>
      <p:sp>
        <p:nvSpPr>
          <p:cNvPr id="43" name="Text Box 42"/>
          <p:cNvSpPr txBox="1">
            <a:spLocks noChangeArrowheads="1"/>
          </p:cNvSpPr>
          <p:nvPr/>
        </p:nvSpPr>
        <p:spPr bwMode="auto">
          <a:xfrm>
            <a:off x="6025615" y="5537368"/>
            <a:ext cx="1115520" cy="5539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err="1" smtClean="0">
                <a:latin typeface="+mn-lt"/>
              </a:rPr>
              <a:t>Versicherer</a:t>
            </a:r>
            <a:r>
              <a:rPr lang="en-US" sz="1000" dirty="0" smtClean="0">
                <a:latin typeface="+mn-lt"/>
              </a:rPr>
              <a:t> Customer </a:t>
            </a:r>
            <a:r>
              <a:rPr lang="en-US" sz="1000" dirty="0" smtClean="0"/>
              <a:t>R</a:t>
            </a:r>
            <a:r>
              <a:rPr lang="en-US" sz="1000" dirty="0" smtClean="0">
                <a:latin typeface="+mn-lt"/>
              </a:rPr>
              <a:t>epresentative</a:t>
            </a:r>
            <a:endParaRPr lang="en-US" sz="1000" dirty="0">
              <a:latin typeface="+mn-lt"/>
            </a:endParaRPr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 flipH="1">
            <a:off x="6329891" y="4226456"/>
            <a:ext cx="65618" cy="4153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" name="Text Box 44"/>
          <p:cNvSpPr txBox="1">
            <a:spLocks noChangeArrowheads="1"/>
          </p:cNvSpPr>
          <p:nvPr/>
        </p:nvSpPr>
        <p:spPr bwMode="auto">
          <a:xfrm>
            <a:off x="4906028" y="4754884"/>
            <a:ext cx="5987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Internet</a:t>
            </a:r>
          </a:p>
        </p:txBody>
      </p:sp>
      <p:sp>
        <p:nvSpPr>
          <p:cNvPr id="46" name="AutoShape 61"/>
          <p:cNvSpPr>
            <a:spLocks noChangeArrowheads="1"/>
          </p:cNvSpPr>
          <p:nvPr/>
        </p:nvSpPr>
        <p:spPr bwMode="auto">
          <a:xfrm>
            <a:off x="1899900" y="1060852"/>
            <a:ext cx="2624750" cy="1384512"/>
          </a:xfrm>
          <a:prstGeom prst="wedgeEllipseCallout">
            <a:avLst>
              <a:gd name="adj1" fmla="val 15625"/>
              <a:gd name="adj2" fmla="val 86356"/>
            </a:avLst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/>
              </a:gs>
              <a:gs pos="100000">
                <a:schemeClr val="bg2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000" rIns="18000"/>
          <a:lstStyle/>
          <a:p>
            <a:pPr algn="ctr">
              <a:spcBef>
                <a:spcPct val="40000"/>
              </a:spcBef>
            </a:pPr>
            <a:r>
              <a:rPr lang="en-US" sz="1100" dirty="0" err="1" smtClean="0">
                <a:latin typeface="+mn-lt"/>
              </a:rPr>
              <a:t>Vehikelinformation</a:t>
            </a:r>
            <a:r>
              <a:rPr lang="en-US" sz="1100" dirty="0" smtClean="0">
                <a:latin typeface="+mn-lt"/>
              </a:rPr>
              <a:t> </a:t>
            </a:r>
            <a:r>
              <a:rPr lang="en-US" sz="1100" dirty="0" err="1" smtClean="0">
                <a:latin typeface="+mn-lt"/>
              </a:rPr>
              <a:t>wie</a:t>
            </a:r>
            <a:r>
              <a:rPr lang="en-US" sz="1100" dirty="0" smtClean="0">
                <a:latin typeface="+mn-lt"/>
              </a:rPr>
              <a:t> </a:t>
            </a:r>
            <a:r>
              <a:rPr lang="en-US" sz="1100" dirty="0" err="1" smtClean="0">
                <a:latin typeface="+mn-lt"/>
              </a:rPr>
              <a:t>Distanz,Geschwindigkeit</a:t>
            </a:r>
            <a:r>
              <a:rPr lang="en-US" sz="1100" dirty="0" smtClean="0">
                <a:latin typeface="+mn-lt"/>
              </a:rPr>
              <a:t>, </a:t>
            </a:r>
            <a:r>
              <a:rPr lang="en-US" sz="1100" dirty="0" err="1" smtClean="0">
                <a:latin typeface="+mn-lt"/>
              </a:rPr>
              <a:t>Zeit</a:t>
            </a:r>
            <a:r>
              <a:rPr lang="en-US" sz="1100" dirty="0" smtClean="0">
                <a:latin typeface="+mn-lt"/>
              </a:rPr>
              <a:t>, </a:t>
            </a:r>
            <a:r>
              <a:rPr lang="en-US" sz="1100" dirty="0" err="1" smtClean="0">
                <a:latin typeface="+mn-lt"/>
              </a:rPr>
              <a:t>Lokation</a:t>
            </a:r>
            <a:r>
              <a:rPr lang="en-US" sz="1100" dirty="0" smtClean="0">
                <a:latin typeface="+mn-lt"/>
              </a:rPr>
              <a:t> </a:t>
            </a:r>
            <a:r>
              <a:rPr lang="en-US" sz="1100" dirty="0" err="1" smtClean="0">
                <a:latin typeface="+mn-lt"/>
              </a:rPr>
              <a:t>werden</a:t>
            </a:r>
            <a:r>
              <a:rPr lang="en-US" sz="1100" dirty="0" smtClean="0">
                <a:latin typeface="+mn-lt"/>
              </a:rPr>
              <a:t> are </a:t>
            </a:r>
            <a:r>
              <a:rPr lang="en-US" sz="1100" dirty="0" err="1" smtClean="0">
                <a:latin typeface="+mn-lt"/>
              </a:rPr>
              <a:t>Versicherungs</a:t>
            </a:r>
            <a:r>
              <a:rPr lang="en-US" sz="1100" dirty="0" smtClean="0">
                <a:latin typeface="+mn-lt"/>
              </a:rPr>
              <a:t>-Backend-Server </a:t>
            </a:r>
            <a:r>
              <a:rPr lang="en-US" sz="1100" dirty="0" err="1" smtClean="0">
                <a:latin typeface="+mn-lt"/>
              </a:rPr>
              <a:t>übermittelt</a:t>
            </a:r>
            <a:endParaRPr lang="en-US" sz="1100" dirty="0">
              <a:latin typeface="+mn-lt"/>
            </a:endParaRPr>
          </a:p>
        </p:txBody>
      </p:sp>
      <p:sp>
        <p:nvSpPr>
          <p:cNvPr id="47" name="AutoShape 77"/>
          <p:cNvSpPr>
            <a:spLocks noChangeArrowheads="1"/>
          </p:cNvSpPr>
          <p:nvPr/>
        </p:nvSpPr>
        <p:spPr bwMode="auto">
          <a:xfrm>
            <a:off x="6325627" y="1074877"/>
            <a:ext cx="2165229" cy="1456230"/>
          </a:xfrm>
          <a:prstGeom prst="wedgeEllipseCallout">
            <a:avLst>
              <a:gd name="adj1" fmla="val -46769"/>
              <a:gd name="adj2" fmla="val 83125"/>
            </a:avLst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/>
              </a:gs>
              <a:gs pos="100000">
                <a:schemeClr val="bg2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40000"/>
              </a:spcBef>
            </a:pPr>
            <a:r>
              <a:rPr lang="en-US" sz="1100" dirty="0" smtClean="0">
                <a:latin typeface="+mn-lt"/>
              </a:rPr>
              <a:t>Rating-Engine </a:t>
            </a:r>
            <a:r>
              <a:rPr lang="en-US" sz="1100" dirty="0" err="1" smtClean="0">
                <a:latin typeface="+mn-lt"/>
              </a:rPr>
              <a:t>kalkuliert</a:t>
            </a:r>
            <a:r>
              <a:rPr lang="en-US" sz="1100" dirty="0" smtClean="0">
                <a:latin typeface="+mn-lt"/>
              </a:rPr>
              <a:t> das </a:t>
            </a:r>
            <a:r>
              <a:rPr lang="en-US" sz="1100" dirty="0" err="1" smtClean="0">
                <a:latin typeface="+mn-lt"/>
              </a:rPr>
              <a:t>Prämien</a:t>
            </a:r>
            <a:r>
              <a:rPr lang="en-US" sz="1100" dirty="0" err="1" smtClean="0"/>
              <a:t>guthaben</a:t>
            </a:r>
            <a:r>
              <a:rPr lang="en-US" sz="1100" dirty="0" smtClean="0"/>
              <a:t> </a:t>
            </a:r>
            <a:r>
              <a:rPr lang="en-US" sz="1100" dirty="0" err="1" smtClean="0"/>
              <a:t>dynamisch</a:t>
            </a:r>
            <a:r>
              <a:rPr lang="en-US" sz="1100" dirty="0" smtClean="0"/>
              <a:t> auf Basis </a:t>
            </a:r>
            <a:r>
              <a:rPr lang="en-US" sz="1100" dirty="0" err="1" smtClean="0"/>
              <a:t>der</a:t>
            </a:r>
            <a:r>
              <a:rPr lang="en-US" sz="1100" dirty="0" smtClean="0"/>
              <a:t> </a:t>
            </a:r>
            <a:r>
              <a:rPr lang="en-US" sz="1100" dirty="0" err="1" smtClean="0"/>
              <a:t>Verbrauchsdaten</a:t>
            </a:r>
            <a:endParaRPr lang="en-US" sz="1100" dirty="0">
              <a:latin typeface="+mn-lt"/>
            </a:endParaRPr>
          </a:p>
        </p:txBody>
      </p:sp>
      <p:sp>
        <p:nvSpPr>
          <p:cNvPr id="48" name="Text Box 85"/>
          <p:cNvSpPr txBox="1">
            <a:spLocks noChangeArrowheads="1"/>
          </p:cNvSpPr>
          <p:nvPr/>
        </p:nvSpPr>
        <p:spPr bwMode="auto">
          <a:xfrm>
            <a:off x="3621594" y="3254454"/>
            <a:ext cx="1443612" cy="116955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>
                <a:latin typeface="+mn-lt"/>
              </a:rPr>
              <a:t>User </a:t>
            </a:r>
            <a:r>
              <a:rPr lang="en-US" sz="1000" dirty="0" err="1" smtClean="0">
                <a:latin typeface="+mn-lt"/>
              </a:rPr>
              <a:t>empfängt</a:t>
            </a:r>
            <a:r>
              <a:rPr lang="en-US" sz="1000" dirty="0" smtClean="0">
                <a:latin typeface="+mn-lt"/>
              </a:rPr>
              <a:t> </a:t>
            </a:r>
            <a:r>
              <a:rPr lang="en-US" sz="1000" dirty="0" err="1" smtClean="0">
                <a:latin typeface="+mn-lt"/>
              </a:rPr>
              <a:t>Nutzungsdaten</a:t>
            </a:r>
            <a:r>
              <a:rPr lang="en-US" sz="1000" dirty="0" smtClean="0">
                <a:latin typeface="+mn-lt"/>
              </a:rPr>
              <a:t>, </a:t>
            </a:r>
            <a:r>
              <a:rPr lang="en-US" sz="1000" dirty="0" err="1" smtClean="0">
                <a:latin typeface="+mn-lt"/>
              </a:rPr>
              <a:t>Prämien-Alarme</a:t>
            </a:r>
            <a:r>
              <a:rPr lang="en-US" sz="1000" dirty="0" smtClean="0">
                <a:latin typeface="+mn-lt"/>
              </a:rPr>
              <a:t>, Top-up-</a:t>
            </a:r>
            <a:r>
              <a:rPr lang="en-US" sz="1000" dirty="0" err="1" smtClean="0">
                <a:latin typeface="+mn-lt"/>
              </a:rPr>
              <a:t>Optionen</a:t>
            </a:r>
            <a:r>
              <a:rPr lang="en-US" sz="1000" dirty="0" smtClean="0">
                <a:latin typeface="+mn-lt"/>
              </a:rPr>
              <a:t> und </a:t>
            </a:r>
            <a:r>
              <a:rPr lang="en-US" sz="1000" dirty="0" err="1" smtClean="0">
                <a:latin typeface="+mn-lt"/>
              </a:rPr>
              <a:t>kann</a:t>
            </a:r>
            <a:r>
              <a:rPr lang="en-US" sz="1000" dirty="0" smtClean="0">
                <a:latin typeface="+mn-lt"/>
              </a:rPr>
              <a:t> das </a:t>
            </a:r>
            <a:r>
              <a:rPr lang="en-US" sz="1000" dirty="0" err="1" smtClean="0">
                <a:latin typeface="+mn-lt"/>
              </a:rPr>
              <a:t>Prämien</a:t>
            </a:r>
            <a:r>
              <a:rPr lang="en-US" sz="1000" dirty="0" err="1" smtClean="0"/>
              <a:t>guthaben</a:t>
            </a:r>
            <a:r>
              <a:rPr lang="en-US" sz="1000" dirty="0" smtClean="0">
                <a:latin typeface="+mn-lt"/>
              </a:rPr>
              <a:t> per SMS </a:t>
            </a:r>
            <a:r>
              <a:rPr lang="en-US" sz="1000" dirty="0" err="1" smtClean="0">
                <a:latin typeface="+mn-lt"/>
              </a:rPr>
              <a:t>abrufen</a:t>
            </a:r>
            <a:endParaRPr lang="en-US" sz="1000" dirty="0">
              <a:latin typeface="+mn-lt"/>
            </a:endParaRPr>
          </a:p>
        </p:txBody>
      </p: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7629120" y="4298342"/>
            <a:ext cx="1082710" cy="807632"/>
            <a:chOff x="780" y="2812"/>
            <a:chExt cx="1140" cy="834"/>
          </a:xfrm>
        </p:grpSpPr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1318" y="3342"/>
              <a:ext cx="172" cy="304"/>
            </a:xfrm>
            <a:custGeom>
              <a:avLst/>
              <a:gdLst>
                <a:gd name="T0" fmla="*/ 44 w 172"/>
                <a:gd name="T1" fmla="*/ 0 h 304"/>
                <a:gd name="T2" fmla="*/ 44 w 172"/>
                <a:gd name="T3" fmla="*/ 0 h 304"/>
                <a:gd name="T4" fmla="*/ 50 w 172"/>
                <a:gd name="T5" fmla="*/ 0 h 304"/>
                <a:gd name="T6" fmla="*/ 56 w 172"/>
                <a:gd name="T7" fmla="*/ 0 h 304"/>
                <a:gd name="T8" fmla="*/ 64 w 172"/>
                <a:gd name="T9" fmla="*/ 6 h 304"/>
                <a:gd name="T10" fmla="*/ 72 w 172"/>
                <a:gd name="T11" fmla="*/ 14 h 304"/>
                <a:gd name="T12" fmla="*/ 80 w 172"/>
                <a:gd name="T13" fmla="*/ 26 h 304"/>
                <a:gd name="T14" fmla="*/ 88 w 172"/>
                <a:gd name="T15" fmla="*/ 46 h 304"/>
                <a:gd name="T16" fmla="*/ 94 w 172"/>
                <a:gd name="T17" fmla="*/ 74 h 304"/>
                <a:gd name="T18" fmla="*/ 94 w 172"/>
                <a:gd name="T19" fmla="*/ 74 h 304"/>
                <a:gd name="T20" fmla="*/ 102 w 172"/>
                <a:gd name="T21" fmla="*/ 108 h 304"/>
                <a:gd name="T22" fmla="*/ 114 w 172"/>
                <a:gd name="T23" fmla="*/ 146 h 304"/>
                <a:gd name="T24" fmla="*/ 140 w 172"/>
                <a:gd name="T25" fmla="*/ 220 h 304"/>
                <a:gd name="T26" fmla="*/ 162 w 172"/>
                <a:gd name="T27" fmla="*/ 280 h 304"/>
                <a:gd name="T28" fmla="*/ 172 w 172"/>
                <a:gd name="T29" fmla="*/ 304 h 304"/>
                <a:gd name="T30" fmla="*/ 0 w 172"/>
                <a:gd name="T31" fmla="*/ 304 h 304"/>
                <a:gd name="T32" fmla="*/ 44 w 172"/>
                <a:gd name="T33" fmla="*/ 0 h 3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2"/>
                <a:gd name="T52" fmla="*/ 0 h 304"/>
                <a:gd name="T53" fmla="*/ 172 w 172"/>
                <a:gd name="T54" fmla="*/ 304 h 30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2" h="304">
                  <a:moveTo>
                    <a:pt x="44" y="0"/>
                  </a:moveTo>
                  <a:lnTo>
                    <a:pt x="44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4" y="6"/>
                  </a:lnTo>
                  <a:lnTo>
                    <a:pt x="72" y="14"/>
                  </a:lnTo>
                  <a:lnTo>
                    <a:pt x="80" y="26"/>
                  </a:lnTo>
                  <a:lnTo>
                    <a:pt x="88" y="46"/>
                  </a:lnTo>
                  <a:lnTo>
                    <a:pt x="94" y="74"/>
                  </a:lnTo>
                  <a:lnTo>
                    <a:pt x="102" y="108"/>
                  </a:lnTo>
                  <a:lnTo>
                    <a:pt x="114" y="146"/>
                  </a:lnTo>
                  <a:lnTo>
                    <a:pt x="140" y="220"/>
                  </a:lnTo>
                  <a:lnTo>
                    <a:pt x="162" y="280"/>
                  </a:lnTo>
                  <a:lnTo>
                    <a:pt x="172" y="304"/>
                  </a:lnTo>
                  <a:lnTo>
                    <a:pt x="0" y="30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B77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140" y="3098"/>
              <a:ext cx="166" cy="216"/>
            </a:xfrm>
            <a:custGeom>
              <a:avLst/>
              <a:gdLst>
                <a:gd name="T0" fmla="*/ 126 w 166"/>
                <a:gd name="T1" fmla="*/ 74 h 216"/>
                <a:gd name="T2" fmla="*/ 126 w 166"/>
                <a:gd name="T3" fmla="*/ 74 h 216"/>
                <a:gd name="T4" fmla="*/ 122 w 166"/>
                <a:gd name="T5" fmla="*/ 90 h 216"/>
                <a:gd name="T6" fmla="*/ 114 w 166"/>
                <a:gd name="T7" fmla="*/ 128 h 216"/>
                <a:gd name="T8" fmla="*/ 112 w 166"/>
                <a:gd name="T9" fmla="*/ 150 h 216"/>
                <a:gd name="T10" fmla="*/ 112 w 166"/>
                <a:gd name="T11" fmla="*/ 168 h 216"/>
                <a:gd name="T12" fmla="*/ 114 w 166"/>
                <a:gd name="T13" fmla="*/ 176 h 216"/>
                <a:gd name="T14" fmla="*/ 118 w 166"/>
                <a:gd name="T15" fmla="*/ 182 h 216"/>
                <a:gd name="T16" fmla="*/ 122 w 166"/>
                <a:gd name="T17" fmla="*/ 186 h 216"/>
                <a:gd name="T18" fmla="*/ 126 w 166"/>
                <a:gd name="T19" fmla="*/ 190 h 216"/>
                <a:gd name="T20" fmla="*/ 126 w 166"/>
                <a:gd name="T21" fmla="*/ 190 h 216"/>
                <a:gd name="T22" fmla="*/ 138 w 166"/>
                <a:gd name="T23" fmla="*/ 190 h 216"/>
                <a:gd name="T24" fmla="*/ 146 w 166"/>
                <a:gd name="T25" fmla="*/ 188 h 216"/>
                <a:gd name="T26" fmla="*/ 154 w 166"/>
                <a:gd name="T27" fmla="*/ 184 h 216"/>
                <a:gd name="T28" fmla="*/ 158 w 166"/>
                <a:gd name="T29" fmla="*/ 178 h 216"/>
                <a:gd name="T30" fmla="*/ 164 w 166"/>
                <a:gd name="T31" fmla="*/ 168 h 216"/>
                <a:gd name="T32" fmla="*/ 166 w 166"/>
                <a:gd name="T33" fmla="*/ 162 h 216"/>
                <a:gd name="T34" fmla="*/ 166 w 166"/>
                <a:gd name="T35" fmla="*/ 162 h 216"/>
                <a:gd name="T36" fmla="*/ 164 w 166"/>
                <a:gd name="T37" fmla="*/ 174 h 216"/>
                <a:gd name="T38" fmla="*/ 160 w 166"/>
                <a:gd name="T39" fmla="*/ 186 h 216"/>
                <a:gd name="T40" fmla="*/ 154 w 166"/>
                <a:gd name="T41" fmla="*/ 198 h 216"/>
                <a:gd name="T42" fmla="*/ 150 w 166"/>
                <a:gd name="T43" fmla="*/ 202 h 216"/>
                <a:gd name="T44" fmla="*/ 144 w 166"/>
                <a:gd name="T45" fmla="*/ 208 h 216"/>
                <a:gd name="T46" fmla="*/ 136 w 166"/>
                <a:gd name="T47" fmla="*/ 212 h 216"/>
                <a:gd name="T48" fmla="*/ 128 w 166"/>
                <a:gd name="T49" fmla="*/ 214 h 216"/>
                <a:gd name="T50" fmla="*/ 118 w 166"/>
                <a:gd name="T51" fmla="*/ 216 h 216"/>
                <a:gd name="T52" fmla="*/ 108 w 166"/>
                <a:gd name="T53" fmla="*/ 214 h 216"/>
                <a:gd name="T54" fmla="*/ 94 w 166"/>
                <a:gd name="T55" fmla="*/ 212 h 216"/>
                <a:gd name="T56" fmla="*/ 80 w 166"/>
                <a:gd name="T57" fmla="*/ 206 h 216"/>
                <a:gd name="T58" fmla="*/ 80 w 166"/>
                <a:gd name="T59" fmla="*/ 206 h 216"/>
                <a:gd name="T60" fmla="*/ 66 w 166"/>
                <a:gd name="T61" fmla="*/ 198 h 216"/>
                <a:gd name="T62" fmla="*/ 52 w 166"/>
                <a:gd name="T63" fmla="*/ 190 h 216"/>
                <a:gd name="T64" fmla="*/ 42 w 166"/>
                <a:gd name="T65" fmla="*/ 180 h 216"/>
                <a:gd name="T66" fmla="*/ 32 w 166"/>
                <a:gd name="T67" fmla="*/ 168 h 216"/>
                <a:gd name="T68" fmla="*/ 22 w 166"/>
                <a:gd name="T69" fmla="*/ 156 h 216"/>
                <a:gd name="T70" fmla="*/ 16 w 166"/>
                <a:gd name="T71" fmla="*/ 142 h 216"/>
                <a:gd name="T72" fmla="*/ 10 w 166"/>
                <a:gd name="T73" fmla="*/ 130 h 216"/>
                <a:gd name="T74" fmla="*/ 6 w 166"/>
                <a:gd name="T75" fmla="*/ 116 h 216"/>
                <a:gd name="T76" fmla="*/ 0 w 166"/>
                <a:gd name="T77" fmla="*/ 88 h 216"/>
                <a:gd name="T78" fmla="*/ 0 w 166"/>
                <a:gd name="T79" fmla="*/ 62 h 216"/>
                <a:gd name="T80" fmla="*/ 4 w 166"/>
                <a:gd name="T81" fmla="*/ 40 h 216"/>
                <a:gd name="T82" fmla="*/ 8 w 166"/>
                <a:gd name="T83" fmla="*/ 30 h 216"/>
                <a:gd name="T84" fmla="*/ 12 w 166"/>
                <a:gd name="T85" fmla="*/ 22 h 216"/>
                <a:gd name="T86" fmla="*/ 12 w 166"/>
                <a:gd name="T87" fmla="*/ 22 h 216"/>
                <a:gd name="T88" fmla="*/ 18 w 166"/>
                <a:gd name="T89" fmla="*/ 14 h 216"/>
                <a:gd name="T90" fmla="*/ 24 w 166"/>
                <a:gd name="T91" fmla="*/ 10 h 216"/>
                <a:gd name="T92" fmla="*/ 32 w 166"/>
                <a:gd name="T93" fmla="*/ 6 h 216"/>
                <a:gd name="T94" fmla="*/ 42 w 166"/>
                <a:gd name="T95" fmla="*/ 2 h 216"/>
                <a:gd name="T96" fmla="*/ 52 w 166"/>
                <a:gd name="T97" fmla="*/ 0 h 216"/>
                <a:gd name="T98" fmla="*/ 64 w 166"/>
                <a:gd name="T99" fmla="*/ 0 h 216"/>
                <a:gd name="T100" fmla="*/ 74 w 166"/>
                <a:gd name="T101" fmla="*/ 2 h 216"/>
                <a:gd name="T102" fmla="*/ 84 w 166"/>
                <a:gd name="T103" fmla="*/ 4 h 216"/>
                <a:gd name="T104" fmla="*/ 94 w 166"/>
                <a:gd name="T105" fmla="*/ 8 h 216"/>
                <a:gd name="T106" fmla="*/ 104 w 166"/>
                <a:gd name="T107" fmla="*/ 14 h 216"/>
                <a:gd name="T108" fmla="*/ 112 w 166"/>
                <a:gd name="T109" fmla="*/ 20 h 216"/>
                <a:gd name="T110" fmla="*/ 120 w 166"/>
                <a:gd name="T111" fmla="*/ 28 h 216"/>
                <a:gd name="T112" fmla="*/ 124 w 166"/>
                <a:gd name="T113" fmla="*/ 38 h 216"/>
                <a:gd name="T114" fmla="*/ 128 w 166"/>
                <a:gd name="T115" fmla="*/ 48 h 216"/>
                <a:gd name="T116" fmla="*/ 128 w 166"/>
                <a:gd name="T117" fmla="*/ 60 h 216"/>
                <a:gd name="T118" fmla="*/ 126 w 166"/>
                <a:gd name="T119" fmla="*/ 74 h 2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6"/>
                <a:gd name="T181" fmla="*/ 0 h 216"/>
                <a:gd name="T182" fmla="*/ 166 w 166"/>
                <a:gd name="T183" fmla="*/ 216 h 21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6" h="216">
                  <a:moveTo>
                    <a:pt x="126" y="74"/>
                  </a:moveTo>
                  <a:lnTo>
                    <a:pt x="126" y="74"/>
                  </a:lnTo>
                  <a:lnTo>
                    <a:pt x="122" y="90"/>
                  </a:lnTo>
                  <a:lnTo>
                    <a:pt x="114" y="128"/>
                  </a:lnTo>
                  <a:lnTo>
                    <a:pt x="112" y="150"/>
                  </a:lnTo>
                  <a:lnTo>
                    <a:pt x="112" y="168"/>
                  </a:lnTo>
                  <a:lnTo>
                    <a:pt x="114" y="176"/>
                  </a:lnTo>
                  <a:lnTo>
                    <a:pt x="118" y="182"/>
                  </a:lnTo>
                  <a:lnTo>
                    <a:pt x="122" y="186"/>
                  </a:lnTo>
                  <a:lnTo>
                    <a:pt x="126" y="190"/>
                  </a:lnTo>
                  <a:lnTo>
                    <a:pt x="138" y="190"/>
                  </a:lnTo>
                  <a:lnTo>
                    <a:pt x="146" y="188"/>
                  </a:lnTo>
                  <a:lnTo>
                    <a:pt x="154" y="184"/>
                  </a:lnTo>
                  <a:lnTo>
                    <a:pt x="158" y="178"/>
                  </a:lnTo>
                  <a:lnTo>
                    <a:pt x="164" y="168"/>
                  </a:lnTo>
                  <a:lnTo>
                    <a:pt x="166" y="162"/>
                  </a:lnTo>
                  <a:lnTo>
                    <a:pt x="164" y="174"/>
                  </a:lnTo>
                  <a:lnTo>
                    <a:pt x="160" y="186"/>
                  </a:lnTo>
                  <a:lnTo>
                    <a:pt x="154" y="198"/>
                  </a:lnTo>
                  <a:lnTo>
                    <a:pt x="150" y="202"/>
                  </a:lnTo>
                  <a:lnTo>
                    <a:pt x="144" y="208"/>
                  </a:lnTo>
                  <a:lnTo>
                    <a:pt x="136" y="212"/>
                  </a:lnTo>
                  <a:lnTo>
                    <a:pt x="128" y="214"/>
                  </a:lnTo>
                  <a:lnTo>
                    <a:pt x="118" y="216"/>
                  </a:lnTo>
                  <a:lnTo>
                    <a:pt x="108" y="214"/>
                  </a:lnTo>
                  <a:lnTo>
                    <a:pt x="94" y="212"/>
                  </a:lnTo>
                  <a:lnTo>
                    <a:pt x="80" y="206"/>
                  </a:lnTo>
                  <a:lnTo>
                    <a:pt x="66" y="198"/>
                  </a:lnTo>
                  <a:lnTo>
                    <a:pt x="52" y="190"/>
                  </a:lnTo>
                  <a:lnTo>
                    <a:pt x="42" y="180"/>
                  </a:lnTo>
                  <a:lnTo>
                    <a:pt x="32" y="168"/>
                  </a:lnTo>
                  <a:lnTo>
                    <a:pt x="22" y="156"/>
                  </a:lnTo>
                  <a:lnTo>
                    <a:pt x="16" y="142"/>
                  </a:lnTo>
                  <a:lnTo>
                    <a:pt x="10" y="130"/>
                  </a:lnTo>
                  <a:lnTo>
                    <a:pt x="6" y="116"/>
                  </a:lnTo>
                  <a:lnTo>
                    <a:pt x="0" y="88"/>
                  </a:lnTo>
                  <a:lnTo>
                    <a:pt x="0" y="62"/>
                  </a:lnTo>
                  <a:lnTo>
                    <a:pt x="4" y="40"/>
                  </a:lnTo>
                  <a:lnTo>
                    <a:pt x="8" y="30"/>
                  </a:lnTo>
                  <a:lnTo>
                    <a:pt x="12" y="22"/>
                  </a:lnTo>
                  <a:lnTo>
                    <a:pt x="18" y="14"/>
                  </a:lnTo>
                  <a:lnTo>
                    <a:pt x="24" y="10"/>
                  </a:lnTo>
                  <a:lnTo>
                    <a:pt x="32" y="6"/>
                  </a:lnTo>
                  <a:lnTo>
                    <a:pt x="42" y="2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4" y="2"/>
                  </a:lnTo>
                  <a:lnTo>
                    <a:pt x="84" y="4"/>
                  </a:lnTo>
                  <a:lnTo>
                    <a:pt x="94" y="8"/>
                  </a:lnTo>
                  <a:lnTo>
                    <a:pt x="104" y="14"/>
                  </a:lnTo>
                  <a:lnTo>
                    <a:pt x="112" y="20"/>
                  </a:lnTo>
                  <a:lnTo>
                    <a:pt x="120" y="28"/>
                  </a:lnTo>
                  <a:lnTo>
                    <a:pt x="124" y="38"/>
                  </a:lnTo>
                  <a:lnTo>
                    <a:pt x="128" y="48"/>
                  </a:lnTo>
                  <a:lnTo>
                    <a:pt x="128" y="60"/>
                  </a:lnTo>
                  <a:lnTo>
                    <a:pt x="126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140" y="3098"/>
              <a:ext cx="166" cy="216"/>
            </a:xfrm>
            <a:custGeom>
              <a:avLst/>
              <a:gdLst>
                <a:gd name="T0" fmla="*/ 126 w 166"/>
                <a:gd name="T1" fmla="*/ 74 h 216"/>
                <a:gd name="T2" fmla="*/ 126 w 166"/>
                <a:gd name="T3" fmla="*/ 74 h 216"/>
                <a:gd name="T4" fmla="*/ 122 w 166"/>
                <a:gd name="T5" fmla="*/ 90 h 216"/>
                <a:gd name="T6" fmla="*/ 114 w 166"/>
                <a:gd name="T7" fmla="*/ 128 h 216"/>
                <a:gd name="T8" fmla="*/ 112 w 166"/>
                <a:gd name="T9" fmla="*/ 150 h 216"/>
                <a:gd name="T10" fmla="*/ 112 w 166"/>
                <a:gd name="T11" fmla="*/ 168 h 216"/>
                <a:gd name="T12" fmla="*/ 114 w 166"/>
                <a:gd name="T13" fmla="*/ 176 h 216"/>
                <a:gd name="T14" fmla="*/ 118 w 166"/>
                <a:gd name="T15" fmla="*/ 182 h 216"/>
                <a:gd name="T16" fmla="*/ 122 w 166"/>
                <a:gd name="T17" fmla="*/ 186 h 216"/>
                <a:gd name="T18" fmla="*/ 126 w 166"/>
                <a:gd name="T19" fmla="*/ 190 h 216"/>
                <a:gd name="T20" fmla="*/ 126 w 166"/>
                <a:gd name="T21" fmla="*/ 190 h 216"/>
                <a:gd name="T22" fmla="*/ 138 w 166"/>
                <a:gd name="T23" fmla="*/ 190 h 216"/>
                <a:gd name="T24" fmla="*/ 146 w 166"/>
                <a:gd name="T25" fmla="*/ 188 h 216"/>
                <a:gd name="T26" fmla="*/ 154 w 166"/>
                <a:gd name="T27" fmla="*/ 184 h 216"/>
                <a:gd name="T28" fmla="*/ 158 w 166"/>
                <a:gd name="T29" fmla="*/ 178 h 216"/>
                <a:gd name="T30" fmla="*/ 164 w 166"/>
                <a:gd name="T31" fmla="*/ 168 h 216"/>
                <a:gd name="T32" fmla="*/ 166 w 166"/>
                <a:gd name="T33" fmla="*/ 162 h 216"/>
                <a:gd name="T34" fmla="*/ 166 w 166"/>
                <a:gd name="T35" fmla="*/ 162 h 216"/>
                <a:gd name="T36" fmla="*/ 164 w 166"/>
                <a:gd name="T37" fmla="*/ 174 h 216"/>
                <a:gd name="T38" fmla="*/ 160 w 166"/>
                <a:gd name="T39" fmla="*/ 186 h 216"/>
                <a:gd name="T40" fmla="*/ 154 w 166"/>
                <a:gd name="T41" fmla="*/ 198 h 216"/>
                <a:gd name="T42" fmla="*/ 150 w 166"/>
                <a:gd name="T43" fmla="*/ 202 h 216"/>
                <a:gd name="T44" fmla="*/ 144 w 166"/>
                <a:gd name="T45" fmla="*/ 208 h 216"/>
                <a:gd name="T46" fmla="*/ 136 w 166"/>
                <a:gd name="T47" fmla="*/ 212 h 216"/>
                <a:gd name="T48" fmla="*/ 128 w 166"/>
                <a:gd name="T49" fmla="*/ 214 h 216"/>
                <a:gd name="T50" fmla="*/ 118 w 166"/>
                <a:gd name="T51" fmla="*/ 216 h 216"/>
                <a:gd name="T52" fmla="*/ 108 w 166"/>
                <a:gd name="T53" fmla="*/ 214 h 216"/>
                <a:gd name="T54" fmla="*/ 94 w 166"/>
                <a:gd name="T55" fmla="*/ 212 h 216"/>
                <a:gd name="T56" fmla="*/ 80 w 166"/>
                <a:gd name="T57" fmla="*/ 206 h 216"/>
                <a:gd name="T58" fmla="*/ 80 w 166"/>
                <a:gd name="T59" fmla="*/ 206 h 216"/>
                <a:gd name="T60" fmla="*/ 66 w 166"/>
                <a:gd name="T61" fmla="*/ 198 h 216"/>
                <a:gd name="T62" fmla="*/ 52 w 166"/>
                <a:gd name="T63" fmla="*/ 190 h 216"/>
                <a:gd name="T64" fmla="*/ 42 w 166"/>
                <a:gd name="T65" fmla="*/ 180 h 216"/>
                <a:gd name="T66" fmla="*/ 32 w 166"/>
                <a:gd name="T67" fmla="*/ 168 h 216"/>
                <a:gd name="T68" fmla="*/ 22 w 166"/>
                <a:gd name="T69" fmla="*/ 156 h 216"/>
                <a:gd name="T70" fmla="*/ 16 w 166"/>
                <a:gd name="T71" fmla="*/ 142 h 216"/>
                <a:gd name="T72" fmla="*/ 10 w 166"/>
                <a:gd name="T73" fmla="*/ 130 h 216"/>
                <a:gd name="T74" fmla="*/ 6 w 166"/>
                <a:gd name="T75" fmla="*/ 116 h 216"/>
                <a:gd name="T76" fmla="*/ 0 w 166"/>
                <a:gd name="T77" fmla="*/ 88 h 216"/>
                <a:gd name="T78" fmla="*/ 0 w 166"/>
                <a:gd name="T79" fmla="*/ 62 h 216"/>
                <a:gd name="T80" fmla="*/ 4 w 166"/>
                <a:gd name="T81" fmla="*/ 40 h 216"/>
                <a:gd name="T82" fmla="*/ 8 w 166"/>
                <a:gd name="T83" fmla="*/ 30 h 216"/>
                <a:gd name="T84" fmla="*/ 12 w 166"/>
                <a:gd name="T85" fmla="*/ 22 h 216"/>
                <a:gd name="T86" fmla="*/ 12 w 166"/>
                <a:gd name="T87" fmla="*/ 22 h 216"/>
                <a:gd name="T88" fmla="*/ 18 w 166"/>
                <a:gd name="T89" fmla="*/ 14 h 216"/>
                <a:gd name="T90" fmla="*/ 24 w 166"/>
                <a:gd name="T91" fmla="*/ 10 h 216"/>
                <a:gd name="T92" fmla="*/ 32 w 166"/>
                <a:gd name="T93" fmla="*/ 6 h 216"/>
                <a:gd name="T94" fmla="*/ 42 w 166"/>
                <a:gd name="T95" fmla="*/ 2 h 216"/>
                <a:gd name="T96" fmla="*/ 52 w 166"/>
                <a:gd name="T97" fmla="*/ 0 h 216"/>
                <a:gd name="T98" fmla="*/ 64 w 166"/>
                <a:gd name="T99" fmla="*/ 0 h 216"/>
                <a:gd name="T100" fmla="*/ 74 w 166"/>
                <a:gd name="T101" fmla="*/ 2 h 216"/>
                <a:gd name="T102" fmla="*/ 84 w 166"/>
                <a:gd name="T103" fmla="*/ 4 h 216"/>
                <a:gd name="T104" fmla="*/ 94 w 166"/>
                <a:gd name="T105" fmla="*/ 8 h 216"/>
                <a:gd name="T106" fmla="*/ 104 w 166"/>
                <a:gd name="T107" fmla="*/ 14 h 216"/>
                <a:gd name="T108" fmla="*/ 112 w 166"/>
                <a:gd name="T109" fmla="*/ 20 h 216"/>
                <a:gd name="T110" fmla="*/ 120 w 166"/>
                <a:gd name="T111" fmla="*/ 28 h 216"/>
                <a:gd name="T112" fmla="*/ 124 w 166"/>
                <a:gd name="T113" fmla="*/ 38 h 216"/>
                <a:gd name="T114" fmla="*/ 128 w 166"/>
                <a:gd name="T115" fmla="*/ 48 h 216"/>
                <a:gd name="T116" fmla="*/ 128 w 166"/>
                <a:gd name="T117" fmla="*/ 60 h 216"/>
                <a:gd name="T118" fmla="*/ 126 w 166"/>
                <a:gd name="T119" fmla="*/ 74 h 2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6"/>
                <a:gd name="T181" fmla="*/ 0 h 216"/>
                <a:gd name="T182" fmla="*/ 166 w 166"/>
                <a:gd name="T183" fmla="*/ 216 h 21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6" h="216">
                  <a:moveTo>
                    <a:pt x="126" y="74"/>
                  </a:moveTo>
                  <a:lnTo>
                    <a:pt x="126" y="74"/>
                  </a:lnTo>
                  <a:lnTo>
                    <a:pt x="122" y="90"/>
                  </a:lnTo>
                  <a:lnTo>
                    <a:pt x="114" y="128"/>
                  </a:lnTo>
                  <a:lnTo>
                    <a:pt x="112" y="150"/>
                  </a:lnTo>
                  <a:lnTo>
                    <a:pt x="112" y="168"/>
                  </a:lnTo>
                  <a:lnTo>
                    <a:pt x="114" y="176"/>
                  </a:lnTo>
                  <a:lnTo>
                    <a:pt x="118" y="182"/>
                  </a:lnTo>
                  <a:lnTo>
                    <a:pt x="122" y="186"/>
                  </a:lnTo>
                  <a:lnTo>
                    <a:pt x="126" y="190"/>
                  </a:lnTo>
                  <a:lnTo>
                    <a:pt x="138" y="190"/>
                  </a:lnTo>
                  <a:lnTo>
                    <a:pt x="146" y="188"/>
                  </a:lnTo>
                  <a:lnTo>
                    <a:pt x="154" y="184"/>
                  </a:lnTo>
                  <a:lnTo>
                    <a:pt x="158" y="178"/>
                  </a:lnTo>
                  <a:lnTo>
                    <a:pt x="164" y="168"/>
                  </a:lnTo>
                  <a:lnTo>
                    <a:pt x="166" y="162"/>
                  </a:lnTo>
                  <a:lnTo>
                    <a:pt x="164" y="174"/>
                  </a:lnTo>
                  <a:lnTo>
                    <a:pt x="160" y="186"/>
                  </a:lnTo>
                  <a:lnTo>
                    <a:pt x="154" y="198"/>
                  </a:lnTo>
                  <a:lnTo>
                    <a:pt x="150" y="202"/>
                  </a:lnTo>
                  <a:lnTo>
                    <a:pt x="144" y="208"/>
                  </a:lnTo>
                  <a:lnTo>
                    <a:pt x="136" y="212"/>
                  </a:lnTo>
                  <a:lnTo>
                    <a:pt x="128" y="214"/>
                  </a:lnTo>
                  <a:lnTo>
                    <a:pt x="118" y="216"/>
                  </a:lnTo>
                  <a:lnTo>
                    <a:pt x="108" y="214"/>
                  </a:lnTo>
                  <a:lnTo>
                    <a:pt x="94" y="212"/>
                  </a:lnTo>
                  <a:lnTo>
                    <a:pt x="80" y="206"/>
                  </a:lnTo>
                  <a:lnTo>
                    <a:pt x="66" y="198"/>
                  </a:lnTo>
                  <a:lnTo>
                    <a:pt x="52" y="190"/>
                  </a:lnTo>
                  <a:lnTo>
                    <a:pt x="42" y="180"/>
                  </a:lnTo>
                  <a:lnTo>
                    <a:pt x="32" y="168"/>
                  </a:lnTo>
                  <a:lnTo>
                    <a:pt x="22" y="156"/>
                  </a:lnTo>
                  <a:lnTo>
                    <a:pt x="16" y="142"/>
                  </a:lnTo>
                  <a:lnTo>
                    <a:pt x="10" y="130"/>
                  </a:lnTo>
                  <a:lnTo>
                    <a:pt x="6" y="116"/>
                  </a:lnTo>
                  <a:lnTo>
                    <a:pt x="0" y="88"/>
                  </a:lnTo>
                  <a:lnTo>
                    <a:pt x="0" y="62"/>
                  </a:lnTo>
                  <a:lnTo>
                    <a:pt x="4" y="40"/>
                  </a:lnTo>
                  <a:lnTo>
                    <a:pt x="8" y="30"/>
                  </a:lnTo>
                  <a:lnTo>
                    <a:pt x="12" y="22"/>
                  </a:lnTo>
                  <a:lnTo>
                    <a:pt x="18" y="14"/>
                  </a:lnTo>
                  <a:lnTo>
                    <a:pt x="24" y="10"/>
                  </a:lnTo>
                  <a:lnTo>
                    <a:pt x="32" y="6"/>
                  </a:lnTo>
                  <a:lnTo>
                    <a:pt x="42" y="2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4" y="2"/>
                  </a:lnTo>
                  <a:lnTo>
                    <a:pt x="84" y="4"/>
                  </a:lnTo>
                  <a:lnTo>
                    <a:pt x="94" y="8"/>
                  </a:lnTo>
                  <a:lnTo>
                    <a:pt x="104" y="14"/>
                  </a:lnTo>
                  <a:lnTo>
                    <a:pt x="112" y="20"/>
                  </a:lnTo>
                  <a:lnTo>
                    <a:pt x="120" y="28"/>
                  </a:lnTo>
                  <a:lnTo>
                    <a:pt x="124" y="38"/>
                  </a:lnTo>
                  <a:lnTo>
                    <a:pt x="128" y="48"/>
                  </a:lnTo>
                  <a:lnTo>
                    <a:pt x="128" y="60"/>
                  </a:lnTo>
                  <a:lnTo>
                    <a:pt x="126" y="7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872" y="2904"/>
              <a:ext cx="326" cy="416"/>
            </a:xfrm>
            <a:custGeom>
              <a:avLst/>
              <a:gdLst>
                <a:gd name="T0" fmla="*/ 166 w 326"/>
                <a:gd name="T1" fmla="*/ 38 h 416"/>
                <a:gd name="T2" fmla="*/ 146 w 326"/>
                <a:gd name="T3" fmla="*/ 58 h 416"/>
                <a:gd name="T4" fmla="*/ 118 w 326"/>
                <a:gd name="T5" fmla="*/ 98 h 416"/>
                <a:gd name="T6" fmla="*/ 94 w 326"/>
                <a:gd name="T7" fmla="*/ 160 h 416"/>
                <a:gd name="T8" fmla="*/ 88 w 326"/>
                <a:gd name="T9" fmla="*/ 200 h 416"/>
                <a:gd name="T10" fmla="*/ 76 w 326"/>
                <a:gd name="T11" fmla="*/ 274 h 416"/>
                <a:gd name="T12" fmla="*/ 62 w 326"/>
                <a:gd name="T13" fmla="*/ 328 h 416"/>
                <a:gd name="T14" fmla="*/ 52 w 326"/>
                <a:gd name="T15" fmla="*/ 348 h 416"/>
                <a:gd name="T16" fmla="*/ 38 w 326"/>
                <a:gd name="T17" fmla="*/ 362 h 416"/>
                <a:gd name="T18" fmla="*/ 22 w 326"/>
                <a:gd name="T19" fmla="*/ 368 h 416"/>
                <a:gd name="T20" fmla="*/ 0 w 326"/>
                <a:gd name="T21" fmla="*/ 370 h 416"/>
                <a:gd name="T22" fmla="*/ 2 w 326"/>
                <a:gd name="T23" fmla="*/ 370 h 416"/>
                <a:gd name="T24" fmla="*/ 26 w 326"/>
                <a:gd name="T25" fmla="*/ 370 h 416"/>
                <a:gd name="T26" fmla="*/ 42 w 326"/>
                <a:gd name="T27" fmla="*/ 366 h 416"/>
                <a:gd name="T28" fmla="*/ 58 w 326"/>
                <a:gd name="T29" fmla="*/ 354 h 416"/>
                <a:gd name="T30" fmla="*/ 74 w 326"/>
                <a:gd name="T31" fmla="*/ 334 h 416"/>
                <a:gd name="T32" fmla="*/ 86 w 326"/>
                <a:gd name="T33" fmla="*/ 304 h 416"/>
                <a:gd name="T34" fmla="*/ 96 w 326"/>
                <a:gd name="T35" fmla="*/ 260 h 416"/>
                <a:gd name="T36" fmla="*/ 92 w 326"/>
                <a:gd name="T37" fmla="*/ 284 h 416"/>
                <a:gd name="T38" fmla="*/ 78 w 326"/>
                <a:gd name="T39" fmla="*/ 338 h 416"/>
                <a:gd name="T40" fmla="*/ 64 w 326"/>
                <a:gd name="T41" fmla="*/ 366 h 416"/>
                <a:gd name="T42" fmla="*/ 48 w 326"/>
                <a:gd name="T43" fmla="*/ 388 h 416"/>
                <a:gd name="T44" fmla="*/ 26 w 326"/>
                <a:gd name="T45" fmla="*/ 402 h 416"/>
                <a:gd name="T46" fmla="*/ 0 w 326"/>
                <a:gd name="T47" fmla="*/ 402 h 416"/>
                <a:gd name="T48" fmla="*/ 18 w 326"/>
                <a:gd name="T49" fmla="*/ 408 h 416"/>
                <a:gd name="T50" fmla="*/ 64 w 326"/>
                <a:gd name="T51" fmla="*/ 414 h 416"/>
                <a:gd name="T52" fmla="*/ 126 w 326"/>
                <a:gd name="T53" fmla="*/ 414 h 416"/>
                <a:gd name="T54" fmla="*/ 160 w 326"/>
                <a:gd name="T55" fmla="*/ 406 h 416"/>
                <a:gd name="T56" fmla="*/ 192 w 326"/>
                <a:gd name="T57" fmla="*/ 394 h 416"/>
                <a:gd name="T58" fmla="*/ 206 w 326"/>
                <a:gd name="T59" fmla="*/ 384 h 416"/>
                <a:gd name="T60" fmla="*/ 238 w 326"/>
                <a:gd name="T61" fmla="*/ 348 h 416"/>
                <a:gd name="T62" fmla="*/ 266 w 326"/>
                <a:gd name="T63" fmla="*/ 298 h 416"/>
                <a:gd name="T64" fmla="*/ 290 w 326"/>
                <a:gd name="T65" fmla="*/ 240 h 416"/>
                <a:gd name="T66" fmla="*/ 310 w 326"/>
                <a:gd name="T67" fmla="*/ 178 h 416"/>
                <a:gd name="T68" fmla="*/ 322 w 326"/>
                <a:gd name="T69" fmla="*/ 118 h 416"/>
                <a:gd name="T70" fmla="*/ 326 w 326"/>
                <a:gd name="T71" fmla="*/ 68 h 416"/>
                <a:gd name="T72" fmla="*/ 320 w 326"/>
                <a:gd name="T73" fmla="*/ 30 h 416"/>
                <a:gd name="T74" fmla="*/ 312 w 326"/>
                <a:gd name="T75" fmla="*/ 18 h 416"/>
                <a:gd name="T76" fmla="*/ 304 w 326"/>
                <a:gd name="T77" fmla="*/ 10 h 416"/>
                <a:gd name="T78" fmla="*/ 282 w 326"/>
                <a:gd name="T79" fmla="*/ 2 h 416"/>
                <a:gd name="T80" fmla="*/ 258 w 326"/>
                <a:gd name="T81" fmla="*/ 0 h 416"/>
                <a:gd name="T82" fmla="*/ 222 w 326"/>
                <a:gd name="T83" fmla="*/ 10 h 416"/>
                <a:gd name="T84" fmla="*/ 182 w 326"/>
                <a:gd name="T85" fmla="*/ 28 h 41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6"/>
                <a:gd name="T130" fmla="*/ 0 h 416"/>
                <a:gd name="T131" fmla="*/ 326 w 326"/>
                <a:gd name="T132" fmla="*/ 416 h 41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6" h="416">
                  <a:moveTo>
                    <a:pt x="166" y="38"/>
                  </a:moveTo>
                  <a:lnTo>
                    <a:pt x="166" y="38"/>
                  </a:lnTo>
                  <a:lnTo>
                    <a:pt x="156" y="46"/>
                  </a:lnTo>
                  <a:lnTo>
                    <a:pt x="146" y="58"/>
                  </a:lnTo>
                  <a:lnTo>
                    <a:pt x="132" y="76"/>
                  </a:lnTo>
                  <a:lnTo>
                    <a:pt x="118" y="98"/>
                  </a:lnTo>
                  <a:lnTo>
                    <a:pt x="106" y="126"/>
                  </a:lnTo>
                  <a:lnTo>
                    <a:pt x="94" y="160"/>
                  </a:lnTo>
                  <a:lnTo>
                    <a:pt x="90" y="178"/>
                  </a:lnTo>
                  <a:lnTo>
                    <a:pt x="88" y="200"/>
                  </a:lnTo>
                  <a:lnTo>
                    <a:pt x="76" y="274"/>
                  </a:lnTo>
                  <a:lnTo>
                    <a:pt x="70" y="304"/>
                  </a:lnTo>
                  <a:lnTo>
                    <a:pt x="62" y="328"/>
                  </a:lnTo>
                  <a:lnTo>
                    <a:pt x="58" y="340"/>
                  </a:lnTo>
                  <a:lnTo>
                    <a:pt x="52" y="348"/>
                  </a:lnTo>
                  <a:lnTo>
                    <a:pt x="46" y="356"/>
                  </a:lnTo>
                  <a:lnTo>
                    <a:pt x="38" y="362"/>
                  </a:lnTo>
                  <a:lnTo>
                    <a:pt x="30" y="366"/>
                  </a:lnTo>
                  <a:lnTo>
                    <a:pt x="22" y="368"/>
                  </a:lnTo>
                  <a:lnTo>
                    <a:pt x="10" y="370"/>
                  </a:lnTo>
                  <a:lnTo>
                    <a:pt x="0" y="370"/>
                  </a:lnTo>
                  <a:lnTo>
                    <a:pt x="2" y="370"/>
                  </a:lnTo>
                  <a:lnTo>
                    <a:pt x="12" y="372"/>
                  </a:lnTo>
                  <a:lnTo>
                    <a:pt x="26" y="370"/>
                  </a:lnTo>
                  <a:lnTo>
                    <a:pt x="32" y="368"/>
                  </a:lnTo>
                  <a:lnTo>
                    <a:pt x="42" y="366"/>
                  </a:lnTo>
                  <a:lnTo>
                    <a:pt x="50" y="360"/>
                  </a:lnTo>
                  <a:lnTo>
                    <a:pt x="58" y="354"/>
                  </a:lnTo>
                  <a:lnTo>
                    <a:pt x="66" y="344"/>
                  </a:lnTo>
                  <a:lnTo>
                    <a:pt x="74" y="334"/>
                  </a:lnTo>
                  <a:lnTo>
                    <a:pt x="80" y="320"/>
                  </a:lnTo>
                  <a:lnTo>
                    <a:pt x="86" y="304"/>
                  </a:lnTo>
                  <a:lnTo>
                    <a:pt x="92" y="284"/>
                  </a:lnTo>
                  <a:lnTo>
                    <a:pt x="96" y="260"/>
                  </a:lnTo>
                  <a:lnTo>
                    <a:pt x="92" y="284"/>
                  </a:lnTo>
                  <a:lnTo>
                    <a:pt x="86" y="310"/>
                  </a:lnTo>
                  <a:lnTo>
                    <a:pt x="78" y="338"/>
                  </a:lnTo>
                  <a:lnTo>
                    <a:pt x="72" y="352"/>
                  </a:lnTo>
                  <a:lnTo>
                    <a:pt x="64" y="366"/>
                  </a:lnTo>
                  <a:lnTo>
                    <a:pt x="56" y="378"/>
                  </a:lnTo>
                  <a:lnTo>
                    <a:pt x="48" y="388"/>
                  </a:lnTo>
                  <a:lnTo>
                    <a:pt x="38" y="396"/>
                  </a:lnTo>
                  <a:lnTo>
                    <a:pt x="26" y="402"/>
                  </a:lnTo>
                  <a:lnTo>
                    <a:pt x="14" y="404"/>
                  </a:lnTo>
                  <a:lnTo>
                    <a:pt x="0" y="402"/>
                  </a:lnTo>
                  <a:lnTo>
                    <a:pt x="18" y="408"/>
                  </a:lnTo>
                  <a:lnTo>
                    <a:pt x="38" y="410"/>
                  </a:lnTo>
                  <a:lnTo>
                    <a:pt x="64" y="414"/>
                  </a:lnTo>
                  <a:lnTo>
                    <a:pt x="94" y="416"/>
                  </a:lnTo>
                  <a:lnTo>
                    <a:pt x="126" y="414"/>
                  </a:lnTo>
                  <a:lnTo>
                    <a:pt x="144" y="410"/>
                  </a:lnTo>
                  <a:lnTo>
                    <a:pt x="160" y="406"/>
                  </a:lnTo>
                  <a:lnTo>
                    <a:pt x="176" y="402"/>
                  </a:lnTo>
                  <a:lnTo>
                    <a:pt x="192" y="394"/>
                  </a:lnTo>
                  <a:lnTo>
                    <a:pt x="206" y="384"/>
                  </a:lnTo>
                  <a:lnTo>
                    <a:pt x="222" y="368"/>
                  </a:lnTo>
                  <a:lnTo>
                    <a:pt x="238" y="348"/>
                  </a:lnTo>
                  <a:lnTo>
                    <a:pt x="252" y="326"/>
                  </a:lnTo>
                  <a:lnTo>
                    <a:pt x="266" y="298"/>
                  </a:lnTo>
                  <a:lnTo>
                    <a:pt x="278" y="270"/>
                  </a:lnTo>
                  <a:lnTo>
                    <a:pt x="290" y="240"/>
                  </a:lnTo>
                  <a:lnTo>
                    <a:pt x="300" y="210"/>
                  </a:lnTo>
                  <a:lnTo>
                    <a:pt x="310" y="178"/>
                  </a:lnTo>
                  <a:lnTo>
                    <a:pt x="316" y="148"/>
                  </a:lnTo>
                  <a:lnTo>
                    <a:pt x="322" y="118"/>
                  </a:lnTo>
                  <a:lnTo>
                    <a:pt x="324" y="92"/>
                  </a:lnTo>
                  <a:lnTo>
                    <a:pt x="326" y="68"/>
                  </a:lnTo>
                  <a:lnTo>
                    <a:pt x="324" y="46"/>
                  </a:lnTo>
                  <a:lnTo>
                    <a:pt x="320" y="30"/>
                  </a:lnTo>
                  <a:lnTo>
                    <a:pt x="316" y="24"/>
                  </a:lnTo>
                  <a:lnTo>
                    <a:pt x="312" y="18"/>
                  </a:lnTo>
                  <a:lnTo>
                    <a:pt x="304" y="10"/>
                  </a:lnTo>
                  <a:lnTo>
                    <a:pt x="292" y="4"/>
                  </a:lnTo>
                  <a:lnTo>
                    <a:pt x="282" y="2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46" y="2"/>
                  </a:lnTo>
                  <a:lnTo>
                    <a:pt x="222" y="10"/>
                  </a:lnTo>
                  <a:lnTo>
                    <a:pt x="200" y="18"/>
                  </a:lnTo>
                  <a:lnTo>
                    <a:pt x="182" y="28"/>
                  </a:lnTo>
                  <a:lnTo>
                    <a:pt x="166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872" y="2904"/>
              <a:ext cx="326" cy="416"/>
            </a:xfrm>
            <a:custGeom>
              <a:avLst/>
              <a:gdLst>
                <a:gd name="T0" fmla="*/ 166 w 326"/>
                <a:gd name="T1" fmla="*/ 38 h 416"/>
                <a:gd name="T2" fmla="*/ 146 w 326"/>
                <a:gd name="T3" fmla="*/ 58 h 416"/>
                <a:gd name="T4" fmla="*/ 118 w 326"/>
                <a:gd name="T5" fmla="*/ 98 h 416"/>
                <a:gd name="T6" fmla="*/ 94 w 326"/>
                <a:gd name="T7" fmla="*/ 160 h 416"/>
                <a:gd name="T8" fmla="*/ 88 w 326"/>
                <a:gd name="T9" fmla="*/ 200 h 416"/>
                <a:gd name="T10" fmla="*/ 76 w 326"/>
                <a:gd name="T11" fmla="*/ 274 h 416"/>
                <a:gd name="T12" fmla="*/ 62 w 326"/>
                <a:gd name="T13" fmla="*/ 328 h 416"/>
                <a:gd name="T14" fmla="*/ 52 w 326"/>
                <a:gd name="T15" fmla="*/ 348 h 416"/>
                <a:gd name="T16" fmla="*/ 38 w 326"/>
                <a:gd name="T17" fmla="*/ 362 h 416"/>
                <a:gd name="T18" fmla="*/ 22 w 326"/>
                <a:gd name="T19" fmla="*/ 368 h 416"/>
                <a:gd name="T20" fmla="*/ 0 w 326"/>
                <a:gd name="T21" fmla="*/ 370 h 416"/>
                <a:gd name="T22" fmla="*/ 2 w 326"/>
                <a:gd name="T23" fmla="*/ 370 h 416"/>
                <a:gd name="T24" fmla="*/ 26 w 326"/>
                <a:gd name="T25" fmla="*/ 370 h 416"/>
                <a:gd name="T26" fmla="*/ 42 w 326"/>
                <a:gd name="T27" fmla="*/ 366 h 416"/>
                <a:gd name="T28" fmla="*/ 58 w 326"/>
                <a:gd name="T29" fmla="*/ 354 h 416"/>
                <a:gd name="T30" fmla="*/ 74 w 326"/>
                <a:gd name="T31" fmla="*/ 334 h 416"/>
                <a:gd name="T32" fmla="*/ 86 w 326"/>
                <a:gd name="T33" fmla="*/ 304 h 416"/>
                <a:gd name="T34" fmla="*/ 96 w 326"/>
                <a:gd name="T35" fmla="*/ 260 h 416"/>
                <a:gd name="T36" fmla="*/ 92 w 326"/>
                <a:gd name="T37" fmla="*/ 284 h 416"/>
                <a:gd name="T38" fmla="*/ 78 w 326"/>
                <a:gd name="T39" fmla="*/ 338 h 416"/>
                <a:gd name="T40" fmla="*/ 64 w 326"/>
                <a:gd name="T41" fmla="*/ 366 h 416"/>
                <a:gd name="T42" fmla="*/ 48 w 326"/>
                <a:gd name="T43" fmla="*/ 388 h 416"/>
                <a:gd name="T44" fmla="*/ 26 w 326"/>
                <a:gd name="T45" fmla="*/ 402 h 416"/>
                <a:gd name="T46" fmla="*/ 0 w 326"/>
                <a:gd name="T47" fmla="*/ 402 h 416"/>
                <a:gd name="T48" fmla="*/ 18 w 326"/>
                <a:gd name="T49" fmla="*/ 408 h 416"/>
                <a:gd name="T50" fmla="*/ 64 w 326"/>
                <a:gd name="T51" fmla="*/ 414 h 416"/>
                <a:gd name="T52" fmla="*/ 126 w 326"/>
                <a:gd name="T53" fmla="*/ 414 h 416"/>
                <a:gd name="T54" fmla="*/ 160 w 326"/>
                <a:gd name="T55" fmla="*/ 406 h 416"/>
                <a:gd name="T56" fmla="*/ 192 w 326"/>
                <a:gd name="T57" fmla="*/ 394 h 416"/>
                <a:gd name="T58" fmla="*/ 206 w 326"/>
                <a:gd name="T59" fmla="*/ 384 h 416"/>
                <a:gd name="T60" fmla="*/ 238 w 326"/>
                <a:gd name="T61" fmla="*/ 348 h 416"/>
                <a:gd name="T62" fmla="*/ 266 w 326"/>
                <a:gd name="T63" fmla="*/ 298 h 416"/>
                <a:gd name="T64" fmla="*/ 290 w 326"/>
                <a:gd name="T65" fmla="*/ 240 h 416"/>
                <a:gd name="T66" fmla="*/ 310 w 326"/>
                <a:gd name="T67" fmla="*/ 178 h 416"/>
                <a:gd name="T68" fmla="*/ 322 w 326"/>
                <a:gd name="T69" fmla="*/ 118 h 416"/>
                <a:gd name="T70" fmla="*/ 326 w 326"/>
                <a:gd name="T71" fmla="*/ 68 h 416"/>
                <a:gd name="T72" fmla="*/ 320 w 326"/>
                <a:gd name="T73" fmla="*/ 30 h 416"/>
                <a:gd name="T74" fmla="*/ 312 w 326"/>
                <a:gd name="T75" fmla="*/ 18 h 416"/>
                <a:gd name="T76" fmla="*/ 304 w 326"/>
                <a:gd name="T77" fmla="*/ 10 h 416"/>
                <a:gd name="T78" fmla="*/ 282 w 326"/>
                <a:gd name="T79" fmla="*/ 2 h 416"/>
                <a:gd name="T80" fmla="*/ 258 w 326"/>
                <a:gd name="T81" fmla="*/ 0 h 416"/>
                <a:gd name="T82" fmla="*/ 222 w 326"/>
                <a:gd name="T83" fmla="*/ 10 h 416"/>
                <a:gd name="T84" fmla="*/ 182 w 326"/>
                <a:gd name="T85" fmla="*/ 28 h 41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6"/>
                <a:gd name="T130" fmla="*/ 0 h 416"/>
                <a:gd name="T131" fmla="*/ 326 w 326"/>
                <a:gd name="T132" fmla="*/ 416 h 41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6" h="416">
                  <a:moveTo>
                    <a:pt x="166" y="38"/>
                  </a:moveTo>
                  <a:lnTo>
                    <a:pt x="166" y="38"/>
                  </a:lnTo>
                  <a:lnTo>
                    <a:pt x="156" y="46"/>
                  </a:lnTo>
                  <a:lnTo>
                    <a:pt x="146" y="58"/>
                  </a:lnTo>
                  <a:lnTo>
                    <a:pt x="132" y="76"/>
                  </a:lnTo>
                  <a:lnTo>
                    <a:pt x="118" y="98"/>
                  </a:lnTo>
                  <a:lnTo>
                    <a:pt x="106" y="126"/>
                  </a:lnTo>
                  <a:lnTo>
                    <a:pt x="94" y="160"/>
                  </a:lnTo>
                  <a:lnTo>
                    <a:pt x="90" y="178"/>
                  </a:lnTo>
                  <a:lnTo>
                    <a:pt x="88" y="200"/>
                  </a:lnTo>
                  <a:lnTo>
                    <a:pt x="76" y="274"/>
                  </a:lnTo>
                  <a:lnTo>
                    <a:pt x="70" y="304"/>
                  </a:lnTo>
                  <a:lnTo>
                    <a:pt x="62" y="328"/>
                  </a:lnTo>
                  <a:lnTo>
                    <a:pt x="58" y="340"/>
                  </a:lnTo>
                  <a:lnTo>
                    <a:pt x="52" y="348"/>
                  </a:lnTo>
                  <a:lnTo>
                    <a:pt x="46" y="356"/>
                  </a:lnTo>
                  <a:lnTo>
                    <a:pt x="38" y="362"/>
                  </a:lnTo>
                  <a:lnTo>
                    <a:pt x="30" y="366"/>
                  </a:lnTo>
                  <a:lnTo>
                    <a:pt x="22" y="368"/>
                  </a:lnTo>
                  <a:lnTo>
                    <a:pt x="10" y="370"/>
                  </a:lnTo>
                  <a:lnTo>
                    <a:pt x="0" y="370"/>
                  </a:lnTo>
                  <a:lnTo>
                    <a:pt x="2" y="370"/>
                  </a:lnTo>
                  <a:lnTo>
                    <a:pt x="12" y="372"/>
                  </a:lnTo>
                  <a:lnTo>
                    <a:pt x="26" y="370"/>
                  </a:lnTo>
                  <a:lnTo>
                    <a:pt x="32" y="368"/>
                  </a:lnTo>
                  <a:lnTo>
                    <a:pt x="42" y="366"/>
                  </a:lnTo>
                  <a:lnTo>
                    <a:pt x="50" y="360"/>
                  </a:lnTo>
                  <a:lnTo>
                    <a:pt x="58" y="354"/>
                  </a:lnTo>
                  <a:lnTo>
                    <a:pt x="66" y="344"/>
                  </a:lnTo>
                  <a:lnTo>
                    <a:pt x="74" y="334"/>
                  </a:lnTo>
                  <a:lnTo>
                    <a:pt x="80" y="320"/>
                  </a:lnTo>
                  <a:lnTo>
                    <a:pt x="86" y="304"/>
                  </a:lnTo>
                  <a:lnTo>
                    <a:pt x="92" y="284"/>
                  </a:lnTo>
                  <a:lnTo>
                    <a:pt x="96" y="260"/>
                  </a:lnTo>
                  <a:lnTo>
                    <a:pt x="92" y="284"/>
                  </a:lnTo>
                  <a:lnTo>
                    <a:pt x="86" y="310"/>
                  </a:lnTo>
                  <a:lnTo>
                    <a:pt x="78" y="338"/>
                  </a:lnTo>
                  <a:lnTo>
                    <a:pt x="72" y="352"/>
                  </a:lnTo>
                  <a:lnTo>
                    <a:pt x="64" y="366"/>
                  </a:lnTo>
                  <a:lnTo>
                    <a:pt x="56" y="378"/>
                  </a:lnTo>
                  <a:lnTo>
                    <a:pt x="48" y="388"/>
                  </a:lnTo>
                  <a:lnTo>
                    <a:pt x="38" y="396"/>
                  </a:lnTo>
                  <a:lnTo>
                    <a:pt x="26" y="402"/>
                  </a:lnTo>
                  <a:lnTo>
                    <a:pt x="14" y="404"/>
                  </a:lnTo>
                  <a:lnTo>
                    <a:pt x="0" y="402"/>
                  </a:lnTo>
                  <a:lnTo>
                    <a:pt x="18" y="408"/>
                  </a:lnTo>
                  <a:lnTo>
                    <a:pt x="38" y="410"/>
                  </a:lnTo>
                  <a:lnTo>
                    <a:pt x="64" y="414"/>
                  </a:lnTo>
                  <a:lnTo>
                    <a:pt x="94" y="416"/>
                  </a:lnTo>
                  <a:lnTo>
                    <a:pt x="126" y="414"/>
                  </a:lnTo>
                  <a:lnTo>
                    <a:pt x="144" y="410"/>
                  </a:lnTo>
                  <a:lnTo>
                    <a:pt x="160" y="406"/>
                  </a:lnTo>
                  <a:lnTo>
                    <a:pt x="176" y="402"/>
                  </a:lnTo>
                  <a:lnTo>
                    <a:pt x="192" y="394"/>
                  </a:lnTo>
                  <a:lnTo>
                    <a:pt x="206" y="384"/>
                  </a:lnTo>
                  <a:lnTo>
                    <a:pt x="222" y="368"/>
                  </a:lnTo>
                  <a:lnTo>
                    <a:pt x="238" y="348"/>
                  </a:lnTo>
                  <a:lnTo>
                    <a:pt x="252" y="326"/>
                  </a:lnTo>
                  <a:lnTo>
                    <a:pt x="266" y="298"/>
                  </a:lnTo>
                  <a:lnTo>
                    <a:pt x="278" y="270"/>
                  </a:lnTo>
                  <a:lnTo>
                    <a:pt x="290" y="240"/>
                  </a:lnTo>
                  <a:lnTo>
                    <a:pt x="300" y="210"/>
                  </a:lnTo>
                  <a:lnTo>
                    <a:pt x="310" y="178"/>
                  </a:lnTo>
                  <a:lnTo>
                    <a:pt x="316" y="148"/>
                  </a:lnTo>
                  <a:lnTo>
                    <a:pt x="322" y="118"/>
                  </a:lnTo>
                  <a:lnTo>
                    <a:pt x="324" y="92"/>
                  </a:lnTo>
                  <a:lnTo>
                    <a:pt x="326" y="68"/>
                  </a:lnTo>
                  <a:lnTo>
                    <a:pt x="324" y="46"/>
                  </a:lnTo>
                  <a:lnTo>
                    <a:pt x="320" y="30"/>
                  </a:lnTo>
                  <a:lnTo>
                    <a:pt x="316" y="24"/>
                  </a:lnTo>
                  <a:lnTo>
                    <a:pt x="312" y="18"/>
                  </a:lnTo>
                  <a:lnTo>
                    <a:pt x="304" y="10"/>
                  </a:lnTo>
                  <a:lnTo>
                    <a:pt x="292" y="4"/>
                  </a:lnTo>
                  <a:lnTo>
                    <a:pt x="282" y="2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46" y="2"/>
                  </a:lnTo>
                  <a:lnTo>
                    <a:pt x="222" y="10"/>
                  </a:lnTo>
                  <a:lnTo>
                    <a:pt x="200" y="18"/>
                  </a:lnTo>
                  <a:lnTo>
                    <a:pt x="182" y="28"/>
                  </a:lnTo>
                  <a:lnTo>
                    <a:pt x="166" y="38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816" y="3258"/>
              <a:ext cx="584" cy="388"/>
            </a:xfrm>
            <a:custGeom>
              <a:avLst/>
              <a:gdLst>
                <a:gd name="T0" fmla="*/ 194 w 584"/>
                <a:gd name="T1" fmla="*/ 0 h 388"/>
                <a:gd name="T2" fmla="*/ 194 w 584"/>
                <a:gd name="T3" fmla="*/ 0 h 388"/>
                <a:gd name="T4" fmla="*/ 182 w 584"/>
                <a:gd name="T5" fmla="*/ 4 h 388"/>
                <a:gd name="T6" fmla="*/ 150 w 584"/>
                <a:gd name="T7" fmla="*/ 12 h 388"/>
                <a:gd name="T8" fmla="*/ 106 w 584"/>
                <a:gd name="T9" fmla="*/ 26 h 388"/>
                <a:gd name="T10" fmla="*/ 82 w 584"/>
                <a:gd name="T11" fmla="*/ 34 h 388"/>
                <a:gd name="T12" fmla="*/ 56 w 584"/>
                <a:gd name="T13" fmla="*/ 44 h 388"/>
                <a:gd name="T14" fmla="*/ 56 w 584"/>
                <a:gd name="T15" fmla="*/ 44 h 388"/>
                <a:gd name="T16" fmla="*/ 20 w 584"/>
                <a:gd name="T17" fmla="*/ 64 h 388"/>
                <a:gd name="T18" fmla="*/ 10 w 584"/>
                <a:gd name="T19" fmla="*/ 70 h 388"/>
                <a:gd name="T20" fmla="*/ 4 w 584"/>
                <a:gd name="T21" fmla="*/ 74 h 388"/>
                <a:gd name="T22" fmla="*/ 0 w 584"/>
                <a:gd name="T23" fmla="*/ 78 h 388"/>
                <a:gd name="T24" fmla="*/ 0 w 584"/>
                <a:gd name="T25" fmla="*/ 80 h 388"/>
                <a:gd name="T26" fmla="*/ 0 w 584"/>
                <a:gd name="T27" fmla="*/ 82 h 388"/>
                <a:gd name="T28" fmla="*/ 0 w 584"/>
                <a:gd name="T29" fmla="*/ 82 h 388"/>
                <a:gd name="T30" fmla="*/ 0 w 584"/>
                <a:gd name="T31" fmla="*/ 118 h 388"/>
                <a:gd name="T32" fmla="*/ 0 w 584"/>
                <a:gd name="T33" fmla="*/ 158 h 388"/>
                <a:gd name="T34" fmla="*/ 2 w 584"/>
                <a:gd name="T35" fmla="*/ 206 h 388"/>
                <a:gd name="T36" fmla="*/ 8 w 584"/>
                <a:gd name="T37" fmla="*/ 258 h 388"/>
                <a:gd name="T38" fmla="*/ 16 w 584"/>
                <a:gd name="T39" fmla="*/ 308 h 388"/>
                <a:gd name="T40" fmla="*/ 22 w 584"/>
                <a:gd name="T41" fmla="*/ 332 h 388"/>
                <a:gd name="T42" fmla="*/ 28 w 584"/>
                <a:gd name="T43" fmla="*/ 354 h 388"/>
                <a:gd name="T44" fmla="*/ 36 w 584"/>
                <a:gd name="T45" fmla="*/ 372 h 388"/>
                <a:gd name="T46" fmla="*/ 46 w 584"/>
                <a:gd name="T47" fmla="*/ 388 h 388"/>
                <a:gd name="T48" fmla="*/ 536 w 584"/>
                <a:gd name="T49" fmla="*/ 388 h 388"/>
                <a:gd name="T50" fmla="*/ 536 w 584"/>
                <a:gd name="T51" fmla="*/ 388 h 388"/>
                <a:gd name="T52" fmla="*/ 546 w 584"/>
                <a:gd name="T53" fmla="*/ 376 h 388"/>
                <a:gd name="T54" fmla="*/ 554 w 584"/>
                <a:gd name="T55" fmla="*/ 360 h 388"/>
                <a:gd name="T56" fmla="*/ 564 w 584"/>
                <a:gd name="T57" fmla="*/ 342 h 388"/>
                <a:gd name="T58" fmla="*/ 574 w 584"/>
                <a:gd name="T59" fmla="*/ 318 h 388"/>
                <a:gd name="T60" fmla="*/ 582 w 584"/>
                <a:gd name="T61" fmla="*/ 288 h 388"/>
                <a:gd name="T62" fmla="*/ 584 w 584"/>
                <a:gd name="T63" fmla="*/ 274 h 388"/>
                <a:gd name="T64" fmla="*/ 584 w 584"/>
                <a:gd name="T65" fmla="*/ 258 h 388"/>
                <a:gd name="T66" fmla="*/ 584 w 584"/>
                <a:gd name="T67" fmla="*/ 240 h 388"/>
                <a:gd name="T68" fmla="*/ 582 w 584"/>
                <a:gd name="T69" fmla="*/ 224 h 388"/>
                <a:gd name="T70" fmla="*/ 582 w 584"/>
                <a:gd name="T71" fmla="*/ 224 h 388"/>
                <a:gd name="T72" fmla="*/ 572 w 584"/>
                <a:gd name="T73" fmla="*/ 162 h 388"/>
                <a:gd name="T74" fmla="*/ 566 w 584"/>
                <a:gd name="T75" fmla="*/ 120 h 388"/>
                <a:gd name="T76" fmla="*/ 564 w 584"/>
                <a:gd name="T77" fmla="*/ 86 h 388"/>
                <a:gd name="T78" fmla="*/ 564 w 584"/>
                <a:gd name="T79" fmla="*/ 86 h 388"/>
                <a:gd name="T80" fmla="*/ 548 w 584"/>
                <a:gd name="T81" fmla="*/ 82 h 388"/>
                <a:gd name="T82" fmla="*/ 514 w 584"/>
                <a:gd name="T83" fmla="*/ 68 h 388"/>
                <a:gd name="T84" fmla="*/ 472 w 584"/>
                <a:gd name="T85" fmla="*/ 50 h 388"/>
                <a:gd name="T86" fmla="*/ 454 w 584"/>
                <a:gd name="T87" fmla="*/ 40 h 388"/>
                <a:gd name="T88" fmla="*/ 438 w 584"/>
                <a:gd name="T89" fmla="*/ 30 h 388"/>
                <a:gd name="T90" fmla="*/ 438 w 584"/>
                <a:gd name="T91" fmla="*/ 30 h 388"/>
                <a:gd name="T92" fmla="*/ 422 w 584"/>
                <a:gd name="T93" fmla="*/ 38 h 388"/>
                <a:gd name="T94" fmla="*/ 386 w 584"/>
                <a:gd name="T95" fmla="*/ 54 h 388"/>
                <a:gd name="T96" fmla="*/ 364 w 584"/>
                <a:gd name="T97" fmla="*/ 62 h 388"/>
                <a:gd name="T98" fmla="*/ 344 w 584"/>
                <a:gd name="T99" fmla="*/ 68 h 388"/>
                <a:gd name="T100" fmla="*/ 324 w 584"/>
                <a:gd name="T101" fmla="*/ 70 h 388"/>
                <a:gd name="T102" fmla="*/ 316 w 584"/>
                <a:gd name="T103" fmla="*/ 68 h 388"/>
                <a:gd name="T104" fmla="*/ 310 w 584"/>
                <a:gd name="T105" fmla="*/ 66 h 388"/>
                <a:gd name="T106" fmla="*/ 310 w 584"/>
                <a:gd name="T107" fmla="*/ 66 h 388"/>
                <a:gd name="T108" fmla="*/ 278 w 584"/>
                <a:gd name="T109" fmla="*/ 50 h 388"/>
                <a:gd name="T110" fmla="*/ 240 w 584"/>
                <a:gd name="T111" fmla="*/ 28 h 388"/>
                <a:gd name="T112" fmla="*/ 194 w 584"/>
                <a:gd name="T113" fmla="*/ 0 h 3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84"/>
                <a:gd name="T172" fmla="*/ 0 h 388"/>
                <a:gd name="T173" fmla="*/ 584 w 584"/>
                <a:gd name="T174" fmla="*/ 388 h 38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84" h="388">
                  <a:moveTo>
                    <a:pt x="194" y="0"/>
                  </a:moveTo>
                  <a:lnTo>
                    <a:pt x="194" y="0"/>
                  </a:lnTo>
                  <a:lnTo>
                    <a:pt x="182" y="4"/>
                  </a:lnTo>
                  <a:lnTo>
                    <a:pt x="150" y="12"/>
                  </a:lnTo>
                  <a:lnTo>
                    <a:pt x="106" y="26"/>
                  </a:lnTo>
                  <a:lnTo>
                    <a:pt x="82" y="34"/>
                  </a:lnTo>
                  <a:lnTo>
                    <a:pt x="56" y="44"/>
                  </a:lnTo>
                  <a:lnTo>
                    <a:pt x="20" y="64"/>
                  </a:lnTo>
                  <a:lnTo>
                    <a:pt x="10" y="70"/>
                  </a:lnTo>
                  <a:lnTo>
                    <a:pt x="4" y="74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0" y="82"/>
                  </a:lnTo>
                  <a:lnTo>
                    <a:pt x="0" y="118"/>
                  </a:lnTo>
                  <a:lnTo>
                    <a:pt x="0" y="158"/>
                  </a:lnTo>
                  <a:lnTo>
                    <a:pt x="2" y="206"/>
                  </a:lnTo>
                  <a:lnTo>
                    <a:pt x="8" y="258"/>
                  </a:lnTo>
                  <a:lnTo>
                    <a:pt x="16" y="308"/>
                  </a:lnTo>
                  <a:lnTo>
                    <a:pt x="22" y="332"/>
                  </a:lnTo>
                  <a:lnTo>
                    <a:pt x="28" y="354"/>
                  </a:lnTo>
                  <a:lnTo>
                    <a:pt x="36" y="372"/>
                  </a:lnTo>
                  <a:lnTo>
                    <a:pt x="46" y="388"/>
                  </a:lnTo>
                  <a:lnTo>
                    <a:pt x="536" y="388"/>
                  </a:lnTo>
                  <a:lnTo>
                    <a:pt x="546" y="376"/>
                  </a:lnTo>
                  <a:lnTo>
                    <a:pt x="554" y="360"/>
                  </a:lnTo>
                  <a:lnTo>
                    <a:pt x="564" y="342"/>
                  </a:lnTo>
                  <a:lnTo>
                    <a:pt x="574" y="318"/>
                  </a:lnTo>
                  <a:lnTo>
                    <a:pt x="582" y="288"/>
                  </a:lnTo>
                  <a:lnTo>
                    <a:pt x="584" y="274"/>
                  </a:lnTo>
                  <a:lnTo>
                    <a:pt x="584" y="258"/>
                  </a:lnTo>
                  <a:lnTo>
                    <a:pt x="584" y="240"/>
                  </a:lnTo>
                  <a:lnTo>
                    <a:pt x="582" y="224"/>
                  </a:lnTo>
                  <a:lnTo>
                    <a:pt x="572" y="162"/>
                  </a:lnTo>
                  <a:lnTo>
                    <a:pt x="566" y="120"/>
                  </a:lnTo>
                  <a:lnTo>
                    <a:pt x="564" y="86"/>
                  </a:lnTo>
                  <a:lnTo>
                    <a:pt x="548" y="82"/>
                  </a:lnTo>
                  <a:lnTo>
                    <a:pt x="514" y="68"/>
                  </a:lnTo>
                  <a:lnTo>
                    <a:pt x="472" y="50"/>
                  </a:lnTo>
                  <a:lnTo>
                    <a:pt x="454" y="40"/>
                  </a:lnTo>
                  <a:lnTo>
                    <a:pt x="438" y="30"/>
                  </a:lnTo>
                  <a:lnTo>
                    <a:pt x="422" y="38"/>
                  </a:lnTo>
                  <a:lnTo>
                    <a:pt x="386" y="54"/>
                  </a:lnTo>
                  <a:lnTo>
                    <a:pt x="364" y="62"/>
                  </a:lnTo>
                  <a:lnTo>
                    <a:pt x="344" y="68"/>
                  </a:lnTo>
                  <a:lnTo>
                    <a:pt x="324" y="70"/>
                  </a:lnTo>
                  <a:lnTo>
                    <a:pt x="316" y="68"/>
                  </a:lnTo>
                  <a:lnTo>
                    <a:pt x="310" y="66"/>
                  </a:lnTo>
                  <a:lnTo>
                    <a:pt x="278" y="50"/>
                  </a:lnTo>
                  <a:lnTo>
                    <a:pt x="240" y="28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D2A3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816" y="3258"/>
              <a:ext cx="584" cy="388"/>
            </a:xfrm>
            <a:custGeom>
              <a:avLst/>
              <a:gdLst>
                <a:gd name="T0" fmla="*/ 194 w 584"/>
                <a:gd name="T1" fmla="*/ 0 h 388"/>
                <a:gd name="T2" fmla="*/ 194 w 584"/>
                <a:gd name="T3" fmla="*/ 0 h 388"/>
                <a:gd name="T4" fmla="*/ 182 w 584"/>
                <a:gd name="T5" fmla="*/ 4 h 388"/>
                <a:gd name="T6" fmla="*/ 150 w 584"/>
                <a:gd name="T7" fmla="*/ 12 h 388"/>
                <a:gd name="T8" fmla="*/ 106 w 584"/>
                <a:gd name="T9" fmla="*/ 26 h 388"/>
                <a:gd name="T10" fmla="*/ 82 w 584"/>
                <a:gd name="T11" fmla="*/ 34 h 388"/>
                <a:gd name="T12" fmla="*/ 56 w 584"/>
                <a:gd name="T13" fmla="*/ 44 h 388"/>
                <a:gd name="T14" fmla="*/ 56 w 584"/>
                <a:gd name="T15" fmla="*/ 44 h 388"/>
                <a:gd name="T16" fmla="*/ 20 w 584"/>
                <a:gd name="T17" fmla="*/ 64 h 388"/>
                <a:gd name="T18" fmla="*/ 10 w 584"/>
                <a:gd name="T19" fmla="*/ 70 h 388"/>
                <a:gd name="T20" fmla="*/ 4 w 584"/>
                <a:gd name="T21" fmla="*/ 74 h 388"/>
                <a:gd name="T22" fmla="*/ 0 w 584"/>
                <a:gd name="T23" fmla="*/ 78 h 388"/>
                <a:gd name="T24" fmla="*/ 0 w 584"/>
                <a:gd name="T25" fmla="*/ 80 h 388"/>
                <a:gd name="T26" fmla="*/ 0 w 584"/>
                <a:gd name="T27" fmla="*/ 82 h 388"/>
                <a:gd name="T28" fmla="*/ 0 w 584"/>
                <a:gd name="T29" fmla="*/ 82 h 388"/>
                <a:gd name="T30" fmla="*/ 0 w 584"/>
                <a:gd name="T31" fmla="*/ 118 h 388"/>
                <a:gd name="T32" fmla="*/ 0 w 584"/>
                <a:gd name="T33" fmla="*/ 158 h 388"/>
                <a:gd name="T34" fmla="*/ 2 w 584"/>
                <a:gd name="T35" fmla="*/ 206 h 388"/>
                <a:gd name="T36" fmla="*/ 8 w 584"/>
                <a:gd name="T37" fmla="*/ 258 h 388"/>
                <a:gd name="T38" fmla="*/ 16 w 584"/>
                <a:gd name="T39" fmla="*/ 308 h 388"/>
                <a:gd name="T40" fmla="*/ 22 w 584"/>
                <a:gd name="T41" fmla="*/ 332 h 388"/>
                <a:gd name="T42" fmla="*/ 28 w 584"/>
                <a:gd name="T43" fmla="*/ 354 h 388"/>
                <a:gd name="T44" fmla="*/ 36 w 584"/>
                <a:gd name="T45" fmla="*/ 372 h 388"/>
                <a:gd name="T46" fmla="*/ 46 w 584"/>
                <a:gd name="T47" fmla="*/ 388 h 388"/>
                <a:gd name="T48" fmla="*/ 536 w 584"/>
                <a:gd name="T49" fmla="*/ 388 h 388"/>
                <a:gd name="T50" fmla="*/ 536 w 584"/>
                <a:gd name="T51" fmla="*/ 388 h 388"/>
                <a:gd name="T52" fmla="*/ 546 w 584"/>
                <a:gd name="T53" fmla="*/ 376 h 388"/>
                <a:gd name="T54" fmla="*/ 554 w 584"/>
                <a:gd name="T55" fmla="*/ 360 h 388"/>
                <a:gd name="T56" fmla="*/ 564 w 584"/>
                <a:gd name="T57" fmla="*/ 342 h 388"/>
                <a:gd name="T58" fmla="*/ 574 w 584"/>
                <a:gd name="T59" fmla="*/ 318 h 388"/>
                <a:gd name="T60" fmla="*/ 582 w 584"/>
                <a:gd name="T61" fmla="*/ 288 h 388"/>
                <a:gd name="T62" fmla="*/ 584 w 584"/>
                <a:gd name="T63" fmla="*/ 274 h 388"/>
                <a:gd name="T64" fmla="*/ 584 w 584"/>
                <a:gd name="T65" fmla="*/ 258 h 388"/>
                <a:gd name="T66" fmla="*/ 584 w 584"/>
                <a:gd name="T67" fmla="*/ 240 h 388"/>
                <a:gd name="T68" fmla="*/ 582 w 584"/>
                <a:gd name="T69" fmla="*/ 224 h 388"/>
                <a:gd name="T70" fmla="*/ 582 w 584"/>
                <a:gd name="T71" fmla="*/ 224 h 388"/>
                <a:gd name="T72" fmla="*/ 572 w 584"/>
                <a:gd name="T73" fmla="*/ 162 h 388"/>
                <a:gd name="T74" fmla="*/ 566 w 584"/>
                <a:gd name="T75" fmla="*/ 120 h 388"/>
                <a:gd name="T76" fmla="*/ 564 w 584"/>
                <a:gd name="T77" fmla="*/ 86 h 388"/>
                <a:gd name="T78" fmla="*/ 564 w 584"/>
                <a:gd name="T79" fmla="*/ 86 h 388"/>
                <a:gd name="T80" fmla="*/ 548 w 584"/>
                <a:gd name="T81" fmla="*/ 82 h 388"/>
                <a:gd name="T82" fmla="*/ 514 w 584"/>
                <a:gd name="T83" fmla="*/ 68 h 388"/>
                <a:gd name="T84" fmla="*/ 472 w 584"/>
                <a:gd name="T85" fmla="*/ 50 h 388"/>
                <a:gd name="T86" fmla="*/ 454 w 584"/>
                <a:gd name="T87" fmla="*/ 40 h 388"/>
                <a:gd name="T88" fmla="*/ 438 w 584"/>
                <a:gd name="T89" fmla="*/ 30 h 388"/>
                <a:gd name="T90" fmla="*/ 438 w 584"/>
                <a:gd name="T91" fmla="*/ 30 h 388"/>
                <a:gd name="T92" fmla="*/ 422 w 584"/>
                <a:gd name="T93" fmla="*/ 38 h 388"/>
                <a:gd name="T94" fmla="*/ 386 w 584"/>
                <a:gd name="T95" fmla="*/ 54 h 388"/>
                <a:gd name="T96" fmla="*/ 364 w 584"/>
                <a:gd name="T97" fmla="*/ 62 h 388"/>
                <a:gd name="T98" fmla="*/ 344 w 584"/>
                <a:gd name="T99" fmla="*/ 68 h 388"/>
                <a:gd name="T100" fmla="*/ 324 w 584"/>
                <a:gd name="T101" fmla="*/ 70 h 388"/>
                <a:gd name="T102" fmla="*/ 316 w 584"/>
                <a:gd name="T103" fmla="*/ 68 h 388"/>
                <a:gd name="T104" fmla="*/ 310 w 584"/>
                <a:gd name="T105" fmla="*/ 66 h 388"/>
                <a:gd name="T106" fmla="*/ 310 w 584"/>
                <a:gd name="T107" fmla="*/ 66 h 388"/>
                <a:gd name="T108" fmla="*/ 278 w 584"/>
                <a:gd name="T109" fmla="*/ 50 h 388"/>
                <a:gd name="T110" fmla="*/ 240 w 584"/>
                <a:gd name="T111" fmla="*/ 28 h 388"/>
                <a:gd name="T112" fmla="*/ 194 w 584"/>
                <a:gd name="T113" fmla="*/ 0 h 3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84"/>
                <a:gd name="T172" fmla="*/ 0 h 388"/>
                <a:gd name="T173" fmla="*/ 584 w 584"/>
                <a:gd name="T174" fmla="*/ 388 h 38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84" h="388">
                  <a:moveTo>
                    <a:pt x="194" y="0"/>
                  </a:moveTo>
                  <a:lnTo>
                    <a:pt x="194" y="0"/>
                  </a:lnTo>
                  <a:lnTo>
                    <a:pt x="182" y="4"/>
                  </a:lnTo>
                  <a:lnTo>
                    <a:pt x="150" y="12"/>
                  </a:lnTo>
                  <a:lnTo>
                    <a:pt x="106" y="26"/>
                  </a:lnTo>
                  <a:lnTo>
                    <a:pt x="82" y="34"/>
                  </a:lnTo>
                  <a:lnTo>
                    <a:pt x="56" y="44"/>
                  </a:lnTo>
                  <a:lnTo>
                    <a:pt x="20" y="64"/>
                  </a:lnTo>
                  <a:lnTo>
                    <a:pt x="10" y="70"/>
                  </a:lnTo>
                  <a:lnTo>
                    <a:pt x="4" y="74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0" y="82"/>
                  </a:lnTo>
                  <a:lnTo>
                    <a:pt x="0" y="118"/>
                  </a:lnTo>
                  <a:lnTo>
                    <a:pt x="0" y="158"/>
                  </a:lnTo>
                  <a:lnTo>
                    <a:pt x="2" y="206"/>
                  </a:lnTo>
                  <a:lnTo>
                    <a:pt x="8" y="258"/>
                  </a:lnTo>
                  <a:lnTo>
                    <a:pt x="16" y="308"/>
                  </a:lnTo>
                  <a:lnTo>
                    <a:pt x="22" y="332"/>
                  </a:lnTo>
                  <a:lnTo>
                    <a:pt x="28" y="354"/>
                  </a:lnTo>
                  <a:lnTo>
                    <a:pt x="36" y="372"/>
                  </a:lnTo>
                  <a:lnTo>
                    <a:pt x="46" y="388"/>
                  </a:lnTo>
                  <a:lnTo>
                    <a:pt x="536" y="388"/>
                  </a:lnTo>
                  <a:lnTo>
                    <a:pt x="546" y="376"/>
                  </a:lnTo>
                  <a:lnTo>
                    <a:pt x="554" y="360"/>
                  </a:lnTo>
                  <a:lnTo>
                    <a:pt x="564" y="342"/>
                  </a:lnTo>
                  <a:lnTo>
                    <a:pt x="574" y="318"/>
                  </a:lnTo>
                  <a:lnTo>
                    <a:pt x="582" y="288"/>
                  </a:lnTo>
                  <a:lnTo>
                    <a:pt x="584" y="274"/>
                  </a:lnTo>
                  <a:lnTo>
                    <a:pt x="584" y="258"/>
                  </a:lnTo>
                  <a:lnTo>
                    <a:pt x="584" y="240"/>
                  </a:lnTo>
                  <a:lnTo>
                    <a:pt x="582" y="224"/>
                  </a:lnTo>
                  <a:lnTo>
                    <a:pt x="572" y="162"/>
                  </a:lnTo>
                  <a:lnTo>
                    <a:pt x="566" y="120"/>
                  </a:lnTo>
                  <a:lnTo>
                    <a:pt x="564" y="86"/>
                  </a:lnTo>
                  <a:lnTo>
                    <a:pt x="548" y="82"/>
                  </a:lnTo>
                  <a:lnTo>
                    <a:pt x="514" y="68"/>
                  </a:lnTo>
                  <a:lnTo>
                    <a:pt x="472" y="50"/>
                  </a:lnTo>
                  <a:lnTo>
                    <a:pt x="454" y="40"/>
                  </a:lnTo>
                  <a:lnTo>
                    <a:pt x="438" y="30"/>
                  </a:lnTo>
                  <a:lnTo>
                    <a:pt x="422" y="38"/>
                  </a:lnTo>
                  <a:lnTo>
                    <a:pt x="386" y="54"/>
                  </a:lnTo>
                  <a:lnTo>
                    <a:pt x="364" y="62"/>
                  </a:lnTo>
                  <a:lnTo>
                    <a:pt x="344" y="68"/>
                  </a:lnTo>
                  <a:lnTo>
                    <a:pt x="324" y="70"/>
                  </a:lnTo>
                  <a:lnTo>
                    <a:pt x="316" y="68"/>
                  </a:lnTo>
                  <a:lnTo>
                    <a:pt x="310" y="66"/>
                  </a:lnTo>
                  <a:lnTo>
                    <a:pt x="278" y="50"/>
                  </a:lnTo>
                  <a:lnTo>
                    <a:pt x="240" y="28"/>
                  </a:lnTo>
                  <a:lnTo>
                    <a:pt x="19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1222" y="3312"/>
              <a:ext cx="108" cy="272"/>
            </a:xfrm>
            <a:custGeom>
              <a:avLst/>
              <a:gdLst>
                <a:gd name="T0" fmla="*/ 2 w 108"/>
                <a:gd name="T1" fmla="*/ 272 h 272"/>
                <a:gd name="T2" fmla="*/ 2 w 108"/>
                <a:gd name="T3" fmla="*/ 272 h 272"/>
                <a:gd name="T4" fmla="*/ 12 w 108"/>
                <a:gd name="T5" fmla="*/ 260 h 272"/>
                <a:gd name="T6" fmla="*/ 24 w 108"/>
                <a:gd name="T7" fmla="*/ 246 h 272"/>
                <a:gd name="T8" fmla="*/ 38 w 108"/>
                <a:gd name="T9" fmla="*/ 228 h 272"/>
                <a:gd name="T10" fmla="*/ 54 w 108"/>
                <a:gd name="T11" fmla="*/ 202 h 272"/>
                <a:gd name="T12" fmla="*/ 70 w 108"/>
                <a:gd name="T13" fmla="*/ 174 h 272"/>
                <a:gd name="T14" fmla="*/ 88 w 108"/>
                <a:gd name="T15" fmla="*/ 140 h 272"/>
                <a:gd name="T16" fmla="*/ 102 w 108"/>
                <a:gd name="T17" fmla="*/ 102 h 272"/>
                <a:gd name="T18" fmla="*/ 72 w 108"/>
                <a:gd name="T19" fmla="*/ 74 h 272"/>
                <a:gd name="T20" fmla="*/ 108 w 108"/>
                <a:gd name="T21" fmla="*/ 68 h 272"/>
                <a:gd name="T22" fmla="*/ 108 w 108"/>
                <a:gd name="T23" fmla="*/ 68 h 272"/>
                <a:gd name="T24" fmla="*/ 106 w 108"/>
                <a:gd name="T25" fmla="*/ 62 h 272"/>
                <a:gd name="T26" fmla="*/ 102 w 108"/>
                <a:gd name="T27" fmla="*/ 44 h 272"/>
                <a:gd name="T28" fmla="*/ 98 w 108"/>
                <a:gd name="T29" fmla="*/ 34 h 272"/>
                <a:gd name="T30" fmla="*/ 92 w 108"/>
                <a:gd name="T31" fmla="*/ 22 h 272"/>
                <a:gd name="T32" fmla="*/ 82 w 108"/>
                <a:gd name="T33" fmla="*/ 12 h 272"/>
                <a:gd name="T34" fmla="*/ 70 w 108"/>
                <a:gd name="T35" fmla="*/ 0 h 272"/>
                <a:gd name="T36" fmla="*/ 52 w 108"/>
                <a:gd name="T37" fmla="*/ 6 h 272"/>
                <a:gd name="T38" fmla="*/ 52 w 108"/>
                <a:gd name="T39" fmla="*/ 6 h 272"/>
                <a:gd name="T40" fmla="*/ 44 w 108"/>
                <a:gd name="T41" fmla="*/ 80 h 272"/>
                <a:gd name="T42" fmla="*/ 38 w 108"/>
                <a:gd name="T43" fmla="*/ 140 h 272"/>
                <a:gd name="T44" fmla="*/ 32 w 108"/>
                <a:gd name="T45" fmla="*/ 164 h 272"/>
                <a:gd name="T46" fmla="*/ 28 w 108"/>
                <a:gd name="T47" fmla="*/ 180 h 272"/>
                <a:gd name="T48" fmla="*/ 28 w 108"/>
                <a:gd name="T49" fmla="*/ 180 h 272"/>
                <a:gd name="T50" fmla="*/ 20 w 108"/>
                <a:gd name="T51" fmla="*/ 208 h 272"/>
                <a:gd name="T52" fmla="*/ 8 w 108"/>
                <a:gd name="T53" fmla="*/ 234 h 272"/>
                <a:gd name="T54" fmla="*/ 2 w 108"/>
                <a:gd name="T55" fmla="*/ 256 h 272"/>
                <a:gd name="T56" fmla="*/ 0 w 108"/>
                <a:gd name="T57" fmla="*/ 266 h 272"/>
                <a:gd name="T58" fmla="*/ 2 w 108"/>
                <a:gd name="T59" fmla="*/ 272 h 27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8"/>
                <a:gd name="T91" fmla="*/ 0 h 272"/>
                <a:gd name="T92" fmla="*/ 108 w 108"/>
                <a:gd name="T93" fmla="*/ 272 h 27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8" h="272">
                  <a:moveTo>
                    <a:pt x="2" y="272"/>
                  </a:moveTo>
                  <a:lnTo>
                    <a:pt x="2" y="272"/>
                  </a:lnTo>
                  <a:lnTo>
                    <a:pt x="12" y="260"/>
                  </a:lnTo>
                  <a:lnTo>
                    <a:pt x="24" y="246"/>
                  </a:lnTo>
                  <a:lnTo>
                    <a:pt x="38" y="228"/>
                  </a:lnTo>
                  <a:lnTo>
                    <a:pt x="54" y="202"/>
                  </a:lnTo>
                  <a:lnTo>
                    <a:pt x="70" y="174"/>
                  </a:lnTo>
                  <a:lnTo>
                    <a:pt x="88" y="140"/>
                  </a:lnTo>
                  <a:lnTo>
                    <a:pt x="102" y="102"/>
                  </a:lnTo>
                  <a:lnTo>
                    <a:pt x="72" y="74"/>
                  </a:lnTo>
                  <a:lnTo>
                    <a:pt x="108" y="68"/>
                  </a:lnTo>
                  <a:lnTo>
                    <a:pt x="106" y="62"/>
                  </a:lnTo>
                  <a:lnTo>
                    <a:pt x="102" y="44"/>
                  </a:lnTo>
                  <a:lnTo>
                    <a:pt x="98" y="34"/>
                  </a:lnTo>
                  <a:lnTo>
                    <a:pt x="92" y="22"/>
                  </a:lnTo>
                  <a:lnTo>
                    <a:pt x="82" y="12"/>
                  </a:lnTo>
                  <a:lnTo>
                    <a:pt x="70" y="0"/>
                  </a:lnTo>
                  <a:lnTo>
                    <a:pt x="52" y="6"/>
                  </a:lnTo>
                  <a:lnTo>
                    <a:pt x="44" y="80"/>
                  </a:lnTo>
                  <a:lnTo>
                    <a:pt x="38" y="140"/>
                  </a:lnTo>
                  <a:lnTo>
                    <a:pt x="32" y="164"/>
                  </a:lnTo>
                  <a:lnTo>
                    <a:pt x="28" y="180"/>
                  </a:lnTo>
                  <a:lnTo>
                    <a:pt x="20" y="208"/>
                  </a:lnTo>
                  <a:lnTo>
                    <a:pt x="8" y="234"/>
                  </a:lnTo>
                  <a:lnTo>
                    <a:pt x="2" y="256"/>
                  </a:lnTo>
                  <a:lnTo>
                    <a:pt x="0" y="266"/>
                  </a:lnTo>
                  <a:lnTo>
                    <a:pt x="2" y="272"/>
                  </a:lnTo>
                  <a:close/>
                </a:path>
              </a:pathLst>
            </a:custGeom>
            <a:solidFill>
              <a:srgbClr val="B77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1222" y="3312"/>
              <a:ext cx="108" cy="272"/>
            </a:xfrm>
            <a:custGeom>
              <a:avLst/>
              <a:gdLst>
                <a:gd name="T0" fmla="*/ 2 w 108"/>
                <a:gd name="T1" fmla="*/ 272 h 272"/>
                <a:gd name="T2" fmla="*/ 2 w 108"/>
                <a:gd name="T3" fmla="*/ 272 h 272"/>
                <a:gd name="T4" fmla="*/ 12 w 108"/>
                <a:gd name="T5" fmla="*/ 260 h 272"/>
                <a:gd name="T6" fmla="*/ 24 w 108"/>
                <a:gd name="T7" fmla="*/ 246 h 272"/>
                <a:gd name="T8" fmla="*/ 38 w 108"/>
                <a:gd name="T9" fmla="*/ 228 h 272"/>
                <a:gd name="T10" fmla="*/ 54 w 108"/>
                <a:gd name="T11" fmla="*/ 202 h 272"/>
                <a:gd name="T12" fmla="*/ 70 w 108"/>
                <a:gd name="T13" fmla="*/ 174 h 272"/>
                <a:gd name="T14" fmla="*/ 88 w 108"/>
                <a:gd name="T15" fmla="*/ 140 h 272"/>
                <a:gd name="T16" fmla="*/ 102 w 108"/>
                <a:gd name="T17" fmla="*/ 102 h 272"/>
                <a:gd name="T18" fmla="*/ 72 w 108"/>
                <a:gd name="T19" fmla="*/ 74 h 272"/>
                <a:gd name="T20" fmla="*/ 108 w 108"/>
                <a:gd name="T21" fmla="*/ 68 h 272"/>
                <a:gd name="T22" fmla="*/ 108 w 108"/>
                <a:gd name="T23" fmla="*/ 68 h 272"/>
                <a:gd name="T24" fmla="*/ 106 w 108"/>
                <a:gd name="T25" fmla="*/ 62 h 272"/>
                <a:gd name="T26" fmla="*/ 102 w 108"/>
                <a:gd name="T27" fmla="*/ 44 h 272"/>
                <a:gd name="T28" fmla="*/ 98 w 108"/>
                <a:gd name="T29" fmla="*/ 34 h 272"/>
                <a:gd name="T30" fmla="*/ 92 w 108"/>
                <a:gd name="T31" fmla="*/ 22 h 272"/>
                <a:gd name="T32" fmla="*/ 82 w 108"/>
                <a:gd name="T33" fmla="*/ 12 h 272"/>
                <a:gd name="T34" fmla="*/ 70 w 108"/>
                <a:gd name="T35" fmla="*/ 0 h 272"/>
                <a:gd name="T36" fmla="*/ 52 w 108"/>
                <a:gd name="T37" fmla="*/ 6 h 272"/>
                <a:gd name="T38" fmla="*/ 52 w 108"/>
                <a:gd name="T39" fmla="*/ 6 h 272"/>
                <a:gd name="T40" fmla="*/ 44 w 108"/>
                <a:gd name="T41" fmla="*/ 80 h 272"/>
                <a:gd name="T42" fmla="*/ 38 w 108"/>
                <a:gd name="T43" fmla="*/ 140 h 272"/>
                <a:gd name="T44" fmla="*/ 32 w 108"/>
                <a:gd name="T45" fmla="*/ 164 h 272"/>
                <a:gd name="T46" fmla="*/ 28 w 108"/>
                <a:gd name="T47" fmla="*/ 180 h 272"/>
                <a:gd name="T48" fmla="*/ 28 w 108"/>
                <a:gd name="T49" fmla="*/ 180 h 272"/>
                <a:gd name="T50" fmla="*/ 20 w 108"/>
                <a:gd name="T51" fmla="*/ 208 h 272"/>
                <a:gd name="T52" fmla="*/ 8 w 108"/>
                <a:gd name="T53" fmla="*/ 234 h 272"/>
                <a:gd name="T54" fmla="*/ 2 w 108"/>
                <a:gd name="T55" fmla="*/ 256 h 272"/>
                <a:gd name="T56" fmla="*/ 0 w 108"/>
                <a:gd name="T57" fmla="*/ 266 h 272"/>
                <a:gd name="T58" fmla="*/ 2 w 108"/>
                <a:gd name="T59" fmla="*/ 272 h 27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8"/>
                <a:gd name="T91" fmla="*/ 0 h 272"/>
                <a:gd name="T92" fmla="*/ 108 w 108"/>
                <a:gd name="T93" fmla="*/ 272 h 27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8" h="272">
                  <a:moveTo>
                    <a:pt x="2" y="272"/>
                  </a:moveTo>
                  <a:lnTo>
                    <a:pt x="2" y="272"/>
                  </a:lnTo>
                  <a:lnTo>
                    <a:pt x="12" y="260"/>
                  </a:lnTo>
                  <a:lnTo>
                    <a:pt x="24" y="246"/>
                  </a:lnTo>
                  <a:lnTo>
                    <a:pt x="38" y="228"/>
                  </a:lnTo>
                  <a:lnTo>
                    <a:pt x="54" y="202"/>
                  </a:lnTo>
                  <a:lnTo>
                    <a:pt x="70" y="174"/>
                  </a:lnTo>
                  <a:lnTo>
                    <a:pt x="88" y="140"/>
                  </a:lnTo>
                  <a:lnTo>
                    <a:pt x="102" y="102"/>
                  </a:lnTo>
                  <a:lnTo>
                    <a:pt x="72" y="74"/>
                  </a:lnTo>
                  <a:lnTo>
                    <a:pt x="108" y="68"/>
                  </a:lnTo>
                  <a:lnTo>
                    <a:pt x="106" y="62"/>
                  </a:lnTo>
                  <a:lnTo>
                    <a:pt x="102" y="44"/>
                  </a:lnTo>
                  <a:lnTo>
                    <a:pt x="98" y="34"/>
                  </a:lnTo>
                  <a:lnTo>
                    <a:pt x="92" y="22"/>
                  </a:lnTo>
                  <a:lnTo>
                    <a:pt x="82" y="12"/>
                  </a:lnTo>
                  <a:lnTo>
                    <a:pt x="70" y="0"/>
                  </a:lnTo>
                  <a:lnTo>
                    <a:pt x="52" y="6"/>
                  </a:lnTo>
                  <a:lnTo>
                    <a:pt x="44" y="80"/>
                  </a:lnTo>
                  <a:lnTo>
                    <a:pt x="38" y="140"/>
                  </a:lnTo>
                  <a:lnTo>
                    <a:pt x="32" y="164"/>
                  </a:lnTo>
                  <a:lnTo>
                    <a:pt x="28" y="180"/>
                  </a:lnTo>
                  <a:lnTo>
                    <a:pt x="20" y="208"/>
                  </a:lnTo>
                  <a:lnTo>
                    <a:pt x="8" y="234"/>
                  </a:lnTo>
                  <a:lnTo>
                    <a:pt x="2" y="256"/>
                  </a:lnTo>
                  <a:lnTo>
                    <a:pt x="0" y="266"/>
                  </a:lnTo>
                  <a:lnTo>
                    <a:pt x="2" y="27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1022" y="2812"/>
              <a:ext cx="326" cy="326"/>
            </a:xfrm>
            <a:custGeom>
              <a:avLst/>
              <a:gdLst>
                <a:gd name="T0" fmla="*/ 0 w 326"/>
                <a:gd name="T1" fmla="*/ 152 h 326"/>
                <a:gd name="T2" fmla="*/ 0 w 326"/>
                <a:gd name="T3" fmla="*/ 152 h 326"/>
                <a:gd name="T4" fmla="*/ 0 w 326"/>
                <a:gd name="T5" fmla="*/ 146 h 326"/>
                <a:gd name="T6" fmla="*/ 0 w 326"/>
                <a:gd name="T7" fmla="*/ 134 h 326"/>
                <a:gd name="T8" fmla="*/ 0 w 326"/>
                <a:gd name="T9" fmla="*/ 116 h 326"/>
                <a:gd name="T10" fmla="*/ 2 w 326"/>
                <a:gd name="T11" fmla="*/ 104 h 326"/>
                <a:gd name="T12" fmla="*/ 6 w 326"/>
                <a:gd name="T13" fmla="*/ 92 h 326"/>
                <a:gd name="T14" fmla="*/ 12 w 326"/>
                <a:gd name="T15" fmla="*/ 80 h 326"/>
                <a:gd name="T16" fmla="*/ 18 w 326"/>
                <a:gd name="T17" fmla="*/ 68 h 326"/>
                <a:gd name="T18" fmla="*/ 28 w 326"/>
                <a:gd name="T19" fmla="*/ 56 h 326"/>
                <a:gd name="T20" fmla="*/ 38 w 326"/>
                <a:gd name="T21" fmla="*/ 44 h 326"/>
                <a:gd name="T22" fmla="*/ 52 w 326"/>
                <a:gd name="T23" fmla="*/ 34 h 326"/>
                <a:gd name="T24" fmla="*/ 70 w 326"/>
                <a:gd name="T25" fmla="*/ 22 h 326"/>
                <a:gd name="T26" fmla="*/ 90 w 326"/>
                <a:gd name="T27" fmla="*/ 14 h 326"/>
                <a:gd name="T28" fmla="*/ 112 w 326"/>
                <a:gd name="T29" fmla="*/ 6 h 326"/>
                <a:gd name="T30" fmla="*/ 112 w 326"/>
                <a:gd name="T31" fmla="*/ 6 h 326"/>
                <a:gd name="T32" fmla="*/ 126 w 326"/>
                <a:gd name="T33" fmla="*/ 2 h 326"/>
                <a:gd name="T34" fmla="*/ 138 w 326"/>
                <a:gd name="T35" fmla="*/ 2 h 326"/>
                <a:gd name="T36" fmla="*/ 152 w 326"/>
                <a:gd name="T37" fmla="*/ 0 h 326"/>
                <a:gd name="T38" fmla="*/ 164 w 326"/>
                <a:gd name="T39" fmla="*/ 2 h 326"/>
                <a:gd name="T40" fmla="*/ 188 w 326"/>
                <a:gd name="T41" fmla="*/ 6 h 326"/>
                <a:gd name="T42" fmla="*/ 214 w 326"/>
                <a:gd name="T43" fmla="*/ 16 h 326"/>
                <a:gd name="T44" fmla="*/ 236 w 326"/>
                <a:gd name="T45" fmla="*/ 28 h 326"/>
                <a:gd name="T46" fmla="*/ 258 w 326"/>
                <a:gd name="T47" fmla="*/ 44 h 326"/>
                <a:gd name="T48" fmla="*/ 276 w 326"/>
                <a:gd name="T49" fmla="*/ 64 h 326"/>
                <a:gd name="T50" fmla="*/ 294 w 326"/>
                <a:gd name="T51" fmla="*/ 84 h 326"/>
                <a:gd name="T52" fmla="*/ 308 w 326"/>
                <a:gd name="T53" fmla="*/ 108 h 326"/>
                <a:gd name="T54" fmla="*/ 318 w 326"/>
                <a:gd name="T55" fmla="*/ 132 h 326"/>
                <a:gd name="T56" fmla="*/ 324 w 326"/>
                <a:gd name="T57" fmla="*/ 158 h 326"/>
                <a:gd name="T58" fmla="*/ 326 w 326"/>
                <a:gd name="T59" fmla="*/ 182 h 326"/>
                <a:gd name="T60" fmla="*/ 326 w 326"/>
                <a:gd name="T61" fmla="*/ 196 h 326"/>
                <a:gd name="T62" fmla="*/ 324 w 326"/>
                <a:gd name="T63" fmla="*/ 208 h 326"/>
                <a:gd name="T64" fmla="*/ 320 w 326"/>
                <a:gd name="T65" fmla="*/ 220 h 326"/>
                <a:gd name="T66" fmla="*/ 316 w 326"/>
                <a:gd name="T67" fmla="*/ 234 h 326"/>
                <a:gd name="T68" fmla="*/ 310 w 326"/>
                <a:gd name="T69" fmla="*/ 246 h 326"/>
                <a:gd name="T70" fmla="*/ 302 w 326"/>
                <a:gd name="T71" fmla="*/ 258 h 326"/>
                <a:gd name="T72" fmla="*/ 294 w 326"/>
                <a:gd name="T73" fmla="*/ 270 h 326"/>
                <a:gd name="T74" fmla="*/ 284 w 326"/>
                <a:gd name="T75" fmla="*/ 280 h 326"/>
                <a:gd name="T76" fmla="*/ 284 w 326"/>
                <a:gd name="T77" fmla="*/ 280 h 326"/>
                <a:gd name="T78" fmla="*/ 262 w 326"/>
                <a:gd name="T79" fmla="*/ 298 h 326"/>
                <a:gd name="T80" fmla="*/ 240 w 326"/>
                <a:gd name="T81" fmla="*/ 312 h 326"/>
                <a:gd name="T82" fmla="*/ 218 w 326"/>
                <a:gd name="T83" fmla="*/ 320 h 326"/>
                <a:gd name="T84" fmla="*/ 194 w 326"/>
                <a:gd name="T85" fmla="*/ 324 h 326"/>
                <a:gd name="T86" fmla="*/ 172 w 326"/>
                <a:gd name="T87" fmla="*/ 326 h 326"/>
                <a:gd name="T88" fmla="*/ 150 w 326"/>
                <a:gd name="T89" fmla="*/ 322 h 326"/>
                <a:gd name="T90" fmla="*/ 128 w 326"/>
                <a:gd name="T91" fmla="*/ 316 h 326"/>
                <a:gd name="T92" fmla="*/ 108 w 326"/>
                <a:gd name="T93" fmla="*/ 306 h 326"/>
                <a:gd name="T94" fmla="*/ 88 w 326"/>
                <a:gd name="T95" fmla="*/ 294 h 326"/>
                <a:gd name="T96" fmla="*/ 70 w 326"/>
                <a:gd name="T97" fmla="*/ 278 h 326"/>
                <a:gd name="T98" fmla="*/ 52 w 326"/>
                <a:gd name="T99" fmla="*/ 262 h 326"/>
                <a:gd name="T100" fmla="*/ 38 w 326"/>
                <a:gd name="T101" fmla="*/ 242 h 326"/>
                <a:gd name="T102" fmla="*/ 24 w 326"/>
                <a:gd name="T103" fmla="*/ 222 h 326"/>
                <a:gd name="T104" fmla="*/ 14 w 326"/>
                <a:gd name="T105" fmla="*/ 198 h 326"/>
                <a:gd name="T106" fmla="*/ 6 w 326"/>
                <a:gd name="T107" fmla="*/ 176 h 326"/>
                <a:gd name="T108" fmla="*/ 0 w 326"/>
                <a:gd name="T109" fmla="*/ 152 h 3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26"/>
                <a:gd name="T166" fmla="*/ 0 h 326"/>
                <a:gd name="T167" fmla="*/ 326 w 326"/>
                <a:gd name="T168" fmla="*/ 326 h 3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26" h="326">
                  <a:moveTo>
                    <a:pt x="0" y="152"/>
                  </a:moveTo>
                  <a:lnTo>
                    <a:pt x="0" y="152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0" y="116"/>
                  </a:lnTo>
                  <a:lnTo>
                    <a:pt x="2" y="104"/>
                  </a:lnTo>
                  <a:lnTo>
                    <a:pt x="6" y="92"/>
                  </a:lnTo>
                  <a:lnTo>
                    <a:pt x="12" y="80"/>
                  </a:lnTo>
                  <a:lnTo>
                    <a:pt x="18" y="68"/>
                  </a:lnTo>
                  <a:lnTo>
                    <a:pt x="28" y="56"/>
                  </a:lnTo>
                  <a:lnTo>
                    <a:pt x="38" y="44"/>
                  </a:lnTo>
                  <a:lnTo>
                    <a:pt x="52" y="34"/>
                  </a:lnTo>
                  <a:lnTo>
                    <a:pt x="70" y="22"/>
                  </a:lnTo>
                  <a:lnTo>
                    <a:pt x="90" y="14"/>
                  </a:lnTo>
                  <a:lnTo>
                    <a:pt x="112" y="6"/>
                  </a:lnTo>
                  <a:lnTo>
                    <a:pt x="126" y="2"/>
                  </a:lnTo>
                  <a:lnTo>
                    <a:pt x="138" y="2"/>
                  </a:lnTo>
                  <a:lnTo>
                    <a:pt x="152" y="0"/>
                  </a:lnTo>
                  <a:lnTo>
                    <a:pt x="164" y="2"/>
                  </a:lnTo>
                  <a:lnTo>
                    <a:pt x="188" y="6"/>
                  </a:lnTo>
                  <a:lnTo>
                    <a:pt x="214" y="16"/>
                  </a:lnTo>
                  <a:lnTo>
                    <a:pt x="236" y="28"/>
                  </a:lnTo>
                  <a:lnTo>
                    <a:pt x="258" y="44"/>
                  </a:lnTo>
                  <a:lnTo>
                    <a:pt x="276" y="64"/>
                  </a:lnTo>
                  <a:lnTo>
                    <a:pt x="294" y="84"/>
                  </a:lnTo>
                  <a:lnTo>
                    <a:pt x="308" y="108"/>
                  </a:lnTo>
                  <a:lnTo>
                    <a:pt x="318" y="132"/>
                  </a:lnTo>
                  <a:lnTo>
                    <a:pt x="324" y="158"/>
                  </a:lnTo>
                  <a:lnTo>
                    <a:pt x="326" y="182"/>
                  </a:lnTo>
                  <a:lnTo>
                    <a:pt x="326" y="196"/>
                  </a:lnTo>
                  <a:lnTo>
                    <a:pt x="324" y="208"/>
                  </a:lnTo>
                  <a:lnTo>
                    <a:pt x="320" y="220"/>
                  </a:lnTo>
                  <a:lnTo>
                    <a:pt x="316" y="234"/>
                  </a:lnTo>
                  <a:lnTo>
                    <a:pt x="310" y="246"/>
                  </a:lnTo>
                  <a:lnTo>
                    <a:pt x="302" y="258"/>
                  </a:lnTo>
                  <a:lnTo>
                    <a:pt x="294" y="270"/>
                  </a:lnTo>
                  <a:lnTo>
                    <a:pt x="284" y="280"/>
                  </a:lnTo>
                  <a:lnTo>
                    <a:pt x="262" y="298"/>
                  </a:lnTo>
                  <a:lnTo>
                    <a:pt x="240" y="312"/>
                  </a:lnTo>
                  <a:lnTo>
                    <a:pt x="218" y="320"/>
                  </a:lnTo>
                  <a:lnTo>
                    <a:pt x="194" y="324"/>
                  </a:lnTo>
                  <a:lnTo>
                    <a:pt x="172" y="326"/>
                  </a:lnTo>
                  <a:lnTo>
                    <a:pt x="150" y="322"/>
                  </a:lnTo>
                  <a:lnTo>
                    <a:pt x="128" y="316"/>
                  </a:lnTo>
                  <a:lnTo>
                    <a:pt x="108" y="306"/>
                  </a:lnTo>
                  <a:lnTo>
                    <a:pt x="88" y="294"/>
                  </a:lnTo>
                  <a:lnTo>
                    <a:pt x="70" y="278"/>
                  </a:lnTo>
                  <a:lnTo>
                    <a:pt x="52" y="262"/>
                  </a:lnTo>
                  <a:lnTo>
                    <a:pt x="38" y="242"/>
                  </a:lnTo>
                  <a:lnTo>
                    <a:pt x="24" y="222"/>
                  </a:lnTo>
                  <a:lnTo>
                    <a:pt x="14" y="198"/>
                  </a:lnTo>
                  <a:lnTo>
                    <a:pt x="6" y="176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1022" y="2812"/>
              <a:ext cx="326" cy="326"/>
            </a:xfrm>
            <a:custGeom>
              <a:avLst/>
              <a:gdLst>
                <a:gd name="T0" fmla="*/ 0 w 326"/>
                <a:gd name="T1" fmla="*/ 152 h 326"/>
                <a:gd name="T2" fmla="*/ 0 w 326"/>
                <a:gd name="T3" fmla="*/ 152 h 326"/>
                <a:gd name="T4" fmla="*/ 0 w 326"/>
                <a:gd name="T5" fmla="*/ 146 h 326"/>
                <a:gd name="T6" fmla="*/ 0 w 326"/>
                <a:gd name="T7" fmla="*/ 134 h 326"/>
                <a:gd name="T8" fmla="*/ 0 w 326"/>
                <a:gd name="T9" fmla="*/ 116 h 326"/>
                <a:gd name="T10" fmla="*/ 2 w 326"/>
                <a:gd name="T11" fmla="*/ 104 h 326"/>
                <a:gd name="T12" fmla="*/ 6 w 326"/>
                <a:gd name="T13" fmla="*/ 92 h 326"/>
                <a:gd name="T14" fmla="*/ 12 w 326"/>
                <a:gd name="T15" fmla="*/ 80 h 326"/>
                <a:gd name="T16" fmla="*/ 18 w 326"/>
                <a:gd name="T17" fmla="*/ 68 h 326"/>
                <a:gd name="T18" fmla="*/ 28 w 326"/>
                <a:gd name="T19" fmla="*/ 56 h 326"/>
                <a:gd name="T20" fmla="*/ 38 w 326"/>
                <a:gd name="T21" fmla="*/ 44 h 326"/>
                <a:gd name="T22" fmla="*/ 52 w 326"/>
                <a:gd name="T23" fmla="*/ 34 h 326"/>
                <a:gd name="T24" fmla="*/ 70 w 326"/>
                <a:gd name="T25" fmla="*/ 22 h 326"/>
                <a:gd name="T26" fmla="*/ 90 w 326"/>
                <a:gd name="T27" fmla="*/ 14 h 326"/>
                <a:gd name="T28" fmla="*/ 112 w 326"/>
                <a:gd name="T29" fmla="*/ 6 h 326"/>
                <a:gd name="T30" fmla="*/ 112 w 326"/>
                <a:gd name="T31" fmla="*/ 6 h 326"/>
                <a:gd name="T32" fmla="*/ 126 w 326"/>
                <a:gd name="T33" fmla="*/ 2 h 326"/>
                <a:gd name="T34" fmla="*/ 138 w 326"/>
                <a:gd name="T35" fmla="*/ 2 h 326"/>
                <a:gd name="T36" fmla="*/ 152 w 326"/>
                <a:gd name="T37" fmla="*/ 0 h 326"/>
                <a:gd name="T38" fmla="*/ 164 w 326"/>
                <a:gd name="T39" fmla="*/ 2 h 326"/>
                <a:gd name="T40" fmla="*/ 188 w 326"/>
                <a:gd name="T41" fmla="*/ 6 h 326"/>
                <a:gd name="T42" fmla="*/ 214 w 326"/>
                <a:gd name="T43" fmla="*/ 16 h 326"/>
                <a:gd name="T44" fmla="*/ 236 w 326"/>
                <a:gd name="T45" fmla="*/ 28 h 326"/>
                <a:gd name="T46" fmla="*/ 258 w 326"/>
                <a:gd name="T47" fmla="*/ 44 h 326"/>
                <a:gd name="T48" fmla="*/ 276 w 326"/>
                <a:gd name="T49" fmla="*/ 64 h 326"/>
                <a:gd name="T50" fmla="*/ 294 w 326"/>
                <a:gd name="T51" fmla="*/ 84 h 326"/>
                <a:gd name="T52" fmla="*/ 308 w 326"/>
                <a:gd name="T53" fmla="*/ 108 h 326"/>
                <a:gd name="T54" fmla="*/ 318 w 326"/>
                <a:gd name="T55" fmla="*/ 132 h 326"/>
                <a:gd name="T56" fmla="*/ 324 w 326"/>
                <a:gd name="T57" fmla="*/ 158 h 326"/>
                <a:gd name="T58" fmla="*/ 326 w 326"/>
                <a:gd name="T59" fmla="*/ 182 h 326"/>
                <a:gd name="T60" fmla="*/ 326 w 326"/>
                <a:gd name="T61" fmla="*/ 196 h 326"/>
                <a:gd name="T62" fmla="*/ 324 w 326"/>
                <a:gd name="T63" fmla="*/ 208 h 326"/>
                <a:gd name="T64" fmla="*/ 320 w 326"/>
                <a:gd name="T65" fmla="*/ 220 h 326"/>
                <a:gd name="T66" fmla="*/ 316 w 326"/>
                <a:gd name="T67" fmla="*/ 234 h 326"/>
                <a:gd name="T68" fmla="*/ 310 w 326"/>
                <a:gd name="T69" fmla="*/ 246 h 326"/>
                <a:gd name="T70" fmla="*/ 302 w 326"/>
                <a:gd name="T71" fmla="*/ 258 h 326"/>
                <a:gd name="T72" fmla="*/ 294 w 326"/>
                <a:gd name="T73" fmla="*/ 270 h 326"/>
                <a:gd name="T74" fmla="*/ 284 w 326"/>
                <a:gd name="T75" fmla="*/ 280 h 326"/>
                <a:gd name="T76" fmla="*/ 284 w 326"/>
                <a:gd name="T77" fmla="*/ 280 h 326"/>
                <a:gd name="T78" fmla="*/ 262 w 326"/>
                <a:gd name="T79" fmla="*/ 298 h 326"/>
                <a:gd name="T80" fmla="*/ 240 w 326"/>
                <a:gd name="T81" fmla="*/ 312 h 326"/>
                <a:gd name="T82" fmla="*/ 218 w 326"/>
                <a:gd name="T83" fmla="*/ 320 h 326"/>
                <a:gd name="T84" fmla="*/ 194 w 326"/>
                <a:gd name="T85" fmla="*/ 324 h 326"/>
                <a:gd name="T86" fmla="*/ 172 w 326"/>
                <a:gd name="T87" fmla="*/ 326 h 326"/>
                <a:gd name="T88" fmla="*/ 150 w 326"/>
                <a:gd name="T89" fmla="*/ 322 h 326"/>
                <a:gd name="T90" fmla="*/ 128 w 326"/>
                <a:gd name="T91" fmla="*/ 316 h 326"/>
                <a:gd name="T92" fmla="*/ 108 w 326"/>
                <a:gd name="T93" fmla="*/ 306 h 326"/>
                <a:gd name="T94" fmla="*/ 88 w 326"/>
                <a:gd name="T95" fmla="*/ 294 h 326"/>
                <a:gd name="T96" fmla="*/ 70 w 326"/>
                <a:gd name="T97" fmla="*/ 278 h 326"/>
                <a:gd name="T98" fmla="*/ 52 w 326"/>
                <a:gd name="T99" fmla="*/ 262 h 326"/>
                <a:gd name="T100" fmla="*/ 38 w 326"/>
                <a:gd name="T101" fmla="*/ 242 h 326"/>
                <a:gd name="T102" fmla="*/ 24 w 326"/>
                <a:gd name="T103" fmla="*/ 222 h 326"/>
                <a:gd name="T104" fmla="*/ 14 w 326"/>
                <a:gd name="T105" fmla="*/ 198 h 326"/>
                <a:gd name="T106" fmla="*/ 6 w 326"/>
                <a:gd name="T107" fmla="*/ 176 h 326"/>
                <a:gd name="T108" fmla="*/ 0 w 326"/>
                <a:gd name="T109" fmla="*/ 152 h 3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26"/>
                <a:gd name="T166" fmla="*/ 0 h 326"/>
                <a:gd name="T167" fmla="*/ 326 w 326"/>
                <a:gd name="T168" fmla="*/ 326 h 3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26" h="326">
                  <a:moveTo>
                    <a:pt x="0" y="152"/>
                  </a:moveTo>
                  <a:lnTo>
                    <a:pt x="0" y="152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0" y="116"/>
                  </a:lnTo>
                  <a:lnTo>
                    <a:pt x="2" y="104"/>
                  </a:lnTo>
                  <a:lnTo>
                    <a:pt x="6" y="92"/>
                  </a:lnTo>
                  <a:lnTo>
                    <a:pt x="12" y="80"/>
                  </a:lnTo>
                  <a:lnTo>
                    <a:pt x="18" y="68"/>
                  </a:lnTo>
                  <a:lnTo>
                    <a:pt x="28" y="56"/>
                  </a:lnTo>
                  <a:lnTo>
                    <a:pt x="38" y="44"/>
                  </a:lnTo>
                  <a:lnTo>
                    <a:pt x="52" y="34"/>
                  </a:lnTo>
                  <a:lnTo>
                    <a:pt x="70" y="22"/>
                  </a:lnTo>
                  <a:lnTo>
                    <a:pt x="90" y="14"/>
                  </a:lnTo>
                  <a:lnTo>
                    <a:pt x="112" y="6"/>
                  </a:lnTo>
                  <a:lnTo>
                    <a:pt x="126" y="2"/>
                  </a:lnTo>
                  <a:lnTo>
                    <a:pt x="138" y="2"/>
                  </a:lnTo>
                  <a:lnTo>
                    <a:pt x="152" y="0"/>
                  </a:lnTo>
                  <a:lnTo>
                    <a:pt x="164" y="2"/>
                  </a:lnTo>
                  <a:lnTo>
                    <a:pt x="188" y="6"/>
                  </a:lnTo>
                  <a:lnTo>
                    <a:pt x="214" y="16"/>
                  </a:lnTo>
                  <a:lnTo>
                    <a:pt x="236" y="28"/>
                  </a:lnTo>
                  <a:lnTo>
                    <a:pt x="258" y="44"/>
                  </a:lnTo>
                  <a:lnTo>
                    <a:pt x="276" y="64"/>
                  </a:lnTo>
                  <a:lnTo>
                    <a:pt x="294" y="84"/>
                  </a:lnTo>
                  <a:lnTo>
                    <a:pt x="308" y="108"/>
                  </a:lnTo>
                  <a:lnTo>
                    <a:pt x="318" y="132"/>
                  </a:lnTo>
                  <a:lnTo>
                    <a:pt x="324" y="158"/>
                  </a:lnTo>
                  <a:lnTo>
                    <a:pt x="326" y="182"/>
                  </a:lnTo>
                  <a:lnTo>
                    <a:pt x="326" y="196"/>
                  </a:lnTo>
                  <a:lnTo>
                    <a:pt x="324" y="208"/>
                  </a:lnTo>
                  <a:lnTo>
                    <a:pt x="320" y="220"/>
                  </a:lnTo>
                  <a:lnTo>
                    <a:pt x="316" y="234"/>
                  </a:lnTo>
                  <a:lnTo>
                    <a:pt x="310" y="246"/>
                  </a:lnTo>
                  <a:lnTo>
                    <a:pt x="302" y="258"/>
                  </a:lnTo>
                  <a:lnTo>
                    <a:pt x="294" y="270"/>
                  </a:lnTo>
                  <a:lnTo>
                    <a:pt x="284" y="280"/>
                  </a:lnTo>
                  <a:lnTo>
                    <a:pt x="262" y="298"/>
                  </a:lnTo>
                  <a:lnTo>
                    <a:pt x="240" y="312"/>
                  </a:lnTo>
                  <a:lnTo>
                    <a:pt x="218" y="320"/>
                  </a:lnTo>
                  <a:lnTo>
                    <a:pt x="194" y="324"/>
                  </a:lnTo>
                  <a:lnTo>
                    <a:pt x="172" y="326"/>
                  </a:lnTo>
                  <a:lnTo>
                    <a:pt x="150" y="322"/>
                  </a:lnTo>
                  <a:lnTo>
                    <a:pt x="128" y="316"/>
                  </a:lnTo>
                  <a:lnTo>
                    <a:pt x="108" y="306"/>
                  </a:lnTo>
                  <a:lnTo>
                    <a:pt x="88" y="294"/>
                  </a:lnTo>
                  <a:lnTo>
                    <a:pt x="70" y="278"/>
                  </a:lnTo>
                  <a:lnTo>
                    <a:pt x="52" y="262"/>
                  </a:lnTo>
                  <a:lnTo>
                    <a:pt x="38" y="242"/>
                  </a:lnTo>
                  <a:lnTo>
                    <a:pt x="24" y="222"/>
                  </a:lnTo>
                  <a:lnTo>
                    <a:pt x="14" y="198"/>
                  </a:lnTo>
                  <a:lnTo>
                    <a:pt x="6" y="176"/>
                  </a:lnTo>
                  <a:lnTo>
                    <a:pt x="0" y="15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992" y="3062"/>
              <a:ext cx="270" cy="450"/>
            </a:xfrm>
            <a:custGeom>
              <a:avLst/>
              <a:gdLst>
                <a:gd name="T0" fmla="*/ 90 w 270"/>
                <a:gd name="T1" fmla="*/ 0 h 450"/>
                <a:gd name="T2" fmla="*/ 90 w 270"/>
                <a:gd name="T3" fmla="*/ 0 h 450"/>
                <a:gd name="T4" fmla="*/ 94 w 270"/>
                <a:gd name="T5" fmla="*/ 24 h 450"/>
                <a:gd name="T6" fmla="*/ 94 w 270"/>
                <a:gd name="T7" fmla="*/ 50 h 450"/>
                <a:gd name="T8" fmla="*/ 90 w 270"/>
                <a:gd name="T9" fmla="*/ 82 h 450"/>
                <a:gd name="T10" fmla="*/ 88 w 270"/>
                <a:gd name="T11" fmla="*/ 98 h 450"/>
                <a:gd name="T12" fmla="*/ 82 w 270"/>
                <a:gd name="T13" fmla="*/ 116 h 450"/>
                <a:gd name="T14" fmla="*/ 74 w 270"/>
                <a:gd name="T15" fmla="*/ 132 h 450"/>
                <a:gd name="T16" fmla="*/ 66 w 270"/>
                <a:gd name="T17" fmla="*/ 150 h 450"/>
                <a:gd name="T18" fmla="*/ 54 w 270"/>
                <a:gd name="T19" fmla="*/ 166 h 450"/>
                <a:gd name="T20" fmla="*/ 40 w 270"/>
                <a:gd name="T21" fmla="*/ 180 h 450"/>
                <a:gd name="T22" fmla="*/ 22 w 270"/>
                <a:gd name="T23" fmla="*/ 194 h 450"/>
                <a:gd name="T24" fmla="*/ 0 w 270"/>
                <a:gd name="T25" fmla="*/ 206 h 450"/>
                <a:gd name="T26" fmla="*/ 0 w 270"/>
                <a:gd name="T27" fmla="*/ 206 h 450"/>
                <a:gd name="T28" fmla="*/ 32 w 270"/>
                <a:gd name="T29" fmla="*/ 244 h 450"/>
                <a:gd name="T30" fmla="*/ 102 w 270"/>
                <a:gd name="T31" fmla="*/ 328 h 450"/>
                <a:gd name="T32" fmla="*/ 142 w 270"/>
                <a:gd name="T33" fmla="*/ 374 h 450"/>
                <a:gd name="T34" fmla="*/ 178 w 270"/>
                <a:gd name="T35" fmla="*/ 412 h 450"/>
                <a:gd name="T36" fmla="*/ 208 w 270"/>
                <a:gd name="T37" fmla="*/ 440 h 450"/>
                <a:gd name="T38" fmla="*/ 218 w 270"/>
                <a:gd name="T39" fmla="*/ 448 h 450"/>
                <a:gd name="T40" fmla="*/ 226 w 270"/>
                <a:gd name="T41" fmla="*/ 450 h 450"/>
                <a:gd name="T42" fmla="*/ 226 w 270"/>
                <a:gd name="T43" fmla="*/ 450 h 450"/>
                <a:gd name="T44" fmla="*/ 230 w 270"/>
                <a:gd name="T45" fmla="*/ 448 h 450"/>
                <a:gd name="T46" fmla="*/ 234 w 270"/>
                <a:gd name="T47" fmla="*/ 442 h 450"/>
                <a:gd name="T48" fmla="*/ 238 w 270"/>
                <a:gd name="T49" fmla="*/ 432 h 450"/>
                <a:gd name="T50" fmla="*/ 240 w 270"/>
                <a:gd name="T51" fmla="*/ 422 h 450"/>
                <a:gd name="T52" fmla="*/ 244 w 270"/>
                <a:gd name="T53" fmla="*/ 392 h 450"/>
                <a:gd name="T54" fmla="*/ 248 w 270"/>
                <a:gd name="T55" fmla="*/ 358 h 450"/>
                <a:gd name="T56" fmla="*/ 250 w 270"/>
                <a:gd name="T57" fmla="*/ 322 h 450"/>
                <a:gd name="T58" fmla="*/ 254 w 270"/>
                <a:gd name="T59" fmla="*/ 288 h 450"/>
                <a:gd name="T60" fmla="*/ 260 w 270"/>
                <a:gd name="T61" fmla="*/ 262 h 450"/>
                <a:gd name="T62" fmla="*/ 264 w 270"/>
                <a:gd name="T63" fmla="*/ 254 h 450"/>
                <a:gd name="T64" fmla="*/ 270 w 270"/>
                <a:gd name="T65" fmla="*/ 248 h 450"/>
                <a:gd name="T66" fmla="*/ 270 w 270"/>
                <a:gd name="T67" fmla="*/ 248 h 450"/>
                <a:gd name="T68" fmla="*/ 258 w 270"/>
                <a:gd name="T69" fmla="*/ 242 h 450"/>
                <a:gd name="T70" fmla="*/ 246 w 270"/>
                <a:gd name="T71" fmla="*/ 236 h 450"/>
                <a:gd name="T72" fmla="*/ 234 w 270"/>
                <a:gd name="T73" fmla="*/ 224 h 450"/>
                <a:gd name="T74" fmla="*/ 228 w 270"/>
                <a:gd name="T75" fmla="*/ 218 h 450"/>
                <a:gd name="T76" fmla="*/ 222 w 270"/>
                <a:gd name="T77" fmla="*/ 208 h 450"/>
                <a:gd name="T78" fmla="*/ 218 w 270"/>
                <a:gd name="T79" fmla="*/ 200 h 450"/>
                <a:gd name="T80" fmla="*/ 214 w 270"/>
                <a:gd name="T81" fmla="*/ 188 h 450"/>
                <a:gd name="T82" fmla="*/ 212 w 270"/>
                <a:gd name="T83" fmla="*/ 174 h 450"/>
                <a:gd name="T84" fmla="*/ 212 w 270"/>
                <a:gd name="T85" fmla="*/ 160 h 450"/>
                <a:gd name="T86" fmla="*/ 212 w 270"/>
                <a:gd name="T87" fmla="*/ 144 h 450"/>
                <a:gd name="T88" fmla="*/ 216 w 270"/>
                <a:gd name="T89" fmla="*/ 126 h 450"/>
                <a:gd name="T90" fmla="*/ 90 w 270"/>
                <a:gd name="T91" fmla="*/ 0 h 4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70"/>
                <a:gd name="T139" fmla="*/ 0 h 450"/>
                <a:gd name="T140" fmla="*/ 270 w 270"/>
                <a:gd name="T141" fmla="*/ 450 h 45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70" h="450">
                  <a:moveTo>
                    <a:pt x="90" y="0"/>
                  </a:moveTo>
                  <a:lnTo>
                    <a:pt x="90" y="0"/>
                  </a:lnTo>
                  <a:lnTo>
                    <a:pt x="94" y="24"/>
                  </a:lnTo>
                  <a:lnTo>
                    <a:pt x="94" y="50"/>
                  </a:lnTo>
                  <a:lnTo>
                    <a:pt x="90" y="82"/>
                  </a:lnTo>
                  <a:lnTo>
                    <a:pt x="88" y="98"/>
                  </a:lnTo>
                  <a:lnTo>
                    <a:pt x="82" y="116"/>
                  </a:lnTo>
                  <a:lnTo>
                    <a:pt x="74" y="132"/>
                  </a:lnTo>
                  <a:lnTo>
                    <a:pt x="66" y="150"/>
                  </a:lnTo>
                  <a:lnTo>
                    <a:pt x="54" y="166"/>
                  </a:lnTo>
                  <a:lnTo>
                    <a:pt x="40" y="180"/>
                  </a:lnTo>
                  <a:lnTo>
                    <a:pt x="22" y="194"/>
                  </a:lnTo>
                  <a:lnTo>
                    <a:pt x="0" y="206"/>
                  </a:lnTo>
                  <a:lnTo>
                    <a:pt x="32" y="244"/>
                  </a:lnTo>
                  <a:lnTo>
                    <a:pt x="102" y="328"/>
                  </a:lnTo>
                  <a:lnTo>
                    <a:pt x="142" y="374"/>
                  </a:lnTo>
                  <a:lnTo>
                    <a:pt x="178" y="412"/>
                  </a:lnTo>
                  <a:lnTo>
                    <a:pt x="208" y="440"/>
                  </a:lnTo>
                  <a:lnTo>
                    <a:pt x="218" y="448"/>
                  </a:lnTo>
                  <a:lnTo>
                    <a:pt x="226" y="450"/>
                  </a:lnTo>
                  <a:lnTo>
                    <a:pt x="230" y="448"/>
                  </a:lnTo>
                  <a:lnTo>
                    <a:pt x="234" y="442"/>
                  </a:lnTo>
                  <a:lnTo>
                    <a:pt x="238" y="432"/>
                  </a:lnTo>
                  <a:lnTo>
                    <a:pt x="240" y="422"/>
                  </a:lnTo>
                  <a:lnTo>
                    <a:pt x="244" y="392"/>
                  </a:lnTo>
                  <a:lnTo>
                    <a:pt x="248" y="358"/>
                  </a:lnTo>
                  <a:lnTo>
                    <a:pt x="250" y="322"/>
                  </a:lnTo>
                  <a:lnTo>
                    <a:pt x="254" y="288"/>
                  </a:lnTo>
                  <a:lnTo>
                    <a:pt x="260" y="262"/>
                  </a:lnTo>
                  <a:lnTo>
                    <a:pt x="264" y="254"/>
                  </a:lnTo>
                  <a:lnTo>
                    <a:pt x="270" y="248"/>
                  </a:lnTo>
                  <a:lnTo>
                    <a:pt x="258" y="242"/>
                  </a:lnTo>
                  <a:lnTo>
                    <a:pt x="246" y="236"/>
                  </a:lnTo>
                  <a:lnTo>
                    <a:pt x="234" y="224"/>
                  </a:lnTo>
                  <a:lnTo>
                    <a:pt x="228" y="218"/>
                  </a:lnTo>
                  <a:lnTo>
                    <a:pt x="222" y="208"/>
                  </a:lnTo>
                  <a:lnTo>
                    <a:pt x="218" y="200"/>
                  </a:lnTo>
                  <a:lnTo>
                    <a:pt x="214" y="188"/>
                  </a:lnTo>
                  <a:lnTo>
                    <a:pt x="212" y="174"/>
                  </a:lnTo>
                  <a:lnTo>
                    <a:pt x="212" y="160"/>
                  </a:lnTo>
                  <a:lnTo>
                    <a:pt x="212" y="144"/>
                  </a:lnTo>
                  <a:lnTo>
                    <a:pt x="216" y="126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57E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090" y="2894"/>
              <a:ext cx="246" cy="326"/>
            </a:xfrm>
            <a:custGeom>
              <a:avLst/>
              <a:gdLst>
                <a:gd name="T0" fmla="*/ 232 w 246"/>
                <a:gd name="T1" fmla="*/ 38 h 326"/>
                <a:gd name="T2" fmla="*/ 232 w 246"/>
                <a:gd name="T3" fmla="*/ 38 h 326"/>
                <a:gd name="T4" fmla="*/ 236 w 246"/>
                <a:gd name="T5" fmla="*/ 50 h 326"/>
                <a:gd name="T6" fmla="*/ 240 w 246"/>
                <a:gd name="T7" fmla="*/ 62 h 326"/>
                <a:gd name="T8" fmla="*/ 244 w 246"/>
                <a:gd name="T9" fmla="*/ 76 h 326"/>
                <a:gd name="T10" fmla="*/ 246 w 246"/>
                <a:gd name="T11" fmla="*/ 94 h 326"/>
                <a:gd name="T12" fmla="*/ 246 w 246"/>
                <a:gd name="T13" fmla="*/ 112 h 326"/>
                <a:gd name="T14" fmla="*/ 242 w 246"/>
                <a:gd name="T15" fmla="*/ 132 h 326"/>
                <a:gd name="T16" fmla="*/ 238 w 246"/>
                <a:gd name="T17" fmla="*/ 140 h 326"/>
                <a:gd name="T18" fmla="*/ 234 w 246"/>
                <a:gd name="T19" fmla="*/ 150 h 326"/>
                <a:gd name="T20" fmla="*/ 234 w 246"/>
                <a:gd name="T21" fmla="*/ 150 h 326"/>
                <a:gd name="T22" fmla="*/ 236 w 246"/>
                <a:gd name="T23" fmla="*/ 158 h 326"/>
                <a:gd name="T24" fmla="*/ 236 w 246"/>
                <a:gd name="T25" fmla="*/ 168 h 326"/>
                <a:gd name="T26" fmla="*/ 234 w 246"/>
                <a:gd name="T27" fmla="*/ 182 h 326"/>
                <a:gd name="T28" fmla="*/ 230 w 246"/>
                <a:gd name="T29" fmla="*/ 200 h 326"/>
                <a:gd name="T30" fmla="*/ 224 w 246"/>
                <a:gd name="T31" fmla="*/ 218 h 326"/>
                <a:gd name="T32" fmla="*/ 216 w 246"/>
                <a:gd name="T33" fmla="*/ 238 h 326"/>
                <a:gd name="T34" fmla="*/ 202 w 246"/>
                <a:gd name="T35" fmla="*/ 260 h 326"/>
                <a:gd name="T36" fmla="*/ 202 w 246"/>
                <a:gd name="T37" fmla="*/ 260 h 326"/>
                <a:gd name="T38" fmla="*/ 180 w 246"/>
                <a:gd name="T39" fmla="*/ 292 h 326"/>
                <a:gd name="T40" fmla="*/ 168 w 246"/>
                <a:gd name="T41" fmla="*/ 310 h 326"/>
                <a:gd name="T42" fmla="*/ 154 w 246"/>
                <a:gd name="T43" fmla="*/ 324 h 326"/>
                <a:gd name="T44" fmla="*/ 154 w 246"/>
                <a:gd name="T45" fmla="*/ 324 h 326"/>
                <a:gd name="T46" fmla="*/ 154 w 246"/>
                <a:gd name="T47" fmla="*/ 326 h 326"/>
                <a:gd name="T48" fmla="*/ 148 w 246"/>
                <a:gd name="T49" fmla="*/ 326 h 326"/>
                <a:gd name="T50" fmla="*/ 136 w 246"/>
                <a:gd name="T51" fmla="*/ 326 h 326"/>
                <a:gd name="T52" fmla="*/ 120 w 246"/>
                <a:gd name="T53" fmla="*/ 324 h 326"/>
                <a:gd name="T54" fmla="*/ 120 w 246"/>
                <a:gd name="T55" fmla="*/ 324 h 326"/>
                <a:gd name="T56" fmla="*/ 106 w 246"/>
                <a:gd name="T57" fmla="*/ 320 h 326"/>
                <a:gd name="T58" fmla="*/ 92 w 246"/>
                <a:gd name="T59" fmla="*/ 314 h 326"/>
                <a:gd name="T60" fmla="*/ 76 w 246"/>
                <a:gd name="T61" fmla="*/ 304 h 326"/>
                <a:gd name="T62" fmla="*/ 60 w 246"/>
                <a:gd name="T63" fmla="*/ 294 h 326"/>
                <a:gd name="T64" fmla="*/ 44 w 246"/>
                <a:gd name="T65" fmla="*/ 278 h 326"/>
                <a:gd name="T66" fmla="*/ 30 w 246"/>
                <a:gd name="T67" fmla="*/ 260 h 326"/>
                <a:gd name="T68" fmla="*/ 18 w 246"/>
                <a:gd name="T69" fmla="*/ 240 h 326"/>
                <a:gd name="T70" fmla="*/ 8 w 246"/>
                <a:gd name="T71" fmla="*/ 216 h 326"/>
                <a:gd name="T72" fmla="*/ 8 w 246"/>
                <a:gd name="T73" fmla="*/ 216 h 326"/>
                <a:gd name="T74" fmla="*/ 4 w 246"/>
                <a:gd name="T75" fmla="*/ 196 h 326"/>
                <a:gd name="T76" fmla="*/ 2 w 246"/>
                <a:gd name="T77" fmla="*/ 178 h 326"/>
                <a:gd name="T78" fmla="*/ 0 w 246"/>
                <a:gd name="T79" fmla="*/ 160 h 326"/>
                <a:gd name="T80" fmla="*/ 2 w 246"/>
                <a:gd name="T81" fmla="*/ 142 h 326"/>
                <a:gd name="T82" fmla="*/ 4 w 246"/>
                <a:gd name="T83" fmla="*/ 124 h 326"/>
                <a:gd name="T84" fmla="*/ 10 w 246"/>
                <a:gd name="T85" fmla="*/ 106 h 326"/>
                <a:gd name="T86" fmla="*/ 16 w 246"/>
                <a:gd name="T87" fmla="*/ 90 h 326"/>
                <a:gd name="T88" fmla="*/ 24 w 246"/>
                <a:gd name="T89" fmla="*/ 76 h 326"/>
                <a:gd name="T90" fmla="*/ 34 w 246"/>
                <a:gd name="T91" fmla="*/ 60 h 326"/>
                <a:gd name="T92" fmla="*/ 44 w 246"/>
                <a:gd name="T93" fmla="*/ 48 h 326"/>
                <a:gd name="T94" fmla="*/ 56 w 246"/>
                <a:gd name="T95" fmla="*/ 36 h 326"/>
                <a:gd name="T96" fmla="*/ 68 w 246"/>
                <a:gd name="T97" fmla="*/ 26 h 326"/>
                <a:gd name="T98" fmla="*/ 82 w 246"/>
                <a:gd name="T99" fmla="*/ 18 h 326"/>
                <a:gd name="T100" fmla="*/ 98 w 246"/>
                <a:gd name="T101" fmla="*/ 10 h 326"/>
                <a:gd name="T102" fmla="*/ 114 w 246"/>
                <a:gd name="T103" fmla="*/ 4 h 326"/>
                <a:gd name="T104" fmla="*/ 130 w 246"/>
                <a:gd name="T105" fmla="*/ 2 h 326"/>
                <a:gd name="T106" fmla="*/ 130 w 246"/>
                <a:gd name="T107" fmla="*/ 2 h 326"/>
                <a:gd name="T108" fmla="*/ 146 w 246"/>
                <a:gd name="T109" fmla="*/ 0 h 326"/>
                <a:gd name="T110" fmla="*/ 160 w 246"/>
                <a:gd name="T111" fmla="*/ 0 h 326"/>
                <a:gd name="T112" fmla="*/ 182 w 246"/>
                <a:gd name="T113" fmla="*/ 2 h 326"/>
                <a:gd name="T114" fmla="*/ 200 w 246"/>
                <a:gd name="T115" fmla="*/ 8 h 326"/>
                <a:gd name="T116" fmla="*/ 214 w 246"/>
                <a:gd name="T117" fmla="*/ 16 h 326"/>
                <a:gd name="T118" fmla="*/ 222 w 246"/>
                <a:gd name="T119" fmla="*/ 24 h 326"/>
                <a:gd name="T120" fmla="*/ 228 w 246"/>
                <a:gd name="T121" fmla="*/ 32 h 326"/>
                <a:gd name="T122" fmla="*/ 232 w 246"/>
                <a:gd name="T123" fmla="*/ 38 h 32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6"/>
                <a:gd name="T187" fmla="*/ 0 h 326"/>
                <a:gd name="T188" fmla="*/ 246 w 246"/>
                <a:gd name="T189" fmla="*/ 326 h 32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6" h="326">
                  <a:moveTo>
                    <a:pt x="232" y="38"/>
                  </a:moveTo>
                  <a:lnTo>
                    <a:pt x="232" y="38"/>
                  </a:lnTo>
                  <a:lnTo>
                    <a:pt x="236" y="50"/>
                  </a:lnTo>
                  <a:lnTo>
                    <a:pt x="240" y="62"/>
                  </a:lnTo>
                  <a:lnTo>
                    <a:pt x="244" y="76"/>
                  </a:lnTo>
                  <a:lnTo>
                    <a:pt x="246" y="94"/>
                  </a:lnTo>
                  <a:lnTo>
                    <a:pt x="246" y="112"/>
                  </a:lnTo>
                  <a:lnTo>
                    <a:pt x="242" y="132"/>
                  </a:lnTo>
                  <a:lnTo>
                    <a:pt x="238" y="140"/>
                  </a:lnTo>
                  <a:lnTo>
                    <a:pt x="234" y="150"/>
                  </a:lnTo>
                  <a:lnTo>
                    <a:pt x="236" y="158"/>
                  </a:lnTo>
                  <a:lnTo>
                    <a:pt x="236" y="168"/>
                  </a:lnTo>
                  <a:lnTo>
                    <a:pt x="234" y="182"/>
                  </a:lnTo>
                  <a:lnTo>
                    <a:pt x="230" y="200"/>
                  </a:lnTo>
                  <a:lnTo>
                    <a:pt x="224" y="218"/>
                  </a:lnTo>
                  <a:lnTo>
                    <a:pt x="216" y="238"/>
                  </a:lnTo>
                  <a:lnTo>
                    <a:pt x="202" y="260"/>
                  </a:lnTo>
                  <a:lnTo>
                    <a:pt x="180" y="292"/>
                  </a:lnTo>
                  <a:lnTo>
                    <a:pt x="168" y="310"/>
                  </a:lnTo>
                  <a:lnTo>
                    <a:pt x="154" y="324"/>
                  </a:lnTo>
                  <a:lnTo>
                    <a:pt x="154" y="326"/>
                  </a:lnTo>
                  <a:lnTo>
                    <a:pt x="148" y="326"/>
                  </a:lnTo>
                  <a:lnTo>
                    <a:pt x="136" y="326"/>
                  </a:lnTo>
                  <a:lnTo>
                    <a:pt x="120" y="324"/>
                  </a:lnTo>
                  <a:lnTo>
                    <a:pt x="106" y="320"/>
                  </a:lnTo>
                  <a:lnTo>
                    <a:pt x="92" y="314"/>
                  </a:lnTo>
                  <a:lnTo>
                    <a:pt x="76" y="304"/>
                  </a:lnTo>
                  <a:lnTo>
                    <a:pt x="60" y="294"/>
                  </a:lnTo>
                  <a:lnTo>
                    <a:pt x="44" y="278"/>
                  </a:lnTo>
                  <a:lnTo>
                    <a:pt x="30" y="260"/>
                  </a:lnTo>
                  <a:lnTo>
                    <a:pt x="18" y="240"/>
                  </a:lnTo>
                  <a:lnTo>
                    <a:pt x="8" y="216"/>
                  </a:lnTo>
                  <a:lnTo>
                    <a:pt x="4" y="196"/>
                  </a:lnTo>
                  <a:lnTo>
                    <a:pt x="2" y="178"/>
                  </a:lnTo>
                  <a:lnTo>
                    <a:pt x="0" y="160"/>
                  </a:lnTo>
                  <a:lnTo>
                    <a:pt x="2" y="142"/>
                  </a:lnTo>
                  <a:lnTo>
                    <a:pt x="4" y="124"/>
                  </a:lnTo>
                  <a:lnTo>
                    <a:pt x="10" y="106"/>
                  </a:lnTo>
                  <a:lnTo>
                    <a:pt x="16" y="90"/>
                  </a:lnTo>
                  <a:lnTo>
                    <a:pt x="24" y="76"/>
                  </a:lnTo>
                  <a:lnTo>
                    <a:pt x="34" y="60"/>
                  </a:lnTo>
                  <a:lnTo>
                    <a:pt x="44" y="48"/>
                  </a:lnTo>
                  <a:lnTo>
                    <a:pt x="56" y="36"/>
                  </a:lnTo>
                  <a:lnTo>
                    <a:pt x="68" y="26"/>
                  </a:lnTo>
                  <a:lnTo>
                    <a:pt x="82" y="18"/>
                  </a:lnTo>
                  <a:lnTo>
                    <a:pt x="98" y="10"/>
                  </a:lnTo>
                  <a:lnTo>
                    <a:pt x="114" y="4"/>
                  </a:lnTo>
                  <a:lnTo>
                    <a:pt x="130" y="2"/>
                  </a:lnTo>
                  <a:lnTo>
                    <a:pt x="146" y="0"/>
                  </a:lnTo>
                  <a:lnTo>
                    <a:pt x="160" y="0"/>
                  </a:lnTo>
                  <a:lnTo>
                    <a:pt x="182" y="2"/>
                  </a:lnTo>
                  <a:lnTo>
                    <a:pt x="200" y="8"/>
                  </a:lnTo>
                  <a:lnTo>
                    <a:pt x="214" y="16"/>
                  </a:lnTo>
                  <a:lnTo>
                    <a:pt x="222" y="24"/>
                  </a:lnTo>
                  <a:lnTo>
                    <a:pt x="228" y="32"/>
                  </a:lnTo>
                  <a:lnTo>
                    <a:pt x="232" y="38"/>
                  </a:lnTo>
                  <a:close/>
                </a:path>
              </a:pathLst>
            </a:custGeom>
            <a:solidFill>
              <a:srgbClr val="C57E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054" y="3006"/>
              <a:ext cx="46" cy="88"/>
            </a:xfrm>
            <a:custGeom>
              <a:avLst/>
              <a:gdLst>
                <a:gd name="T0" fmla="*/ 44 w 46"/>
                <a:gd name="T1" fmla="*/ 50 h 88"/>
                <a:gd name="T2" fmla="*/ 44 w 46"/>
                <a:gd name="T3" fmla="*/ 50 h 88"/>
                <a:gd name="T4" fmla="*/ 44 w 46"/>
                <a:gd name="T5" fmla="*/ 44 h 88"/>
                <a:gd name="T6" fmla="*/ 40 w 46"/>
                <a:gd name="T7" fmla="*/ 28 h 88"/>
                <a:gd name="T8" fmla="*/ 36 w 46"/>
                <a:gd name="T9" fmla="*/ 20 h 88"/>
                <a:gd name="T10" fmla="*/ 32 w 46"/>
                <a:gd name="T11" fmla="*/ 12 h 88"/>
                <a:gd name="T12" fmla="*/ 24 w 46"/>
                <a:gd name="T13" fmla="*/ 4 h 88"/>
                <a:gd name="T14" fmla="*/ 14 w 46"/>
                <a:gd name="T15" fmla="*/ 0 h 88"/>
                <a:gd name="T16" fmla="*/ 14 w 46"/>
                <a:gd name="T17" fmla="*/ 0 h 88"/>
                <a:gd name="T18" fmla="*/ 8 w 46"/>
                <a:gd name="T19" fmla="*/ 0 h 88"/>
                <a:gd name="T20" fmla="*/ 4 w 46"/>
                <a:gd name="T21" fmla="*/ 2 h 88"/>
                <a:gd name="T22" fmla="*/ 2 w 46"/>
                <a:gd name="T23" fmla="*/ 6 h 88"/>
                <a:gd name="T24" fmla="*/ 0 w 46"/>
                <a:gd name="T25" fmla="*/ 12 h 88"/>
                <a:gd name="T26" fmla="*/ 0 w 46"/>
                <a:gd name="T27" fmla="*/ 28 h 88"/>
                <a:gd name="T28" fmla="*/ 4 w 46"/>
                <a:gd name="T29" fmla="*/ 44 h 88"/>
                <a:gd name="T30" fmla="*/ 10 w 46"/>
                <a:gd name="T31" fmla="*/ 62 h 88"/>
                <a:gd name="T32" fmla="*/ 20 w 46"/>
                <a:gd name="T33" fmla="*/ 76 h 88"/>
                <a:gd name="T34" fmla="*/ 26 w 46"/>
                <a:gd name="T35" fmla="*/ 82 h 88"/>
                <a:gd name="T36" fmla="*/ 32 w 46"/>
                <a:gd name="T37" fmla="*/ 86 h 88"/>
                <a:gd name="T38" fmla="*/ 38 w 46"/>
                <a:gd name="T39" fmla="*/ 88 h 88"/>
                <a:gd name="T40" fmla="*/ 46 w 46"/>
                <a:gd name="T41" fmla="*/ 88 h 88"/>
                <a:gd name="T42" fmla="*/ 46 w 46"/>
                <a:gd name="T43" fmla="*/ 88 h 88"/>
                <a:gd name="T44" fmla="*/ 46 w 46"/>
                <a:gd name="T45" fmla="*/ 72 h 88"/>
                <a:gd name="T46" fmla="*/ 44 w 46"/>
                <a:gd name="T47" fmla="*/ 50 h 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6"/>
                <a:gd name="T73" fmla="*/ 0 h 88"/>
                <a:gd name="T74" fmla="*/ 46 w 46"/>
                <a:gd name="T75" fmla="*/ 88 h 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6" h="88">
                  <a:moveTo>
                    <a:pt x="44" y="50"/>
                  </a:moveTo>
                  <a:lnTo>
                    <a:pt x="44" y="50"/>
                  </a:lnTo>
                  <a:lnTo>
                    <a:pt x="44" y="44"/>
                  </a:lnTo>
                  <a:lnTo>
                    <a:pt x="40" y="28"/>
                  </a:lnTo>
                  <a:lnTo>
                    <a:pt x="36" y="20"/>
                  </a:lnTo>
                  <a:lnTo>
                    <a:pt x="32" y="12"/>
                  </a:lnTo>
                  <a:lnTo>
                    <a:pt x="24" y="4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28"/>
                  </a:lnTo>
                  <a:lnTo>
                    <a:pt x="4" y="44"/>
                  </a:lnTo>
                  <a:lnTo>
                    <a:pt x="10" y="62"/>
                  </a:lnTo>
                  <a:lnTo>
                    <a:pt x="20" y="76"/>
                  </a:lnTo>
                  <a:lnTo>
                    <a:pt x="26" y="82"/>
                  </a:lnTo>
                  <a:lnTo>
                    <a:pt x="32" y="86"/>
                  </a:lnTo>
                  <a:lnTo>
                    <a:pt x="38" y="88"/>
                  </a:lnTo>
                  <a:lnTo>
                    <a:pt x="46" y="88"/>
                  </a:lnTo>
                  <a:lnTo>
                    <a:pt x="46" y="72"/>
                  </a:lnTo>
                  <a:lnTo>
                    <a:pt x="44" y="50"/>
                  </a:lnTo>
                  <a:close/>
                </a:path>
              </a:pathLst>
            </a:custGeom>
            <a:solidFill>
              <a:srgbClr val="C57E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204" y="2830"/>
              <a:ext cx="52" cy="76"/>
            </a:xfrm>
            <a:custGeom>
              <a:avLst/>
              <a:gdLst>
                <a:gd name="T0" fmla="*/ 0 w 52"/>
                <a:gd name="T1" fmla="*/ 0 h 76"/>
                <a:gd name="T2" fmla="*/ 0 w 52"/>
                <a:gd name="T3" fmla="*/ 0 h 76"/>
                <a:gd name="T4" fmla="*/ 6 w 52"/>
                <a:gd name="T5" fmla="*/ 6 h 76"/>
                <a:gd name="T6" fmla="*/ 22 w 52"/>
                <a:gd name="T7" fmla="*/ 24 h 76"/>
                <a:gd name="T8" fmla="*/ 30 w 52"/>
                <a:gd name="T9" fmla="*/ 34 h 76"/>
                <a:gd name="T10" fmla="*/ 40 w 52"/>
                <a:gd name="T11" fmla="*/ 48 h 76"/>
                <a:gd name="T12" fmla="*/ 46 w 52"/>
                <a:gd name="T13" fmla="*/ 62 h 76"/>
                <a:gd name="T14" fmla="*/ 52 w 52"/>
                <a:gd name="T15" fmla="*/ 76 h 76"/>
                <a:gd name="T16" fmla="*/ 52 w 52"/>
                <a:gd name="T17" fmla="*/ 76 h 76"/>
                <a:gd name="T18" fmla="*/ 52 w 52"/>
                <a:gd name="T19" fmla="*/ 70 h 76"/>
                <a:gd name="T20" fmla="*/ 50 w 52"/>
                <a:gd name="T21" fmla="*/ 64 h 76"/>
                <a:gd name="T22" fmla="*/ 46 w 52"/>
                <a:gd name="T23" fmla="*/ 54 h 76"/>
                <a:gd name="T24" fmla="*/ 40 w 52"/>
                <a:gd name="T25" fmla="*/ 44 h 76"/>
                <a:gd name="T26" fmla="*/ 30 w 52"/>
                <a:gd name="T27" fmla="*/ 32 h 76"/>
                <a:gd name="T28" fmla="*/ 18 w 52"/>
                <a:gd name="T29" fmla="*/ 16 h 76"/>
                <a:gd name="T30" fmla="*/ 0 w 52"/>
                <a:gd name="T31" fmla="*/ 0 h 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"/>
                <a:gd name="T49" fmla="*/ 0 h 76"/>
                <a:gd name="T50" fmla="*/ 52 w 52"/>
                <a:gd name="T51" fmla="*/ 76 h 7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" h="76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22" y="24"/>
                  </a:lnTo>
                  <a:lnTo>
                    <a:pt x="30" y="34"/>
                  </a:lnTo>
                  <a:lnTo>
                    <a:pt x="40" y="48"/>
                  </a:lnTo>
                  <a:lnTo>
                    <a:pt x="46" y="62"/>
                  </a:lnTo>
                  <a:lnTo>
                    <a:pt x="52" y="76"/>
                  </a:lnTo>
                  <a:lnTo>
                    <a:pt x="52" y="70"/>
                  </a:lnTo>
                  <a:lnTo>
                    <a:pt x="50" y="64"/>
                  </a:lnTo>
                  <a:lnTo>
                    <a:pt x="46" y="54"/>
                  </a:lnTo>
                  <a:lnTo>
                    <a:pt x="40" y="44"/>
                  </a:lnTo>
                  <a:lnTo>
                    <a:pt x="30" y="32"/>
                  </a:lnTo>
                  <a:lnTo>
                    <a:pt x="18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7E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204" y="2830"/>
              <a:ext cx="52" cy="76"/>
            </a:xfrm>
            <a:custGeom>
              <a:avLst/>
              <a:gdLst>
                <a:gd name="T0" fmla="*/ 0 w 52"/>
                <a:gd name="T1" fmla="*/ 0 h 76"/>
                <a:gd name="T2" fmla="*/ 0 w 52"/>
                <a:gd name="T3" fmla="*/ 0 h 76"/>
                <a:gd name="T4" fmla="*/ 6 w 52"/>
                <a:gd name="T5" fmla="*/ 6 h 76"/>
                <a:gd name="T6" fmla="*/ 22 w 52"/>
                <a:gd name="T7" fmla="*/ 24 h 76"/>
                <a:gd name="T8" fmla="*/ 30 w 52"/>
                <a:gd name="T9" fmla="*/ 34 h 76"/>
                <a:gd name="T10" fmla="*/ 40 w 52"/>
                <a:gd name="T11" fmla="*/ 48 h 76"/>
                <a:gd name="T12" fmla="*/ 46 w 52"/>
                <a:gd name="T13" fmla="*/ 62 h 76"/>
                <a:gd name="T14" fmla="*/ 52 w 52"/>
                <a:gd name="T15" fmla="*/ 76 h 76"/>
                <a:gd name="T16" fmla="*/ 52 w 52"/>
                <a:gd name="T17" fmla="*/ 76 h 76"/>
                <a:gd name="T18" fmla="*/ 52 w 52"/>
                <a:gd name="T19" fmla="*/ 70 h 76"/>
                <a:gd name="T20" fmla="*/ 50 w 52"/>
                <a:gd name="T21" fmla="*/ 64 h 76"/>
                <a:gd name="T22" fmla="*/ 46 w 52"/>
                <a:gd name="T23" fmla="*/ 54 h 76"/>
                <a:gd name="T24" fmla="*/ 40 w 52"/>
                <a:gd name="T25" fmla="*/ 44 h 76"/>
                <a:gd name="T26" fmla="*/ 30 w 52"/>
                <a:gd name="T27" fmla="*/ 32 h 76"/>
                <a:gd name="T28" fmla="*/ 18 w 52"/>
                <a:gd name="T29" fmla="*/ 16 h 76"/>
                <a:gd name="T30" fmla="*/ 0 w 52"/>
                <a:gd name="T31" fmla="*/ 0 h 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"/>
                <a:gd name="T49" fmla="*/ 0 h 76"/>
                <a:gd name="T50" fmla="*/ 52 w 52"/>
                <a:gd name="T51" fmla="*/ 76 h 7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" h="76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22" y="24"/>
                  </a:lnTo>
                  <a:lnTo>
                    <a:pt x="30" y="34"/>
                  </a:lnTo>
                  <a:lnTo>
                    <a:pt x="40" y="48"/>
                  </a:lnTo>
                  <a:lnTo>
                    <a:pt x="46" y="62"/>
                  </a:lnTo>
                  <a:lnTo>
                    <a:pt x="52" y="76"/>
                  </a:lnTo>
                  <a:lnTo>
                    <a:pt x="52" y="70"/>
                  </a:lnTo>
                  <a:lnTo>
                    <a:pt x="50" y="64"/>
                  </a:lnTo>
                  <a:lnTo>
                    <a:pt x="46" y="54"/>
                  </a:lnTo>
                  <a:lnTo>
                    <a:pt x="40" y="44"/>
                  </a:lnTo>
                  <a:lnTo>
                    <a:pt x="30" y="32"/>
                  </a:lnTo>
                  <a:lnTo>
                    <a:pt x="18" y="16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150" y="3028"/>
              <a:ext cx="78" cy="28"/>
            </a:xfrm>
            <a:custGeom>
              <a:avLst/>
              <a:gdLst>
                <a:gd name="T0" fmla="*/ 78 w 78"/>
                <a:gd name="T1" fmla="*/ 16 h 28"/>
                <a:gd name="T2" fmla="*/ 78 w 78"/>
                <a:gd name="T3" fmla="*/ 16 h 28"/>
                <a:gd name="T4" fmla="*/ 74 w 78"/>
                <a:gd name="T5" fmla="*/ 12 h 28"/>
                <a:gd name="T6" fmla="*/ 66 w 78"/>
                <a:gd name="T7" fmla="*/ 8 h 28"/>
                <a:gd name="T8" fmla="*/ 58 w 78"/>
                <a:gd name="T9" fmla="*/ 4 h 28"/>
                <a:gd name="T10" fmla="*/ 46 w 78"/>
                <a:gd name="T11" fmla="*/ 2 h 28"/>
                <a:gd name="T12" fmla="*/ 34 w 78"/>
                <a:gd name="T13" fmla="*/ 0 h 28"/>
                <a:gd name="T14" fmla="*/ 18 w 78"/>
                <a:gd name="T15" fmla="*/ 0 h 28"/>
                <a:gd name="T16" fmla="*/ 0 w 78"/>
                <a:gd name="T17" fmla="*/ 4 h 28"/>
                <a:gd name="T18" fmla="*/ 0 w 78"/>
                <a:gd name="T19" fmla="*/ 4 h 28"/>
                <a:gd name="T20" fmla="*/ 6 w 78"/>
                <a:gd name="T21" fmla="*/ 12 h 28"/>
                <a:gd name="T22" fmla="*/ 14 w 78"/>
                <a:gd name="T23" fmla="*/ 18 h 28"/>
                <a:gd name="T24" fmla="*/ 24 w 78"/>
                <a:gd name="T25" fmla="*/ 22 h 28"/>
                <a:gd name="T26" fmla="*/ 36 w 78"/>
                <a:gd name="T27" fmla="*/ 28 h 28"/>
                <a:gd name="T28" fmla="*/ 48 w 78"/>
                <a:gd name="T29" fmla="*/ 28 h 28"/>
                <a:gd name="T30" fmla="*/ 56 w 78"/>
                <a:gd name="T31" fmla="*/ 28 h 28"/>
                <a:gd name="T32" fmla="*/ 64 w 78"/>
                <a:gd name="T33" fmla="*/ 24 h 28"/>
                <a:gd name="T34" fmla="*/ 70 w 78"/>
                <a:gd name="T35" fmla="*/ 20 h 28"/>
                <a:gd name="T36" fmla="*/ 78 w 78"/>
                <a:gd name="T37" fmla="*/ 16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8"/>
                <a:gd name="T58" fmla="*/ 0 h 28"/>
                <a:gd name="T59" fmla="*/ 78 w 78"/>
                <a:gd name="T60" fmla="*/ 28 h 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8" h="28">
                  <a:moveTo>
                    <a:pt x="78" y="16"/>
                  </a:moveTo>
                  <a:lnTo>
                    <a:pt x="78" y="16"/>
                  </a:lnTo>
                  <a:lnTo>
                    <a:pt x="74" y="12"/>
                  </a:lnTo>
                  <a:lnTo>
                    <a:pt x="66" y="8"/>
                  </a:lnTo>
                  <a:lnTo>
                    <a:pt x="58" y="4"/>
                  </a:lnTo>
                  <a:lnTo>
                    <a:pt x="46" y="2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0" y="4"/>
                  </a:lnTo>
                  <a:lnTo>
                    <a:pt x="6" y="12"/>
                  </a:lnTo>
                  <a:lnTo>
                    <a:pt x="14" y="18"/>
                  </a:lnTo>
                  <a:lnTo>
                    <a:pt x="24" y="22"/>
                  </a:lnTo>
                  <a:lnTo>
                    <a:pt x="36" y="28"/>
                  </a:lnTo>
                  <a:lnTo>
                    <a:pt x="48" y="28"/>
                  </a:lnTo>
                  <a:lnTo>
                    <a:pt x="56" y="28"/>
                  </a:lnTo>
                  <a:lnTo>
                    <a:pt x="64" y="24"/>
                  </a:lnTo>
                  <a:lnTo>
                    <a:pt x="70" y="20"/>
                  </a:lnTo>
                  <a:lnTo>
                    <a:pt x="78" y="16"/>
                  </a:lnTo>
                  <a:close/>
                </a:path>
              </a:pathLst>
            </a:custGeom>
            <a:solidFill>
              <a:srgbClr val="FFF2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150" y="3028"/>
              <a:ext cx="78" cy="28"/>
            </a:xfrm>
            <a:custGeom>
              <a:avLst/>
              <a:gdLst>
                <a:gd name="T0" fmla="*/ 78 w 78"/>
                <a:gd name="T1" fmla="*/ 16 h 28"/>
                <a:gd name="T2" fmla="*/ 78 w 78"/>
                <a:gd name="T3" fmla="*/ 16 h 28"/>
                <a:gd name="T4" fmla="*/ 74 w 78"/>
                <a:gd name="T5" fmla="*/ 12 h 28"/>
                <a:gd name="T6" fmla="*/ 66 w 78"/>
                <a:gd name="T7" fmla="*/ 8 h 28"/>
                <a:gd name="T8" fmla="*/ 58 w 78"/>
                <a:gd name="T9" fmla="*/ 4 h 28"/>
                <a:gd name="T10" fmla="*/ 46 w 78"/>
                <a:gd name="T11" fmla="*/ 2 h 28"/>
                <a:gd name="T12" fmla="*/ 34 w 78"/>
                <a:gd name="T13" fmla="*/ 0 h 28"/>
                <a:gd name="T14" fmla="*/ 18 w 78"/>
                <a:gd name="T15" fmla="*/ 0 h 28"/>
                <a:gd name="T16" fmla="*/ 0 w 78"/>
                <a:gd name="T17" fmla="*/ 4 h 28"/>
                <a:gd name="T18" fmla="*/ 0 w 78"/>
                <a:gd name="T19" fmla="*/ 4 h 28"/>
                <a:gd name="T20" fmla="*/ 6 w 78"/>
                <a:gd name="T21" fmla="*/ 12 h 28"/>
                <a:gd name="T22" fmla="*/ 14 w 78"/>
                <a:gd name="T23" fmla="*/ 18 h 28"/>
                <a:gd name="T24" fmla="*/ 24 w 78"/>
                <a:gd name="T25" fmla="*/ 22 h 28"/>
                <a:gd name="T26" fmla="*/ 36 w 78"/>
                <a:gd name="T27" fmla="*/ 28 h 28"/>
                <a:gd name="T28" fmla="*/ 48 w 78"/>
                <a:gd name="T29" fmla="*/ 28 h 28"/>
                <a:gd name="T30" fmla="*/ 56 w 78"/>
                <a:gd name="T31" fmla="*/ 28 h 28"/>
                <a:gd name="T32" fmla="*/ 64 w 78"/>
                <a:gd name="T33" fmla="*/ 24 h 28"/>
                <a:gd name="T34" fmla="*/ 70 w 78"/>
                <a:gd name="T35" fmla="*/ 20 h 28"/>
                <a:gd name="T36" fmla="*/ 78 w 78"/>
                <a:gd name="T37" fmla="*/ 16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8"/>
                <a:gd name="T58" fmla="*/ 0 h 28"/>
                <a:gd name="T59" fmla="*/ 78 w 78"/>
                <a:gd name="T60" fmla="*/ 28 h 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8" h="28">
                  <a:moveTo>
                    <a:pt x="78" y="16"/>
                  </a:moveTo>
                  <a:lnTo>
                    <a:pt x="78" y="16"/>
                  </a:lnTo>
                  <a:lnTo>
                    <a:pt x="74" y="12"/>
                  </a:lnTo>
                  <a:lnTo>
                    <a:pt x="66" y="8"/>
                  </a:lnTo>
                  <a:lnTo>
                    <a:pt x="58" y="4"/>
                  </a:lnTo>
                  <a:lnTo>
                    <a:pt x="46" y="2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0" y="4"/>
                  </a:lnTo>
                  <a:lnTo>
                    <a:pt x="6" y="12"/>
                  </a:lnTo>
                  <a:lnTo>
                    <a:pt x="14" y="18"/>
                  </a:lnTo>
                  <a:lnTo>
                    <a:pt x="24" y="22"/>
                  </a:lnTo>
                  <a:lnTo>
                    <a:pt x="36" y="28"/>
                  </a:lnTo>
                  <a:lnTo>
                    <a:pt x="48" y="28"/>
                  </a:lnTo>
                  <a:lnTo>
                    <a:pt x="56" y="28"/>
                  </a:lnTo>
                  <a:lnTo>
                    <a:pt x="64" y="24"/>
                  </a:lnTo>
                  <a:lnTo>
                    <a:pt x="70" y="20"/>
                  </a:lnTo>
                  <a:lnTo>
                    <a:pt x="78" y="1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190" y="3132"/>
              <a:ext cx="94" cy="44"/>
            </a:xfrm>
            <a:custGeom>
              <a:avLst/>
              <a:gdLst>
                <a:gd name="T0" fmla="*/ 86 w 94"/>
                <a:gd name="T1" fmla="*/ 16 h 44"/>
                <a:gd name="T2" fmla="*/ 86 w 94"/>
                <a:gd name="T3" fmla="*/ 16 h 44"/>
                <a:gd name="T4" fmla="*/ 92 w 94"/>
                <a:gd name="T5" fmla="*/ 10 h 44"/>
                <a:gd name="T6" fmla="*/ 94 w 94"/>
                <a:gd name="T7" fmla="*/ 8 h 44"/>
                <a:gd name="T8" fmla="*/ 94 w 94"/>
                <a:gd name="T9" fmla="*/ 8 h 44"/>
                <a:gd name="T10" fmla="*/ 60 w 94"/>
                <a:gd name="T11" fmla="*/ 12 h 44"/>
                <a:gd name="T12" fmla="*/ 60 w 94"/>
                <a:gd name="T13" fmla="*/ 12 h 44"/>
                <a:gd name="T14" fmla="*/ 50 w 94"/>
                <a:gd name="T15" fmla="*/ 10 h 44"/>
                <a:gd name="T16" fmla="*/ 18 w 94"/>
                <a:gd name="T17" fmla="*/ 4 h 44"/>
                <a:gd name="T18" fmla="*/ 18 w 94"/>
                <a:gd name="T19" fmla="*/ 4 h 44"/>
                <a:gd name="T20" fmla="*/ 10 w 94"/>
                <a:gd name="T21" fmla="*/ 2 h 44"/>
                <a:gd name="T22" fmla="*/ 0 w 94"/>
                <a:gd name="T23" fmla="*/ 0 h 44"/>
                <a:gd name="T24" fmla="*/ 0 w 94"/>
                <a:gd name="T25" fmla="*/ 0 h 44"/>
                <a:gd name="T26" fmla="*/ 4 w 94"/>
                <a:gd name="T27" fmla="*/ 6 h 44"/>
                <a:gd name="T28" fmla="*/ 16 w 94"/>
                <a:gd name="T29" fmla="*/ 22 h 44"/>
                <a:gd name="T30" fmla="*/ 24 w 94"/>
                <a:gd name="T31" fmla="*/ 30 h 44"/>
                <a:gd name="T32" fmla="*/ 32 w 94"/>
                <a:gd name="T33" fmla="*/ 36 h 44"/>
                <a:gd name="T34" fmla="*/ 40 w 94"/>
                <a:gd name="T35" fmla="*/ 42 h 44"/>
                <a:gd name="T36" fmla="*/ 48 w 94"/>
                <a:gd name="T37" fmla="*/ 44 h 44"/>
                <a:gd name="T38" fmla="*/ 48 w 94"/>
                <a:gd name="T39" fmla="*/ 44 h 44"/>
                <a:gd name="T40" fmla="*/ 56 w 94"/>
                <a:gd name="T41" fmla="*/ 44 h 44"/>
                <a:gd name="T42" fmla="*/ 64 w 94"/>
                <a:gd name="T43" fmla="*/ 44 h 44"/>
                <a:gd name="T44" fmla="*/ 70 w 94"/>
                <a:gd name="T45" fmla="*/ 40 h 44"/>
                <a:gd name="T46" fmla="*/ 74 w 94"/>
                <a:gd name="T47" fmla="*/ 36 h 44"/>
                <a:gd name="T48" fmla="*/ 80 w 94"/>
                <a:gd name="T49" fmla="*/ 26 h 44"/>
                <a:gd name="T50" fmla="*/ 86 w 94"/>
                <a:gd name="T51" fmla="*/ 16 h 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4"/>
                <a:gd name="T79" fmla="*/ 0 h 44"/>
                <a:gd name="T80" fmla="*/ 94 w 94"/>
                <a:gd name="T81" fmla="*/ 44 h 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4" h="44">
                  <a:moveTo>
                    <a:pt x="86" y="16"/>
                  </a:moveTo>
                  <a:lnTo>
                    <a:pt x="86" y="16"/>
                  </a:lnTo>
                  <a:lnTo>
                    <a:pt x="92" y="10"/>
                  </a:lnTo>
                  <a:lnTo>
                    <a:pt x="94" y="8"/>
                  </a:lnTo>
                  <a:lnTo>
                    <a:pt x="60" y="12"/>
                  </a:lnTo>
                  <a:lnTo>
                    <a:pt x="50" y="10"/>
                  </a:lnTo>
                  <a:lnTo>
                    <a:pt x="18" y="4"/>
                  </a:lnTo>
                  <a:lnTo>
                    <a:pt x="10" y="2"/>
                  </a:lnTo>
                  <a:lnTo>
                    <a:pt x="0" y="0"/>
                  </a:lnTo>
                  <a:lnTo>
                    <a:pt x="4" y="6"/>
                  </a:lnTo>
                  <a:lnTo>
                    <a:pt x="16" y="22"/>
                  </a:lnTo>
                  <a:lnTo>
                    <a:pt x="24" y="30"/>
                  </a:lnTo>
                  <a:lnTo>
                    <a:pt x="32" y="36"/>
                  </a:lnTo>
                  <a:lnTo>
                    <a:pt x="40" y="42"/>
                  </a:lnTo>
                  <a:lnTo>
                    <a:pt x="48" y="44"/>
                  </a:lnTo>
                  <a:lnTo>
                    <a:pt x="56" y="44"/>
                  </a:lnTo>
                  <a:lnTo>
                    <a:pt x="64" y="44"/>
                  </a:lnTo>
                  <a:lnTo>
                    <a:pt x="70" y="40"/>
                  </a:lnTo>
                  <a:lnTo>
                    <a:pt x="74" y="36"/>
                  </a:lnTo>
                  <a:lnTo>
                    <a:pt x="80" y="26"/>
                  </a:lnTo>
                  <a:lnTo>
                    <a:pt x="86" y="16"/>
                  </a:lnTo>
                  <a:close/>
                </a:path>
              </a:pathLst>
            </a:custGeom>
            <a:solidFill>
              <a:srgbClr val="C4433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190" y="3132"/>
              <a:ext cx="94" cy="44"/>
            </a:xfrm>
            <a:custGeom>
              <a:avLst/>
              <a:gdLst>
                <a:gd name="T0" fmla="*/ 86 w 94"/>
                <a:gd name="T1" fmla="*/ 16 h 44"/>
                <a:gd name="T2" fmla="*/ 86 w 94"/>
                <a:gd name="T3" fmla="*/ 16 h 44"/>
                <a:gd name="T4" fmla="*/ 92 w 94"/>
                <a:gd name="T5" fmla="*/ 10 h 44"/>
                <a:gd name="T6" fmla="*/ 94 w 94"/>
                <a:gd name="T7" fmla="*/ 8 h 44"/>
                <a:gd name="T8" fmla="*/ 94 w 94"/>
                <a:gd name="T9" fmla="*/ 8 h 44"/>
                <a:gd name="T10" fmla="*/ 60 w 94"/>
                <a:gd name="T11" fmla="*/ 12 h 44"/>
                <a:gd name="T12" fmla="*/ 60 w 94"/>
                <a:gd name="T13" fmla="*/ 12 h 44"/>
                <a:gd name="T14" fmla="*/ 50 w 94"/>
                <a:gd name="T15" fmla="*/ 10 h 44"/>
                <a:gd name="T16" fmla="*/ 18 w 94"/>
                <a:gd name="T17" fmla="*/ 4 h 44"/>
                <a:gd name="T18" fmla="*/ 18 w 94"/>
                <a:gd name="T19" fmla="*/ 4 h 44"/>
                <a:gd name="T20" fmla="*/ 10 w 94"/>
                <a:gd name="T21" fmla="*/ 2 h 44"/>
                <a:gd name="T22" fmla="*/ 0 w 94"/>
                <a:gd name="T23" fmla="*/ 0 h 44"/>
                <a:gd name="T24" fmla="*/ 0 w 94"/>
                <a:gd name="T25" fmla="*/ 0 h 44"/>
                <a:gd name="T26" fmla="*/ 4 w 94"/>
                <a:gd name="T27" fmla="*/ 6 h 44"/>
                <a:gd name="T28" fmla="*/ 16 w 94"/>
                <a:gd name="T29" fmla="*/ 22 h 44"/>
                <a:gd name="T30" fmla="*/ 24 w 94"/>
                <a:gd name="T31" fmla="*/ 30 h 44"/>
                <a:gd name="T32" fmla="*/ 32 w 94"/>
                <a:gd name="T33" fmla="*/ 36 h 44"/>
                <a:gd name="T34" fmla="*/ 40 w 94"/>
                <a:gd name="T35" fmla="*/ 42 h 44"/>
                <a:gd name="T36" fmla="*/ 48 w 94"/>
                <a:gd name="T37" fmla="*/ 44 h 44"/>
                <a:gd name="T38" fmla="*/ 48 w 94"/>
                <a:gd name="T39" fmla="*/ 44 h 44"/>
                <a:gd name="T40" fmla="*/ 56 w 94"/>
                <a:gd name="T41" fmla="*/ 44 h 44"/>
                <a:gd name="T42" fmla="*/ 64 w 94"/>
                <a:gd name="T43" fmla="*/ 44 h 44"/>
                <a:gd name="T44" fmla="*/ 70 w 94"/>
                <a:gd name="T45" fmla="*/ 40 h 44"/>
                <a:gd name="T46" fmla="*/ 74 w 94"/>
                <a:gd name="T47" fmla="*/ 36 h 44"/>
                <a:gd name="T48" fmla="*/ 80 w 94"/>
                <a:gd name="T49" fmla="*/ 26 h 44"/>
                <a:gd name="T50" fmla="*/ 86 w 94"/>
                <a:gd name="T51" fmla="*/ 16 h 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4"/>
                <a:gd name="T79" fmla="*/ 0 h 44"/>
                <a:gd name="T80" fmla="*/ 94 w 94"/>
                <a:gd name="T81" fmla="*/ 44 h 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4" h="44">
                  <a:moveTo>
                    <a:pt x="86" y="16"/>
                  </a:moveTo>
                  <a:lnTo>
                    <a:pt x="86" y="16"/>
                  </a:lnTo>
                  <a:lnTo>
                    <a:pt x="92" y="10"/>
                  </a:lnTo>
                  <a:lnTo>
                    <a:pt x="94" y="8"/>
                  </a:lnTo>
                  <a:lnTo>
                    <a:pt x="60" y="12"/>
                  </a:lnTo>
                  <a:lnTo>
                    <a:pt x="50" y="10"/>
                  </a:lnTo>
                  <a:lnTo>
                    <a:pt x="18" y="4"/>
                  </a:lnTo>
                  <a:lnTo>
                    <a:pt x="10" y="2"/>
                  </a:lnTo>
                  <a:lnTo>
                    <a:pt x="0" y="0"/>
                  </a:lnTo>
                  <a:lnTo>
                    <a:pt x="4" y="6"/>
                  </a:lnTo>
                  <a:lnTo>
                    <a:pt x="16" y="22"/>
                  </a:lnTo>
                  <a:lnTo>
                    <a:pt x="24" y="30"/>
                  </a:lnTo>
                  <a:lnTo>
                    <a:pt x="32" y="36"/>
                  </a:lnTo>
                  <a:lnTo>
                    <a:pt x="40" y="42"/>
                  </a:lnTo>
                  <a:lnTo>
                    <a:pt x="48" y="44"/>
                  </a:lnTo>
                  <a:lnTo>
                    <a:pt x="56" y="44"/>
                  </a:lnTo>
                  <a:lnTo>
                    <a:pt x="64" y="44"/>
                  </a:lnTo>
                  <a:lnTo>
                    <a:pt x="70" y="40"/>
                  </a:lnTo>
                  <a:lnTo>
                    <a:pt x="74" y="36"/>
                  </a:lnTo>
                  <a:lnTo>
                    <a:pt x="80" y="26"/>
                  </a:lnTo>
                  <a:lnTo>
                    <a:pt x="86" y="1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198" y="3138"/>
              <a:ext cx="72" cy="26"/>
            </a:xfrm>
            <a:custGeom>
              <a:avLst/>
              <a:gdLst>
                <a:gd name="T0" fmla="*/ 0 w 72"/>
                <a:gd name="T1" fmla="*/ 0 h 26"/>
                <a:gd name="T2" fmla="*/ 0 w 72"/>
                <a:gd name="T3" fmla="*/ 0 h 26"/>
                <a:gd name="T4" fmla="*/ 16 w 72"/>
                <a:gd name="T5" fmla="*/ 14 h 26"/>
                <a:gd name="T6" fmla="*/ 32 w 72"/>
                <a:gd name="T7" fmla="*/ 22 h 26"/>
                <a:gd name="T8" fmla="*/ 40 w 72"/>
                <a:gd name="T9" fmla="*/ 24 h 26"/>
                <a:gd name="T10" fmla="*/ 46 w 72"/>
                <a:gd name="T11" fmla="*/ 26 h 26"/>
                <a:gd name="T12" fmla="*/ 46 w 72"/>
                <a:gd name="T13" fmla="*/ 26 h 26"/>
                <a:gd name="T14" fmla="*/ 54 w 72"/>
                <a:gd name="T15" fmla="*/ 26 h 26"/>
                <a:gd name="T16" fmla="*/ 58 w 72"/>
                <a:gd name="T17" fmla="*/ 24 h 26"/>
                <a:gd name="T18" fmla="*/ 66 w 72"/>
                <a:gd name="T19" fmla="*/ 18 h 26"/>
                <a:gd name="T20" fmla="*/ 70 w 72"/>
                <a:gd name="T21" fmla="*/ 14 h 26"/>
                <a:gd name="T22" fmla="*/ 72 w 72"/>
                <a:gd name="T23" fmla="*/ 10 h 26"/>
                <a:gd name="T24" fmla="*/ 72 w 72"/>
                <a:gd name="T25" fmla="*/ 10 h 26"/>
                <a:gd name="T26" fmla="*/ 66 w 72"/>
                <a:gd name="T27" fmla="*/ 12 h 26"/>
                <a:gd name="T28" fmla="*/ 48 w 72"/>
                <a:gd name="T29" fmla="*/ 14 h 26"/>
                <a:gd name="T30" fmla="*/ 38 w 72"/>
                <a:gd name="T31" fmla="*/ 12 h 26"/>
                <a:gd name="T32" fmla="*/ 26 w 72"/>
                <a:gd name="T33" fmla="*/ 10 h 26"/>
                <a:gd name="T34" fmla="*/ 12 w 72"/>
                <a:gd name="T35" fmla="*/ 6 h 26"/>
                <a:gd name="T36" fmla="*/ 0 w 72"/>
                <a:gd name="T37" fmla="*/ 0 h 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6"/>
                <a:gd name="T59" fmla="*/ 72 w 72"/>
                <a:gd name="T60" fmla="*/ 26 h 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6">
                  <a:moveTo>
                    <a:pt x="0" y="0"/>
                  </a:moveTo>
                  <a:lnTo>
                    <a:pt x="0" y="0"/>
                  </a:lnTo>
                  <a:lnTo>
                    <a:pt x="16" y="14"/>
                  </a:lnTo>
                  <a:lnTo>
                    <a:pt x="32" y="22"/>
                  </a:lnTo>
                  <a:lnTo>
                    <a:pt x="40" y="24"/>
                  </a:lnTo>
                  <a:lnTo>
                    <a:pt x="46" y="26"/>
                  </a:lnTo>
                  <a:lnTo>
                    <a:pt x="54" y="26"/>
                  </a:lnTo>
                  <a:lnTo>
                    <a:pt x="58" y="24"/>
                  </a:lnTo>
                  <a:lnTo>
                    <a:pt x="66" y="18"/>
                  </a:lnTo>
                  <a:lnTo>
                    <a:pt x="70" y="14"/>
                  </a:lnTo>
                  <a:lnTo>
                    <a:pt x="72" y="10"/>
                  </a:lnTo>
                  <a:lnTo>
                    <a:pt x="66" y="12"/>
                  </a:lnTo>
                  <a:lnTo>
                    <a:pt x="48" y="14"/>
                  </a:lnTo>
                  <a:lnTo>
                    <a:pt x="38" y="12"/>
                  </a:lnTo>
                  <a:lnTo>
                    <a:pt x="26" y="10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1198" y="3138"/>
              <a:ext cx="72" cy="26"/>
            </a:xfrm>
            <a:custGeom>
              <a:avLst/>
              <a:gdLst>
                <a:gd name="T0" fmla="*/ 0 w 72"/>
                <a:gd name="T1" fmla="*/ 0 h 26"/>
                <a:gd name="T2" fmla="*/ 0 w 72"/>
                <a:gd name="T3" fmla="*/ 0 h 26"/>
                <a:gd name="T4" fmla="*/ 16 w 72"/>
                <a:gd name="T5" fmla="*/ 14 h 26"/>
                <a:gd name="T6" fmla="*/ 32 w 72"/>
                <a:gd name="T7" fmla="*/ 22 h 26"/>
                <a:gd name="T8" fmla="*/ 40 w 72"/>
                <a:gd name="T9" fmla="*/ 24 h 26"/>
                <a:gd name="T10" fmla="*/ 46 w 72"/>
                <a:gd name="T11" fmla="*/ 26 h 26"/>
                <a:gd name="T12" fmla="*/ 46 w 72"/>
                <a:gd name="T13" fmla="*/ 26 h 26"/>
                <a:gd name="T14" fmla="*/ 54 w 72"/>
                <a:gd name="T15" fmla="*/ 26 h 26"/>
                <a:gd name="T16" fmla="*/ 58 w 72"/>
                <a:gd name="T17" fmla="*/ 24 h 26"/>
                <a:gd name="T18" fmla="*/ 66 w 72"/>
                <a:gd name="T19" fmla="*/ 18 h 26"/>
                <a:gd name="T20" fmla="*/ 70 w 72"/>
                <a:gd name="T21" fmla="*/ 14 h 26"/>
                <a:gd name="T22" fmla="*/ 72 w 72"/>
                <a:gd name="T23" fmla="*/ 10 h 26"/>
                <a:gd name="T24" fmla="*/ 72 w 72"/>
                <a:gd name="T25" fmla="*/ 10 h 26"/>
                <a:gd name="T26" fmla="*/ 66 w 72"/>
                <a:gd name="T27" fmla="*/ 12 h 26"/>
                <a:gd name="T28" fmla="*/ 48 w 72"/>
                <a:gd name="T29" fmla="*/ 14 h 26"/>
                <a:gd name="T30" fmla="*/ 38 w 72"/>
                <a:gd name="T31" fmla="*/ 12 h 26"/>
                <a:gd name="T32" fmla="*/ 26 w 72"/>
                <a:gd name="T33" fmla="*/ 10 h 26"/>
                <a:gd name="T34" fmla="*/ 12 w 72"/>
                <a:gd name="T35" fmla="*/ 6 h 26"/>
                <a:gd name="T36" fmla="*/ 0 w 72"/>
                <a:gd name="T37" fmla="*/ 0 h 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6"/>
                <a:gd name="T59" fmla="*/ 72 w 72"/>
                <a:gd name="T60" fmla="*/ 26 h 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6">
                  <a:moveTo>
                    <a:pt x="0" y="0"/>
                  </a:moveTo>
                  <a:lnTo>
                    <a:pt x="0" y="0"/>
                  </a:lnTo>
                  <a:lnTo>
                    <a:pt x="16" y="14"/>
                  </a:lnTo>
                  <a:lnTo>
                    <a:pt x="32" y="22"/>
                  </a:lnTo>
                  <a:lnTo>
                    <a:pt x="40" y="24"/>
                  </a:lnTo>
                  <a:lnTo>
                    <a:pt x="46" y="26"/>
                  </a:lnTo>
                  <a:lnTo>
                    <a:pt x="54" y="26"/>
                  </a:lnTo>
                  <a:lnTo>
                    <a:pt x="58" y="24"/>
                  </a:lnTo>
                  <a:lnTo>
                    <a:pt x="66" y="18"/>
                  </a:lnTo>
                  <a:lnTo>
                    <a:pt x="70" y="14"/>
                  </a:lnTo>
                  <a:lnTo>
                    <a:pt x="72" y="10"/>
                  </a:lnTo>
                  <a:lnTo>
                    <a:pt x="66" y="12"/>
                  </a:lnTo>
                  <a:lnTo>
                    <a:pt x="48" y="14"/>
                  </a:lnTo>
                  <a:lnTo>
                    <a:pt x="38" y="12"/>
                  </a:lnTo>
                  <a:lnTo>
                    <a:pt x="26" y="10"/>
                  </a:lnTo>
                  <a:lnTo>
                    <a:pt x="12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188" y="3130"/>
              <a:ext cx="10" cy="8"/>
            </a:xfrm>
            <a:custGeom>
              <a:avLst/>
              <a:gdLst>
                <a:gd name="T0" fmla="*/ 10 w 10"/>
                <a:gd name="T1" fmla="*/ 0 h 8"/>
                <a:gd name="T2" fmla="*/ 10 w 10"/>
                <a:gd name="T3" fmla="*/ 0 h 8"/>
                <a:gd name="T4" fmla="*/ 8 w 10"/>
                <a:gd name="T5" fmla="*/ 0 h 8"/>
                <a:gd name="T6" fmla="*/ 4 w 10"/>
                <a:gd name="T7" fmla="*/ 4 h 8"/>
                <a:gd name="T8" fmla="*/ 4 w 10"/>
                <a:gd name="T9" fmla="*/ 4 h 8"/>
                <a:gd name="T10" fmla="*/ 0 w 10"/>
                <a:gd name="T11" fmla="*/ 8 h 8"/>
                <a:gd name="T12" fmla="*/ 0 w 10"/>
                <a:gd name="T13" fmla="*/ 8 h 8"/>
                <a:gd name="T14" fmla="*/ 0 w 10"/>
                <a:gd name="T15" fmla="*/ 4 h 8"/>
                <a:gd name="T16" fmla="*/ 2 w 10"/>
                <a:gd name="T17" fmla="*/ 0 h 8"/>
                <a:gd name="T18" fmla="*/ 10 w 10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8"/>
                <a:gd name="T32" fmla="*/ 10 w 10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8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05B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284" y="3138"/>
              <a:ext cx="2" cy="8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0 h 8"/>
                <a:gd name="T4" fmla="*/ 0 w 2"/>
                <a:gd name="T5" fmla="*/ 0 h 8"/>
                <a:gd name="T6" fmla="*/ 2 w 2"/>
                <a:gd name="T7" fmla="*/ 0 h 8"/>
                <a:gd name="T8" fmla="*/ 0 w 2"/>
                <a:gd name="T9" fmla="*/ 2 h 8"/>
                <a:gd name="T10" fmla="*/ 0 w 2"/>
                <a:gd name="T11" fmla="*/ 2 h 8"/>
                <a:gd name="T12" fmla="*/ 0 w 2"/>
                <a:gd name="T13" fmla="*/ 8 h 8"/>
                <a:gd name="T14" fmla="*/ 0 w 2"/>
                <a:gd name="T15" fmla="*/ 8 h 8"/>
                <a:gd name="T16" fmla="*/ 2 w 2"/>
                <a:gd name="T17" fmla="*/ 4 h 8"/>
                <a:gd name="T18" fmla="*/ 2 w 2"/>
                <a:gd name="T19" fmla="*/ 0 h 8"/>
                <a:gd name="T20" fmla="*/ 0 w 2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"/>
                <a:gd name="T34" fmla="*/ 0 h 8"/>
                <a:gd name="T35" fmla="*/ 2 w 2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" h="8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5B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284" y="3138"/>
              <a:ext cx="2" cy="8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0 h 8"/>
                <a:gd name="T4" fmla="*/ 0 w 2"/>
                <a:gd name="T5" fmla="*/ 0 h 8"/>
                <a:gd name="T6" fmla="*/ 2 w 2"/>
                <a:gd name="T7" fmla="*/ 0 h 8"/>
                <a:gd name="T8" fmla="*/ 0 w 2"/>
                <a:gd name="T9" fmla="*/ 2 h 8"/>
                <a:gd name="T10" fmla="*/ 0 w 2"/>
                <a:gd name="T11" fmla="*/ 2 h 8"/>
                <a:gd name="T12" fmla="*/ 0 w 2"/>
                <a:gd name="T13" fmla="*/ 8 h 8"/>
                <a:gd name="T14" fmla="*/ 0 w 2"/>
                <a:gd name="T15" fmla="*/ 8 h 8"/>
                <a:gd name="T16" fmla="*/ 2 w 2"/>
                <a:gd name="T17" fmla="*/ 4 h 8"/>
                <a:gd name="T18" fmla="*/ 2 w 2"/>
                <a:gd name="T19" fmla="*/ 0 h 8"/>
                <a:gd name="T20" fmla="*/ 0 w 2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"/>
                <a:gd name="T34" fmla="*/ 0 h 8"/>
                <a:gd name="T35" fmla="*/ 2 w 2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" h="8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132" y="3066"/>
              <a:ext cx="64" cy="56"/>
            </a:xfrm>
            <a:custGeom>
              <a:avLst/>
              <a:gdLst>
                <a:gd name="T0" fmla="*/ 2 w 64"/>
                <a:gd name="T1" fmla="*/ 32 h 56"/>
                <a:gd name="T2" fmla="*/ 2 w 64"/>
                <a:gd name="T3" fmla="*/ 32 h 56"/>
                <a:gd name="T4" fmla="*/ 4 w 64"/>
                <a:gd name="T5" fmla="*/ 38 h 56"/>
                <a:gd name="T6" fmla="*/ 6 w 64"/>
                <a:gd name="T7" fmla="*/ 42 h 56"/>
                <a:gd name="T8" fmla="*/ 16 w 64"/>
                <a:gd name="T9" fmla="*/ 50 h 56"/>
                <a:gd name="T10" fmla="*/ 26 w 64"/>
                <a:gd name="T11" fmla="*/ 56 h 56"/>
                <a:gd name="T12" fmla="*/ 38 w 64"/>
                <a:gd name="T13" fmla="*/ 56 h 56"/>
                <a:gd name="T14" fmla="*/ 38 w 64"/>
                <a:gd name="T15" fmla="*/ 56 h 56"/>
                <a:gd name="T16" fmla="*/ 50 w 64"/>
                <a:gd name="T17" fmla="*/ 54 h 56"/>
                <a:gd name="T18" fmla="*/ 58 w 64"/>
                <a:gd name="T19" fmla="*/ 46 h 56"/>
                <a:gd name="T20" fmla="*/ 62 w 64"/>
                <a:gd name="T21" fmla="*/ 36 h 56"/>
                <a:gd name="T22" fmla="*/ 64 w 64"/>
                <a:gd name="T23" fmla="*/ 32 h 56"/>
                <a:gd name="T24" fmla="*/ 62 w 64"/>
                <a:gd name="T25" fmla="*/ 26 h 56"/>
                <a:gd name="T26" fmla="*/ 62 w 64"/>
                <a:gd name="T27" fmla="*/ 26 h 56"/>
                <a:gd name="T28" fmla="*/ 60 w 64"/>
                <a:gd name="T29" fmla="*/ 20 h 56"/>
                <a:gd name="T30" fmla="*/ 58 w 64"/>
                <a:gd name="T31" fmla="*/ 14 h 56"/>
                <a:gd name="T32" fmla="*/ 50 w 64"/>
                <a:gd name="T33" fmla="*/ 6 h 56"/>
                <a:gd name="T34" fmla="*/ 38 w 64"/>
                <a:gd name="T35" fmla="*/ 2 h 56"/>
                <a:gd name="T36" fmla="*/ 26 w 64"/>
                <a:gd name="T37" fmla="*/ 0 h 56"/>
                <a:gd name="T38" fmla="*/ 26 w 64"/>
                <a:gd name="T39" fmla="*/ 0 h 56"/>
                <a:gd name="T40" fmla="*/ 14 w 64"/>
                <a:gd name="T41" fmla="*/ 4 h 56"/>
                <a:gd name="T42" fmla="*/ 6 w 64"/>
                <a:gd name="T43" fmla="*/ 12 h 56"/>
                <a:gd name="T44" fmla="*/ 2 w 64"/>
                <a:gd name="T45" fmla="*/ 20 h 56"/>
                <a:gd name="T46" fmla="*/ 0 w 64"/>
                <a:gd name="T47" fmla="*/ 26 h 56"/>
                <a:gd name="T48" fmla="*/ 2 w 64"/>
                <a:gd name="T49" fmla="*/ 32 h 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56"/>
                <a:gd name="T77" fmla="*/ 64 w 64"/>
                <a:gd name="T78" fmla="*/ 56 h 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56">
                  <a:moveTo>
                    <a:pt x="2" y="32"/>
                  </a:moveTo>
                  <a:lnTo>
                    <a:pt x="2" y="32"/>
                  </a:lnTo>
                  <a:lnTo>
                    <a:pt x="4" y="38"/>
                  </a:lnTo>
                  <a:lnTo>
                    <a:pt x="6" y="42"/>
                  </a:lnTo>
                  <a:lnTo>
                    <a:pt x="16" y="50"/>
                  </a:lnTo>
                  <a:lnTo>
                    <a:pt x="26" y="56"/>
                  </a:lnTo>
                  <a:lnTo>
                    <a:pt x="38" y="56"/>
                  </a:lnTo>
                  <a:lnTo>
                    <a:pt x="50" y="54"/>
                  </a:lnTo>
                  <a:lnTo>
                    <a:pt x="58" y="46"/>
                  </a:lnTo>
                  <a:lnTo>
                    <a:pt x="62" y="36"/>
                  </a:lnTo>
                  <a:lnTo>
                    <a:pt x="64" y="32"/>
                  </a:lnTo>
                  <a:lnTo>
                    <a:pt x="62" y="26"/>
                  </a:lnTo>
                  <a:lnTo>
                    <a:pt x="60" y="20"/>
                  </a:lnTo>
                  <a:lnTo>
                    <a:pt x="58" y="14"/>
                  </a:lnTo>
                  <a:lnTo>
                    <a:pt x="50" y="6"/>
                  </a:lnTo>
                  <a:lnTo>
                    <a:pt x="38" y="2"/>
                  </a:lnTo>
                  <a:lnTo>
                    <a:pt x="26" y="0"/>
                  </a:lnTo>
                  <a:lnTo>
                    <a:pt x="14" y="4"/>
                  </a:lnTo>
                  <a:lnTo>
                    <a:pt x="6" y="12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C56E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292" y="3078"/>
              <a:ext cx="32" cy="54"/>
            </a:xfrm>
            <a:custGeom>
              <a:avLst/>
              <a:gdLst>
                <a:gd name="T0" fmla="*/ 32 w 32"/>
                <a:gd name="T1" fmla="*/ 0 h 54"/>
                <a:gd name="T2" fmla="*/ 32 w 32"/>
                <a:gd name="T3" fmla="*/ 0 h 54"/>
                <a:gd name="T4" fmla="*/ 24 w 32"/>
                <a:gd name="T5" fmla="*/ 6 h 54"/>
                <a:gd name="T6" fmla="*/ 16 w 32"/>
                <a:gd name="T7" fmla="*/ 10 h 54"/>
                <a:gd name="T8" fmla="*/ 8 w 32"/>
                <a:gd name="T9" fmla="*/ 18 h 54"/>
                <a:gd name="T10" fmla="*/ 2 w 32"/>
                <a:gd name="T11" fmla="*/ 26 h 54"/>
                <a:gd name="T12" fmla="*/ 0 w 32"/>
                <a:gd name="T13" fmla="*/ 34 h 54"/>
                <a:gd name="T14" fmla="*/ 2 w 32"/>
                <a:gd name="T15" fmla="*/ 40 h 54"/>
                <a:gd name="T16" fmla="*/ 4 w 32"/>
                <a:gd name="T17" fmla="*/ 44 h 54"/>
                <a:gd name="T18" fmla="*/ 8 w 32"/>
                <a:gd name="T19" fmla="*/ 48 h 54"/>
                <a:gd name="T20" fmla="*/ 14 w 32"/>
                <a:gd name="T21" fmla="*/ 54 h 54"/>
                <a:gd name="T22" fmla="*/ 14 w 32"/>
                <a:gd name="T23" fmla="*/ 54 h 54"/>
                <a:gd name="T24" fmla="*/ 22 w 32"/>
                <a:gd name="T25" fmla="*/ 36 h 54"/>
                <a:gd name="T26" fmla="*/ 28 w 32"/>
                <a:gd name="T27" fmla="*/ 20 h 54"/>
                <a:gd name="T28" fmla="*/ 32 w 32"/>
                <a:gd name="T29" fmla="*/ 0 h 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54"/>
                <a:gd name="T47" fmla="*/ 32 w 32"/>
                <a:gd name="T48" fmla="*/ 54 h 5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54">
                  <a:moveTo>
                    <a:pt x="32" y="0"/>
                  </a:moveTo>
                  <a:lnTo>
                    <a:pt x="32" y="0"/>
                  </a:lnTo>
                  <a:lnTo>
                    <a:pt x="24" y="6"/>
                  </a:lnTo>
                  <a:lnTo>
                    <a:pt x="16" y="10"/>
                  </a:lnTo>
                  <a:lnTo>
                    <a:pt x="8" y="18"/>
                  </a:lnTo>
                  <a:lnTo>
                    <a:pt x="2" y="26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4"/>
                  </a:lnTo>
                  <a:lnTo>
                    <a:pt x="8" y="48"/>
                  </a:lnTo>
                  <a:lnTo>
                    <a:pt x="14" y="54"/>
                  </a:lnTo>
                  <a:lnTo>
                    <a:pt x="22" y="36"/>
                  </a:lnTo>
                  <a:lnTo>
                    <a:pt x="28" y="2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56E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292" y="3078"/>
              <a:ext cx="32" cy="54"/>
            </a:xfrm>
            <a:custGeom>
              <a:avLst/>
              <a:gdLst>
                <a:gd name="T0" fmla="*/ 32 w 32"/>
                <a:gd name="T1" fmla="*/ 0 h 54"/>
                <a:gd name="T2" fmla="*/ 32 w 32"/>
                <a:gd name="T3" fmla="*/ 0 h 54"/>
                <a:gd name="T4" fmla="*/ 24 w 32"/>
                <a:gd name="T5" fmla="*/ 6 h 54"/>
                <a:gd name="T6" fmla="*/ 16 w 32"/>
                <a:gd name="T7" fmla="*/ 10 h 54"/>
                <a:gd name="T8" fmla="*/ 8 w 32"/>
                <a:gd name="T9" fmla="*/ 18 h 54"/>
                <a:gd name="T10" fmla="*/ 2 w 32"/>
                <a:gd name="T11" fmla="*/ 26 h 54"/>
                <a:gd name="T12" fmla="*/ 0 w 32"/>
                <a:gd name="T13" fmla="*/ 34 h 54"/>
                <a:gd name="T14" fmla="*/ 2 w 32"/>
                <a:gd name="T15" fmla="*/ 40 h 54"/>
                <a:gd name="T16" fmla="*/ 4 w 32"/>
                <a:gd name="T17" fmla="*/ 44 h 54"/>
                <a:gd name="T18" fmla="*/ 8 w 32"/>
                <a:gd name="T19" fmla="*/ 48 h 54"/>
                <a:gd name="T20" fmla="*/ 14 w 32"/>
                <a:gd name="T21" fmla="*/ 54 h 54"/>
                <a:gd name="T22" fmla="*/ 14 w 32"/>
                <a:gd name="T23" fmla="*/ 54 h 54"/>
                <a:gd name="T24" fmla="*/ 22 w 32"/>
                <a:gd name="T25" fmla="*/ 36 h 54"/>
                <a:gd name="T26" fmla="*/ 28 w 32"/>
                <a:gd name="T27" fmla="*/ 20 h 54"/>
                <a:gd name="T28" fmla="*/ 32 w 32"/>
                <a:gd name="T29" fmla="*/ 0 h 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54"/>
                <a:gd name="T47" fmla="*/ 32 w 32"/>
                <a:gd name="T48" fmla="*/ 54 h 5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54">
                  <a:moveTo>
                    <a:pt x="32" y="0"/>
                  </a:moveTo>
                  <a:lnTo>
                    <a:pt x="32" y="0"/>
                  </a:lnTo>
                  <a:lnTo>
                    <a:pt x="24" y="6"/>
                  </a:lnTo>
                  <a:lnTo>
                    <a:pt x="16" y="10"/>
                  </a:lnTo>
                  <a:lnTo>
                    <a:pt x="8" y="18"/>
                  </a:lnTo>
                  <a:lnTo>
                    <a:pt x="2" y="26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4"/>
                  </a:lnTo>
                  <a:lnTo>
                    <a:pt x="8" y="48"/>
                  </a:lnTo>
                  <a:lnTo>
                    <a:pt x="14" y="54"/>
                  </a:lnTo>
                  <a:lnTo>
                    <a:pt x="22" y="36"/>
                  </a:lnTo>
                  <a:lnTo>
                    <a:pt x="28" y="20"/>
                  </a:lnTo>
                  <a:lnTo>
                    <a:pt x="3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280" y="3034"/>
              <a:ext cx="44" cy="24"/>
            </a:xfrm>
            <a:custGeom>
              <a:avLst/>
              <a:gdLst>
                <a:gd name="T0" fmla="*/ 44 w 44"/>
                <a:gd name="T1" fmla="*/ 6 h 24"/>
                <a:gd name="T2" fmla="*/ 44 w 44"/>
                <a:gd name="T3" fmla="*/ 6 h 24"/>
                <a:gd name="T4" fmla="*/ 40 w 44"/>
                <a:gd name="T5" fmla="*/ 4 h 24"/>
                <a:gd name="T6" fmla="*/ 28 w 44"/>
                <a:gd name="T7" fmla="*/ 0 h 24"/>
                <a:gd name="T8" fmla="*/ 20 w 44"/>
                <a:gd name="T9" fmla="*/ 0 h 24"/>
                <a:gd name="T10" fmla="*/ 14 w 44"/>
                <a:gd name="T11" fmla="*/ 2 h 24"/>
                <a:gd name="T12" fmla="*/ 6 w 44"/>
                <a:gd name="T13" fmla="*/ 6 h 24"/>
                <a:gd name="T14" fmla="*/ 0 w 44"/>
                <a:gd name="T15" fmla="*/ 12 h 24"/>
                <a:gd name="T16" fmla="*/ 0 w 44"/>
                <a:gd name="T17" fmla="*/ 12 h 24"/>
                <a:gd name="T18" fmla="*/ 4 w 44"/>
                <a:gd name="T19" fmla="*/ 18 h 24"/>
                <a:gd name="T20" fmla="*/ 10 w 44"/>
                <a:gd name="T21" fmla="*/ 20 h 24"/>
                <a:gd name="T22" fmla="*/ 16 w 44"/>
                <a:gd name="T23" fmla="*/ 24 h 24"/>
                <a:gd name="T24" fmla="*/ 22 w 44"/>
                <a:gd name="T25" fmla="*/ 24 h 24"/>
                <a:gd name="T26" fmla="*/ 30 w 44"/>
                <a:gd name="T27" fmla="*/ 22 h 24"/>
                <a:gd name="T28" fmla="*/ 38 w 44"/>
                <a:gd name="T29" fmla="*/ 16 h 24"/>
                <a:gd name="T30" fmla="*/ 44 w 44"/>
                <a:gd name="T31" fmla="*/ 6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4"/>
                <a:gd name="T49" fmla="*/ 0 h 24"/>
                <a:gd name="T50" fmla="*/ 44 w 44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4" h="24">
                  <a:moveTo>
                    <a:pt x="44" y="6"/>
                  </a:moveTo>
                  <a:lnTo>
                    <a:pt x="44" y="6"/>
                  </a:lnTo>
                  <a:lnTo>
                    <a:pt x="40" y="4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6" y="6"/>
                  </a:lnTo>
                  <a:lnTo>
                    <a:pt x="0" y="12"/>
                  </a:lnTo>
                  <a:lnTo>
                    <a:pt x="4" y="18"/>
                  </a:lnTo>
                  <a:lnTo>
                    <a:pt x="10" y="20"/>
                  </a:lnTo>
                  <a:lnTo>
                    <a:pt x="16" y="24"/>
                  </a:lnTo>
                  <a:lnTo>
                    <a:pt x="22" y="24"/>
                  </a:lnTo>
                  <a:lnTo>
                    <a:pt x="30" y="22"/>
                  </a:lnTo>
                  <a:lnTo>
                    <a:pt x="38" y="16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FFF2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280" y="3034"/>
              <a:ext cx="44" cy="24"/>
            </a:xfrm>
            <a:custGeom>
              <a:avLst/>
              <a:gdLst>
                <a:gd name="T0" fmla="*/ 44 w 44"/>
                <a:gd name="T1" fmla="*/ 6 h 24"/>
                <a:gd name="T2" fmla="*/ 44 w 44"/>
                <a:gd name="T3" fmla="*/ 6 h 24"/>
                <a:gd name="T4" fmla="*/ 40 w 44"/>
                <a:gd name="T5" fmla="*/ 4 h 24"/>
                <a:gd name="T6" fmla="*/ 28 w 44"/>
                <a:gd name="T7" fmla="*/ 0 h 24"/>
                <a:gd name="T8" fmla="*/ 20 w 44"/>
                <a:gd name="T9" fmla="*/ 0 h 24"/>
                <a:gd name="T10" fmla="*/ 14 w 44"/>
                <a:gd name="T11" fmla="*/ 2 h 24"/>
                <a:gd name="T12" fmla="*/ 6 w 44"/>
                <a:gd name="T13" fmla="*/ 6 h 24"/>
                <a:gd name="T14" fmla="*/ 0 w 44"/>
                <a:gd name="T15" fmla="*/ 12 h 24"/>
                <a:gd name="T16" fmla="*/ 0 w 44"/>
                <a:gd name="T17" fmla="*/ 12 h 24"/>
                <a:gd name="T18" fmla="*/ 4 w 44"/>
                <a:gd name="T19" fmla="*/ 18 h 24"/>
                <a:gd name="T20" fmla="*/ 10 w 44"/>
                <a:gd name="T21" fmla="*/ 20 h 24"/>
                <a:gd name="T22" fmla="*/ 16 w 44"/>
                <a:gd name="T23" fmla="*/ 24 h 24"/>
                <a:gd name="T24" fmla="*/ 22 w 44"/>
                <a:gd name="T25" fmla="*/ 24 h 24"/>
                <a:gd name="T26" fmla="*/ 30 w 44"/>
                <a:gd name="T27" fmla="*/ 22 h 24"/>
                <a:gd name="T28" fmla="*/ 38 w 44"/>
                <a:gd name="T29" fmla="*/ 16 h 24"/>
                <a:gd name="T30" fmla="*/ 44 w 44"/>
                <a:gd name="T31" fmla="*/ 6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4"/>
                <a:gd name="T49" fmla="*/ 0 h 24"/>
                <a:gd name="T50" fmla="*/ 44 w 44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4" h="24">
                  <a:moveTo>
                    <a:pt x="44" y="6"/>
                  </a:moveTo>
                  <a:lnTo>
                    <a:pt x="44" y="6"/>
                  </a:lnTo>
                  <a:lnTo>
                    <a:pt x="40" y="4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6" y="6"/>
                  </a:lnTo>
                  <a:lnTo>
                    <a:pt x="0" y="12"/>
                  </a:lnTo>
                  <a:lnTo>
                    <a:pt x="4" y="18"/>
                  </a:lnTo>
                  <a:lnTo>
                    <a:pt x="10" y="20"/>
                  </a:lnTo>
                  <a:lnTo>
                    <a:pt x="16" y="24"/>
                  </a:lnTo>
                  <a:lnTo>
                    <a:pt x="22" y="24"/>
                  </a:lnTo>
                  <a:lnTo>
                    <a:pt x="30" y="22"/>
                  </a:lnTo>
                  <a:lnTo>
                    <a:pt x="38" y="16"/>
                  </a:lnTo>
                  <a:lnTo>
                    <a:pt x="44" y="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1260" y="2998"/>
              <a:ext cx="60" cy="130"/>
            </a:xfrm>
            <a:custGeom>
              <a:avLst/>
              <a:gdLst>
                <a:gd name="T0" fmla="*/ 0 w 60"/>
                <a:gd name="T1" fmla="*/ 130 h 130"/>
                <a:gd name="T2" fmla="*/ 0 w 60"/>
                <a:gd name="T3" fmla="*/ 130 h 130"/>
                <a:gd name="T4" fmla="*/ 6 w 60"/>
                <a:gd name="T5" fmla="*/ 120 h 130"/>
                <a:gd name="T6" fmla="*/ 12 w 60"/>
                <a:gd name="T7" fmla="*/ 112 h 130"/>
                <a:gd name="T8" fmla="*/ 12 w 60"/>
                <a:gd name="T9" fmla="*/ 106 h 130"/>
                <a:gd name="T10" fmla="*/ 12 w 60"/>
                <a:gd name="T11" fmla="*/ 100 h 130"/>
                <a:gd name="T12" fmla="*/ 12 w 60"/>
                <a:gd name="T13" fmla="*/ 100 h 130"/>
                <a:gd name="T14" fmla="*/ 10 w 60"/>
                <a:gd name="T15" fmla="*/ 78 h 130"/>
                <a:gd name="T16" fmla="*/ 10 w 60"/>
                <a:gd name="T17" fmla="*/ 62 h 130"/>
                <a:gd name="T18" fmla="*/ 12 w 60"/>
                <a:gd name="T19" fmla="*/ 44 h 130"/>
                <a:gd name="T20" fmla="*/ 16 w 60"/>
                <a:gd name="T21" fmla="*/ 28 h 130"/>
                <a:gd name="T22" fmla="*/ 20 w 60"/>
                <a:gd name="T23" fmla="*/ 20 h 130"/>
                <a:gd name="T24" fmla="*/ 26 w 60"/>
                <a:gd name="T25" fmla="*/ 14 h 130"/>
                <a:gd name="T26" fmla="*/ 32 w 60"/>
                <a:gd name="T27" fmla="*/ 8 h 130"/>
                <a:gd name="T28" fmla="*/ 38 w 60"/>
                <a:gd name="T29" fmla="*/ 4 h 130"/>
                <a:gd name="T30" fmla="*/ 48 w 60"/>
                <a:gd name="T31" fmla="*/ 2 h 130"/>
                <a:gd name="T32" fmla="*/ 60 w 60"/>
                <a:gd name="T33" fmla="*/ 0 h 130"/>
                <a:gd name="T34" fmla="*/ 60 w 60"/>
                <a:gd name="T35" fmla="*/ 0 h 130"/>
                <a:gd name="T36" fmla="*/ 52 w 60"/>
                <a:gd name="T37" fmla="*/ 2 h 130"/>
                <a:gd name="T38" fmla="*/ 44 w 60"/>
                <a:gd name="T39" fmla="*/ 6 h 130"/>
                <a:gd name="T40" fmla="*/ 36 w 60"/>
                <a:gd name="T41" fmla="*/ 10 h 130"/>
                <a:gd name="T42" fmla="*/ 28 w 60"/>
                <a:gd name="T43" fmla="*/ 20 h 130"/>
                <a:gd name="T44" fmla="*/ 22 w 60"/>
                <a:gd name="T45" fmla="*/ 30 h 130"/>
                <a:gd name="T46" fmla="*/ 18 w 60"/>
                <a:gd name="T47" fmla="*/ 46 h 130"/>
                <a:gd name="T48" fmla="*/ 18 w 60"/>
                <a:gd name="T49" fmla="*/ 68 h 130"/>
                <a:gd name="T50" fmla="*/ 18 w 60"/>
                <a:gd name="T51" fmla="*/ 68 h 130"/>
                <a:gd name="T52" fmla="*/ 18 w 60"/>
                <a:gd name="T53" fmla="*/ 76 h 130"/>
                <a:gd name="T54" fmla="*/ 18 w 60"/>
                <a:gd name="T55" fmla="*/ 94 h 130"/>
                <a:gd name="T56" fmla="*/ 18 w 60"/>
                <a:gd name="T57" fmla="*/ 104 h 130"/>
                <a:gd name="T58" fmla="*/ 14 w 60"/>
                <a:gd name="T59" fmla="*/ 114 h 130"/>
                <a:gd name="T60" fmla="*/ 8 w 60"/>
                <a:gd name="T61" fmla="*/ 124 h 130"/>
                <a:gd name="T62" fmla="*/ 0 w 60"/>
                <a:gd name="T63" fmla="*/ 130 h 1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"/>
                <a:gd name="T97" fmla="*/ 0 h 130"/>
                <a:gd name="T98" fmla="*/ 60 w 60"/>
                <a:gd name="T99" fmla="*/ 130 h 13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" h="130">
                  <a:moveTo>
                    <a:pt x="0" y="130"/>
                  </a:moveTo>
                  <a:lnTo>
                    <a:pt x="0" y="130"/>
                  </a:lnTo>
                  <a:lnTo>
                    <a:pt x="6" y="120"/>
                  </a:lnTo>
                  <a:lnTo>
                    <a:pt x="12" y="112"/>
                  </a:lnTo>
                  <a:lnTo>
                    <a:pt x="12" y="106"/>
                  </a:lnTo>
                  <a:lnTo>
                    <a:pt x="12" y="100"/>
                  </a:lnTo>
                  <a:lnTo>
                    <a:pt x="10" y="78"/>
                  </a:lnTo>
                  <a:lnTo>
                    <a:pt x="10" y="62"/>
                  </a:lnTo>
                  <a:lnTo>
                    <a:pt x="12" y="44"/>
                  </a:lnTo>
                  <a:lnTo>
                    <a:pt x="16" y="28"/>
                  </a:lnTo>
                  <a:lnTo>
                    <a:pt x="20" y="20"/>
                  </a:lnTo>
                  <a:lnTo>
                    <a:pt x="26" y="14"/>
                  </a:lnTo>
                  <a:lnTo>
                    <a:pt x="32" y="8"/>
                  </a:lnTo>
                  <a:lnTo>
                    <a:pt x="38" y="4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52" y="2"/>
                  </a:lnTo>
                  <a:lnTo>
                    <a:pt x="44" y="6"/>
                  </a:lnTo>
                  <a:lnTo>
                    <a:pt x="36" y="10"/>
                  </a:lnTo>
                  <a:lnTo>
                    <a:pt x="28" y="20"/>
                  </a:lnTo>
                  <a:lnTo>
                    <a:pt x="22" y="30"/>
                  </a:lnTo>
                  <a:lnTo>
                    <a:pt x="18" y="46"/>
                  </a:lnTo>
                  <a:lnTo>
                    <a:pt x="18" y="68"/>
                  </a:lnTo>
                  <a:lnTo>
                    <a:pt x="18" y="76"/>
                  </a:lnTo>
                  <a:lnTo>
                    <a:pt x="18" y="94"/>
                  </a:lnTo>
                  <a:lnTo>
                    <a:pt x="18" y="104"/>
                  </a:lnTo>
                  <a:lnTo>
                    <a:pt x="14" y="114"/>
                  </a:lnTo>
                  <a:lnTo>
                    <a:pt x="8" y="124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A05B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1260" y="2998"/>
              <a:ext cx="60" cy="130"/>
            </a:xfrm>
            <a:custGeom>
              <a:avLst/>
              <a:gdLst>
                <a:gd name="T0" fmla="*/ 0 w 60"/>
                <a:gd name="T1" fmla="*/ 130 h 130"/>
                <a:gd name="T2" fmla="*/ 0 w 60"/>
                <a:gd name="T3" fmla="*/ 130 h 130"/>
                <a:gd name="T4" fmla="*/ 6 w 60"/>
                <a:gd name="T5" fmla="*/ 120 h 130"/>
                <a:gd name="T6" fmla="*/ 12 w 60"/>
                <a:gd name="T7" fmla="*/ 112 h 130"/>
                <a:gd name="T8" fmla="*/ 12 w 60"/>
                <a:gd name="T9" fmla="*/ 106 h 130"/>
                <a:gd name="T10" fmla="*/ 12 w 60"/>
                <a:gd name="T11" fmla="*/ 100 h 130"/>
                <a:gd name="T12" fmla="*/ 12 w 60"/>
                <a:gd name="T13" fmla="*/ 100 h 130"/>
                <a:gd name="T14" fmla="*/ 10 w 60"/>
                <a:gd name="T15" fmla="*/ 78 h 130"/>
                <a:gd name="T16" fmla="*/ 10 w 60"/>
                <a:gd name="T17" fmla="*/ 62 h 130"/>
                <a:gd name="T18" fmla="*/ 12 w 60"/>
                <a:gd name="T19" fmla="*/ 44 h 130"/>
                <a:gd name="T20" fmla="*/ 16 w 60"/>
                <a:gd name="T21" fmla="*/ 28 h 130"/>
                <a:gd name="T22" fmla="*/ 20 w 60"/>
                <a:gd name="T23" fmla="*/ 20 h 130"/>
                <a:gd name="T24" fmla="*/ 26 w 60"/>
                <a:gd name="T25" fmla="*/ 14 h 130"/>
                <a:gd name="T26" fmla="*/ 32 w 60"/>
                <a:gd name="T27" fmla="*/ 8 h 130"/>
                <a:gd name="T28" fmla="*/ 38 w 60"/>
                <a:gd name="T29" fmla="*/ 4 h 130"/>
                <a:gd name="T30" fmla="*/ 48 w 60"/>
                <a:gd name="T31" fmla="*/ 2 h 130"/>
                <a:gd name="T32" fmla="*/ 60 w 60"/>
                <a:gd name="T33" fmla="*/ 0 h 130"/>
                <a:gd name="T34" fmla="*/ 60 w 60"/>
                <a:gd name="T35" fmla="*/ 0 h 130"/>
                <a:gd name="T36" fmla="*/ 52 w 60"/>
                <a:gd name="T37" fmla="*/ 2 h 130"/>
                <a:gd name="T38" fmla="*/ 44 w 60"/>
                <a:gd name="T39" fmla="*/ 6 h 130"/>
                <a:gd name="T40" fmla="*/ 36 w 60"/>
                <a:gd name="T41" fmla="*/ 10 h 130"/>
                <a:gd name="T42" fmla="*/ 28 w 60"/>
                <a:gd name="T43" fmla="*/ 20 h 130"/>
                <a:gd name="T44" fmla="*/ 22 w 60"/>
                <a:gd name="T45" fmla="*/ 30 h 130"/>
                <a:gd name="T46" fmla="*/ 18 w 60"/>
                <a:gd name="T47" fmla="*/ 46 h 130"/>
                <a:gd name="T48" fmla="*/ 18 w 60"/>
                <a:gd name="T49" fmla="*/ 68 h 130"/>
                <a:gd name="T50" fmla="*/ 18 w 60"/>
                <a:gd name="T51" fmla="*/ 68 h 130"/>
                <a:gd name="T52" fmla="*/ 18 w 60"/>
                <a:gd name="T53" fmla="*/ 76 h 130"/>
                <a:gd name="T54" fmla="*/ 18 w 60"/>
                <a:gd name="T55" fmla="*/ 94 h 130"/>
                <a:gd name="T56" fmla="*/ 18 w 60"/>
                <a:gd name="T57" fmla="*/ 104 h 130"/>
                <a:gd name="T58" fmla="*/ 14 w 60"/>
                <a:gd name="T59" fmla="*/ 114 h 130"/>
                <a:gd name="T60" fmla="*/ 8 w 60"/>
                <a:gd name="T61" fmla="*/ 124 h 130"/>
                <a:gd name="T62" fmla="*/ 0 w 60"/>
                <a:gd name="T63" fmla="*/ 130 h 1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"/>
                <a:gd name="T97" fmla="*/ 0 h 130"/>
                <a:gd name="T98" fmla="*/ 60 w 60"/>
                <a:gd name="T99" fmla="*/ 130 h 13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" h="130">
                  <a:moveTo>
                    <a:pt x="0" y="130"/>
                  </a:moveTo>
                  <a:lnTo>
                    <a:pt x="0" y="130"/>
                  </a:lnTo>
                  <a:lnTo>
                    <a:pt x="6" y="120"/>
                  </a:lnTo>
                  <a:lnTo>
                    <a:pt x="12" y="112"/>
                  </a:lnTo>
                  <a:lnTo>
                    <a:pt x="12" y="106"/>
                  </a:lnTo>
                  <a:lnTo>
                    <a:pt x="12" y="100"/>
                  </a:lnTo>
                  <a:lnTo>
                    <a:pt x="10" y="78"/>
                  </a:lnTo>
                  <a:lnTo>
                    <a:pt x="10" y="62"/>
                  </a:lnTo>
                  <a:lnTo>
                    <a:pt x="12" y="44"/>
                  </a:lnTo>
                  <a:lnTo>
                    <a:pt x="16" y="28"/>
                  </a:lnTo>
                  <a:lnTo>
                    <a:pt x="20" y="20"/>
                  </a:lnTo>
                  <a:lnTo>
                    <a:pt x="26" y="14"/>
                  </a:lnTo>
                  <a:lnTo>
                    <a:pt x="32" y="8"/>
                  </a:lnTo>
                  <a:lnTo>
                    <a:pt x="38" y="4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52" y="2"/>
                  </a:lnTo>
                  <a:lnTo>
                    <a:pt x="44" y="6"/>
                  </a:lnTo>
                  <a:lnTo>
                    <a:pt x="36" y="10"/>
                  </a:lnTo>
                  <a:lnTo>
                    <a:pt x="28" y="20"/>
                  </a:lnTo>
                  <a:lnTo>
                    <a:pt x="22" y="30"/>
                  </a:lnTo>
                  <a:lnTo>
                    <a:pt x="18" y="46"/>
                  </a:lnTo>
                  <a:lnTo>
                    <a:pt x="18" y="68"/>
                  </a:lnTo>
                  <a:lnTo>
                    <a:pt x="18" y="76"/>
                  </a:lnTo>
                  <a:lnTo>
                    <a:pt x="18" y="94"/>
                  </a:lnTo>
                  <a:lnTo>
                    <a:pt x="18" y="104"/>
                  </a:lnTo>
                  <a:lnTo>
                    <a:pt x="14" y="114"/>
                  </a:lnTo>
                  <a:lnTo>
                    <a:pt x="8" y="124"/>
                  </a:lnTo>
                  <a:lnTo>
                    <a:pt x="0" y="13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1180" y="3024"/>
              <a:ext cx="28" cy="30"/>
            </a:xfrm>
            <a:custGeom>
              <a:avLst/>
              <a:gdLst>
                <a:gd name="T0" fmla="*/ 28 w 28"/>
                <a:gd name="T1" fmla="*/ 16 h 30"/>
                <a:gd name="T2" fmla="*/ 28 w 28"/>
                <a:gd name="T3" fmla="*/ 16 h 30"/>
                <a:gd name="T4" fmla="*/ 26 w 28"/>
                <a:gd name="T5" fmla="*/ 20 h 30"/>
                <a:gd name="T6" fmla="*/ 24 w 28"/>
                <a:gd name="T7" fmla="*/ 26 h 30"/>
                <a:gd name="T8" fmla="*/ 20 w 28"/>
                <a:gd name="T9" fmla="*/ 28 h 30"/>
                <a:gd name="T10" fmla="*/ 14 w 28"/>
                <a:gd name="T11" fmla="*/ 30 h 30"/>
                <a:gd name="T12" fmla="*/ 14 w 28"/>
                <a:gd name="T13" fmla="*/ 30 h 30"/>
                <a:gd name="T14" fmla="*/ 8 w 28"/>
                <a:gd name="T15" fmla="*/ 28 h 30"/>
                <a:gd name="T16" fmla="*/ 4 w 28"/>
                <a:gd name="T17" fmla="*/ 26 h 30"/>
                <a:gd name="T18" fmla="*/ 2 w 28"/>
                <a:gd name="T19" fmla="*/ 20 h 30"/>
                <a:gd name="T20" fmla="*/ 0 w 28"/>
                <a:gd name="T21" fmla="*/ 16 h 30"/>
                <a:gd name="T22" fmla="*/ 0 w 28"/>
                <a:gd name="T23" fmla="*/ 16 h 30"/>
                <a:gd name="T24" fmla="*/ 2 w 28"/>
                <a:gd name="T25" fmla="*/ 10 h 30"/>
                <a:gd name="T26" fmla="*/ 4 w 28"/>
                <a:gd name="T27" fmla="*/ 6 h 30"/>
                <a:gd name="T28" fmla="*/ 8 w 28"/>
                <a:gd name="T29" fmla="*/ 2 h 30"/>
                <a:gd name="T30" fmla="*/ 14 w 28"/>
                <a:gd name="T31" fmla="*/ 0 h 30"/>
                <a:gd name="T32" fmla="*/ 14 w 28"/>
                <a:gd name="T33" fmla="*/ 0 h 30"/>
                <a:gd name="T34" fmla="*/ 20 w 28"/>
                <a:gd name="T35" fmla="*/ 2 h 30"/>
                <a:gd name="T36" fmla="*/ 24 w 28"/>
                <a:gd name="T37" fmla="*/ 6 h 30"/>
                <a:gd name="T38" fmla="*/ 26 w 28"/>
                <a:gd name="T39" fmla="*/ 10 h 30"/>
                <a:gd name="T40" fmla="*/ 28 w 28"/>
                <a:gd name="T41" fmla="*/ 16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"/>
                <a:gd name="T64" fmla="*/ 0 h 30"/>
                <a:gd name="T65" fmla="*/ 28 w 28"/>
                <a:gd name="T66" fmla="*/ 30 h 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" h="30">
                  <a:moveTo>
                    <a:pt x="28" y="16"/>
                  </a:moveTo>
                  <a:lnTo>
                    <a:pt x="28" y="16"/>
                  </a:lnTo>
                  <a:lnTo>
                    <a:pt x="26" y="20"/>
                  </a:lnTo>
                  <a:lnTo>
                    <a:pt x="24" y="26"/>
                  </a:lnTo>
                  <a:lnTo>
                    <a:pt x="20" y="28"/>
                  </a:lnTo>
                  <a:lnTo>
                    <a:pt x="14" y="30"/>
                  </a:lnTo>
                  <a:lnTo>
                    <a:pt x="8" y="28"/>
                  </a:lnTo>
                  <a:lnTo>
                    <a:pt x="4" y="26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4" y="6"/>
                  </a:lnTo>
                  <a:lnTo>
                    <a:pt x="26" y="10"/>
                  </a:lnTo>
                  <a:lnTo>
                    <a:pt x="28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1180" y="3024"/>
              <a:ext cx="28" cy="30"/>
            </a:xfrm>
            <a:custGeom>
              <a:avLst/>
              <a:gdLst>
                <a:gd name="T0" fmla="*/ 28 w 28"/>
                <a:gd name="T1" fmla="*/ 16 h 30"/>
                <a:gd name="T2" fmla="*/ 28 w 28"/>
                <a:gd name="T3" fmla="*/ 16 h 30"/>
                <a:gd name="T4" fmla="*/ 26 w 28"/>
                <a:gd name="T5" fmla="*/ 20 h 30"/>
                <a:gd name="T6" fmla="*/ 24 w 28"/>
                <a:gd name="T7" fmla="*/ 26 h 30"/>
                <a:gd name="T8" fmla="*/ 20 w 28"/>
                <a:gd name="T9" fmla="*/ 28 h 30"/>
                <a:gd name="T10" fmla="*/ 14 w 28"/>
                <a:gd name="T11" fmla="*/ 30 h 30"/>
                <a:gd name="T12" fmla="*/ 14 w 28"/>
                <a:gd name="T13" fmla="*/ 30 h 30"/>
                <a:gd name="T14" fmla="*/ 8 w 28"/>
                <a:gd name="T15" fmla="*/ 28 h 30"/>
                <a:gd name="T16" fmla="*/ 4 w 28"/>
                <a:gd name="T17" fmla="*/ 26 h 30"/>
                <a:gd name="T18" fmla="*/ 2 w 28"/>
                <a:gd name="T19" fmla="*/ 20 h 30"/>
                <a:gd name="T20" fmla="*/ 0 w 28"/>
                <a:gd name="T21" fmla="*/ 16 h 30"/>
                <a:gd name="T22" fmla="*/ 0 w 28"/>
                <a:gd name="T23" fmla="*/ 16 h 30"/>
                <a:gd name="T24" fmla="*/ 2 w 28"/>
                <a:gd name="T25" fmla="*/ 10 h 30"/>
                <a:gd name="T26" fmla="*/ 4 w 28"/>
                <a:gd name="T27" fmla="*/ 6 h 30"/>
                <a:gd name="T28" fmla="*/ 8 w 28"/>
                <a:gd name="T29" fmla="*/ 2 h 30"/>
                <a:gd name="T30" fmla="*/ 14 w 28"/>
                <a:gd name="T31" fmla="*/ 0 h 30"/>
                <a:gd name="T32" fmla="*/ 14 w 28"/>
                <a:gd name="T33" fmla="*/ 0 h 30"/>
                <a:gd name="T34" fmla="*/ 20 w 28"/>
                <a:gd name="T35" fmla="*/ 2 h 30"/>
                <a:gd name="T36" fmla="*/ 24 w 28"/>
                <a:gd name="T37" fmla="*/ 6 h 30"/>
                <a:gd name="T38" fmla="*/ 26 w 28"/>
                <a:gd name="T39" fmla="*/ 10 h 30"/>
                <a:gd name="T40" fmla="*/ 28 w 28"/>
                <a:gd name="T41" fmla="*/ 16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"/>
                <a:gd name="T64" fmla="*/ 0 h 30"/>
                <a:gd name="T65" fmla="*/ 28 w 28"/>
                <a:gd name="T66" fmla="*/ 30 h 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" h="30">
                  <a:moveTo>
                    <a:pt x="28" y="16"/>
                  </a:moveTo>
                  <a:lnTo>
                    <a:pt x="28" y="16"/>
                  </a:lnTo>
                  <a:lnTo>
                    <a:pt x="26" y="20"/>
                  </a:lnTo>
                  <a:lnTo>
                    <a:pt x="24" y="26"/>
                  </a:lnTo>
                  <a:lnTo>
                    <a:pt x="20" y="28"/>
                  </a:lnTo>
                  <a:lnTo>
                    <a:pt x="14" y="30"/>
                  </a:lnTo>
                  <a:lnTo>
                    <a:pt x="8" y="28"/>
                  </a:lnTo>
                  <a:lnTo>
                    <a:pt x="4" y="26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4" y="6"/>
                  </a:lnTo>
                  <a:lnTo>
                    <a:pt x="26" y="10"/>
                  </a:lnTo>
                  <a:lnTo>
                    <a:pt x="28" y="1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1292" y="3034"/>
              <a:ext cx="24" cy="24"/>
            </a:xfrm>
            <a:custGeom>
              <a:avLst/>
              <a:gdLst>
                <a:gd name="T0" fmla="*/ 22 w 24"/>
                <a:gd name="T1" fmla="*/ 16 h 24"/>
                <a:gd name="T2" fmla="*/ 22 w 24"/>
                <a:gd name="T3" fmla="*/ 16 h 24"/>
                <a:gd name="T4" fmla="*/ 20 w 24"/>
                <a:gd name="T5" fmla="*/ 20 h 24"/>
                <a:gd name="T6" fmla="*/ 16 w 24"/>
                <a:gd name="T7" fmla="*/ 22 h 24"/>
                <a:gd name="T8" fmla="*/ 12 w 24"/>
                <a:gd name="T9" fmla="*/ 24 h 24"/>
                <a:gd name="T10" fmla="*/ 8 w 24"/>
                <a:gd name="T11" fmla="*/ 24 h 24"/>
                <a:gd name="T12" fmla="*/ 8 w 24"/>
                <a:gd name="T13" fmla="*/ 24 h 24"/>
                <a:gd name="T14" fmla="*/ 4 w 24"/>
                <a:gd name="T15" fmla="*/ 20 h 24"/>
                <a:gd name="T16" fmla="*/ 2 w 24"/>
                <a:gd name="T17" fmla="*/ 18 h 24"/>
                <a:gd name="T18" fmla="*/ 0 w 24"/>
                <a:gd name="T19" fmla="*/ 12 h 24"/>
                <a:gd name="T20" fmla="*/ 2 w 24"/>
                <a:gd name="T21" fmla="*/ 8 h 24"/>
                <a:gd name="T22" fmla="*/ 2 w 24"/>
                <a:gd name="T23" fmla="*/ 8 h 24"/>
                <a:gd name="T24" fmla="*/ 4 w 24"/>
                <a:gd name="T25" fmla="*/ 4 h 24"/>
                <a:gd name="T26" fmla="*/ 8 w 24"/>
                <a:gd name="T27" fmla="*/ 0 h 24"/>
                <a:gd name="T28" fmla="*/ 12 w 24"/>
                <a:gd name="T29" fmla="*/ 0 h 24"/>
                <a:gd name="T30" fmla="*/ 16 w 24"/>
                <a:gd name="T31" fmla="*/ 0 h 24"/>
                <a:gd name="T32" fmla="*/ 16 w 24"/>
                <a:gd name="T33" fmla="*/ 0 h 24"/>
                <a:gd name="T34" fmla="*/ 20 w 24"/>
                <a:gd name="T35" fmla="*/ 2 h 24"/>
                <a:gd name="T36" fmla="*/ 22 w 24"/>
                <a:gd name="T37" fmla="*/ 6 h 24"/>
                <a:gd name="T38" fmla="*/ 24 w 24"/>
                <a:gd name="T39" fmla="*/ 10 h 24"/>
                <a:gd name="T40" fmla="*/ 22 w 24"/>
                <a:gd name="T41" fmla="*/ 16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"/>
                <a:gd name="T64" fmla="*/ 0 h 24"/>
                <a:gd name="T65" fmla="*/ 24 w 2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" h="24">
                  <a:moveTo>
                    <a:pt x="22" y="16"/>
                  </a:moveTo>
                  <a:lnTo>
                    <a:pt x="22" y="16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8" y="24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2" y="6"/>
                  </a:lnTo>
                  <a:lnTo>
                    <a:pt x="24" y="10"/>
                  </a:lnTo>
                  <a:lnTo>
                    <a:pt x="2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1292" y="3034"/>
              <a:ext cx="24" cy="24"/>
            </a:xfrm>
            <a:custGeom>
              <a:avLst/>
              <a:gdLst>
                <a:gd name="T0" fmla="*/ 22 w 24"/>
                <a:gd name="T1" fmla="*/ 16 h 24"/>
                <a:gd name="T2" fmla="*/ 22 w 24"/>
                <a:gd name="T3" fmla="*/ 16 h 24"/>
                <a:gd name="T4" fmla="*/ 20 w 24"/>
                <a:gd name="T5" fmla="*/ 20 h 24"/>
                <a:gd name="T6" fmla="*/ 16 w 24"/>
                <a:gd name="T7" fmla="*/ 22 h 24"/>
                <a:gd name="T8" fmla="*/ 12 w 24"/>
                <a:gd name="T9" fmla="*/ 24 h 24"/>
                <a:gd name="T10" fmla="*/ 8 w 24"/>
                <a:gd name="T11" fmla="*/ 24 h 24"/>
                <a:gd name="T12" fmla="*/ 8 w 24"/>
                <a:gd name="T13" fmla="*/ 24 h 24"/>
                <a:gd name="T14" fmla="*/ 4 w 24"/>
                <a:gd name="T15" fmla="*/ 20 h 24"/>
                <a:gd name="T16" fmla="*/ 2 w 24"/>
                <a:gd name="T17" fmla="*/ 18 h 24"/>
                <a:gd name="T18" fmla="*/ 0 w 24"/>
                <a:gd name="T19" fmla="*/ 12 h 24"/>
                <a:gd name="T20" fmla="*/ 2 w 24"/>
                <a:gd name="T21" fmla="*/ 8 h 24"/>
                <a:gd name="T22" fmla="*/ 2 w 24"/>
                <a:gd name="T23" fmla="*/ 8 h 24"/>
                <a:gd name="T24" fmla="*/ 4 w 24"/>
                <a:gd name="T25" fmla="*/ 4 h 24"/>
                <a:gd name="T26" fmla="*/ 8 w 24"/>
                <a:gd name="T27" fmla="*/ 0 h 24"/>
                <a:gd name="T28" fmla="*/ 12 w 24"/>
                <a:gd name="T29" fmla="*/ 0 h 24"/>
                <a:gd name="T30" fmla="*/ 16 w 24"/>
                <a:gd name="T31" fmla="*/ 0 h 24"/>
                <a:gd name="T32" fmla="*/ 16 w 24"/>
                <a:gd name="T33" fmla="*/ 0 h 24"/>
                <a:gd name="T34" fmla="*/ 20 w 24"/>
                <a:gd name="T35" fmla="*/ 2 h 24"/>
                <a:gd name="T36" fmla="*/ 22 w 24"/>
                <a:gd name="T37" fmla="*/ 6 h 24"/>
                <a:gd name="T38" fmla="*/ 24 w 24"/>
                <a:gd name="T39" fmla="*/ 10 h 24"/>
                <a:gd name="T40" fmla="*/ 22 w 24"/>
                <a:gd name="T41" fmla="*/ 16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"/>
                <a:gd name="T64" fmla="*/ 0 h 24"/>
                <a:gd name="T65" fmla="*/ 24 w 24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" h="24">
                  <a:moveTo>
                    <a:pt x="22" y="16"/>
                  </a:moveTo>
                  <a:lnTo>
                    <a:pt x="22" y="16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8" y="24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2" y="6"/>
                  </a:lnTo>
                  <a:lnTo>
                    <a:pt x="24" y="10"/>
                  </a:lnTo>
                  <a:lnTo>
                    <a:pt x="22" y="1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1192" y="3034"/>
              <a:ext cx="8" cy="10"/>
            </a:xfrm>
            <a:custGeom>
              <a:avLst/>
              <a:gdLst>
                <a:gd name="T0" fmla="*/ 8 w 8"/>
                <a:gd name="T1" fmla="*/ 4 h 10"/>
                <a:gd name="T2" fmla="*/ 8 w 8"/>
                <a:gd name="T3" fmla="*/ 4 h 10"/>
                <a:gd name="T4" fmla="*/ 6 w 8"/>
                <a:gd name="T5" fmla="*/ 8 h 10"/>
                <a:gd name="T6" fmla="*/ 4 w 8"/>
                <a:gd name="T7" fmla="*/ 10 h 10"/>
                <a:gd name="T8" fmla="*/ 4 w 8"/>
                <a:gd name="T9" fmla="*/ 10 h 10"/>
                <a:gd name="T10" fmla="*/ 0 w 8"/>
                <a:gd name="T11" fmla="*/ 8 h 10"/>
                <a:gd name="T12" fmla="*/ 0 w 8"/>
                <a:gd name="T13" fmla="*/ 4 h 10"/>
                <a:gd name="T14" fmla="*/ 0 w 8"/>
                <a:gd name="T15" fmla="*/ 4 h 10"/>
                <a:gd name="T16" fmla="*/ 0 w 8"/>
                <a:gd name="T17" fmla="*/ 2 h 10"/>
                <a:gd name="T18" fmla="*/ 4 w 8"/>
                <a:gd name="T19" fmla="*/ 0 h 10"/>
                <a:gd name="T20" fmla="*/ 4 w 8"/>
                <a:gd name="T21" fmla="*/ 0 h 10"/>
                <a:gd name="T22" fmla="*/ 6 w 8"/>
                <a:gd name="T23" fmla="*/ 2 h 10"/>
                <a:gd name="T24" fmla="*/ 8 w 8"/>
                <a:gd name="T25" fmla="*/ 4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10"/>
                <a:gd name="T41" fmla="*/ 8 w 8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10">
                  <a:moveTo>
                    <a:pt x="8" y="4"/>
                  </a:moveTo>
                  <a:lnTo>
                    <a:pt x="8" y="4"/>
                  </a:lnTo>
                  <a:lnTo>
                    <a:pt x="6" y="8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2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1192" y="3034"/>
              <a:ext cx="8" cy="10"/>
            </a:xfrm>
            <a:custGeom>
              <a:avLst/>
              <a:gdLst>
                <a:gd name="T0" fmla="*/ 8 w 8"/>
                <a:gd name="T1" fmla="*/ 4 h 10"/>
                <a:gd name="T2" fmla="*/ 8 w 8"/>
                <a:gd name="T3" fmla="*/ 4 h 10"/>
                <a:gd name="T4" fmla="*/ 6 w 8"/>
                <a:gd name="T5" fmla="*/ 8 h 10"/>
                <a:gd name="T6" fmla="*/ 4 w 8"/>
                <a:gd name="T7" fmla="*/ 10 h 10"/>
                <a:gd name="T8" fmla="*/ 4 w 8"/>
                <a:gd name="T9" fmla="*/ 10 h 10"/>
                <a:gd name="T10" fmla="*/ 0 w 8"/>
                <a:gd name="T11" fmla="*/ 8 h 10"/>
                <a:gd name="T12" fmla="*/ 0 w 8"/>
                <a:gd name="T13" fmla="*/ 4 h 10"/>
                <a:gd name="T14" fmla="*/ 0 w 8"/>
                <a:gd name="T15" fmla="*/ 4 h 10"/>
                <a:gd name="T16" fmla="*/ 0 w 8"/>
                <a:gd name="T17" fmla="*/ 2 h 10"/>
                <a:gd name="T18" fmla="*/ 4 w 8"/>
                <a:gd name="T19" fmla="*/ 0 h 10"/>
                <a:gd name="T20" fmla="*/ 4 w 8"/>
                <a:gd name="T21" fmla="*/ 0 h 10"/>
                <a:gd name="T22" fmla="*/ 6 w 8"/>
                <a:gd name="T23" fmla="*/ 2 h 10"/>
                <a:gd name="T24" fmla="*/ 8 w 8"/>
                <a:gd name="T25" fmla="*/ 4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10"/>
                <a:gd name="T41" fmla="*/ 8 w 8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10">
                  <a:moveTo>
                    <a:pt x="8" y="4"/>
                  </a:moveTo>
                  <a:lnTo>
                    <a:pt x="8" y="4"/>
                  </a:lnTo>
                  <a:lnTo>
                    <a:pt x="6" y="8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8" y="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1302" y="3040"/>
              <a:ext cx="6" cy="8"/>
            </a:xfrm>
            <a:custGeom>
              <a:avLst/>
              <a:gdLst>
                <a:gd name="T0" fmla="*/ 6 w 6"/>
                <a:gd name="T1" fmla="*/ 6 h 8"/>
                <a:gd name="T2" fmla="*/ 6 w 6"/>
                <a:gd name="T3" fmla="*/ 6 h 8"/>
                <a:gd name="T4" fmla="*/ 4 w 6"/>
                <a:gd name="T5" fmla="*/ 8 h 8"/>
                <a:gd name="T6" fmla="*/ 2 w 6"/>
                <a:gd name="T7" fmla="*/ 8 h 8"/>
                <a:gd name="T8" fmla="*/ 2 w 6"/>
                <a:gd name="T9" fmla="*/ 8 h 8"/>
                <a:gd name="T10" fmla="*/ 0 w 6"/>
                <a:gd name="T11" fmla="*/ 6 h 8"/>
                <a:gd name="T12" fmla="*/ 0 w 6"/>
                <a:gd name="T13" fmla="*/ 4 h 8"/>
                <a:gd name="T14" fmla="*/ 0 w 6"/>
                <a:gd name="T15" fmla="*/ 4 h 8"/>
                <a:gd name="T16" fmla="*/ 2 w 6"/>
                <a:gd name="T17" fmla="*/ 2 h 8"/>
                <a:gd name="T18" fmla="*/ 4 w 6"/>
                <a:gd name="T19" fmla="*/ 0 h 8"/>
                <a:gd name="T20" fmla="*/ 4 w 6"/>
                <a:gd name="T21" fmla="*/ 0 h 8"/>
                <a:gd name="T22" fmla="*/ 6 w 6"/>
                <a:gd name="T23" fmla="*/ 2 h 8"/>
                <a:gd name="T24" fmla="*/ 6 w 6"/>
                <a:gd name="T25" fmla="*/ 6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8"/>
                <a:gd name="T41" fmla="*/ 6 w 6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8">
                  <a:moveTo>
                    <a:pt x="6" y="6"/>
                  </a:moveTo>
                  <a:lnTo>
                    <a:pt x="6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FFF2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1302" y="3040"/>
              <a:ext cx="6" cy="8"/>
            </a:xfrm>
            <a:custGeom>
              <a:avLst/>
              <a:gdLst>
                <a:gd name="T0" fmla="*/ 6 w 6"/>
                <a:gd name="T1" fmla="*/ 6 h 8"/>
                <a:gd name="T2" fmla="*/ 6 w 6"/>
                <a:gd name="T3" fmla="*/ 6 h 8"/>
                <a:gd name="T4" fmla="*/ 4 w 6"/>
                <a:gd name="T5" fmla="*/ 8 h 8"/>
                <a:gd name="T6" fmla="*/ 2 w 6"/>
                <a:gd name="T7" fmla="*/ 8 h 8"/>
                <a:gd name="T8" fmla="*/ 2 w 6"/>
                <a:gd name="T9" fmla="*/ 8 h 8"/>
                <a:gd name="T10" fmla="*/ 0 w 6"/>
                <a:gd name="T11" fmla="*/ 6 h 8"/>
                <a:gd name="T12" fmla="*/ 0 w 6"/>
                <a:gd name="T13" fmla="*/ 4 h 8"/>
                <a:gd name="T14" fmla="*/ 0 w 6"/>
                <a:gd name="T15" fmla="*/ 4 h 8"/>
                <a:gd name="T16" fmla="*/ 2 w 6"/>
                <a:gd name="T17" fmla="*/ 2 h 8"/>
                <a:gd name="T18" fmla="*/ 4 w 6"/>
                <a:gd name="T19" fmla="*/ 0 h 8"/>
                <a:gd name="T20" fmla="*/ 4 w 6"/>
                <a:gd name="T21" fmla="*/ 0 h 8"/>
                <a:gd name="T22" fmla="*/ 6 w 6"/>
                <a:gd name="T23" fmla="*/ 2 h 8"/>
                <a:gd name="T24" fmla="*/ 6 w 6"/>
                <a:gd name="T25" fmla="*/ 6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8"/>
                <a:gd name="T41" fmla="*/ 6 w 6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8">
                  <a:moveTo>
                    <a:pt x="6" y="6"/>
                  </a:moveTo>
                  <a:lnTo>
                    <a:pt x="6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1278" y="3030"/>
              <a:ext cx="52" cy="18"/>
            </a:xfrm>
            <a:custGeom>
              <a:avLst/>
              <a:gdLst>
                <a:gd name="T0" fmla="*/ 0 w 52"/>
                <a:gd name="T1" fmla="*/ 18 h 18"/>
                <a:gd name="T2" fmla="*/ 0 w 52"/>
                <a:gd name="T3" fmla="*/ 18 h 18"/>
                <a:gd name="T4" fmla="*/ 4 w 52"/>
                <a:gd name="T5" fmla="*/ 14 h 18"/>
                <a:gd name="T6" fmla="*/ 14 w 52"/>
                <a:gd name="T7" fmla="*/ 8 h 18"/>
                <a:gd name="T8" fmla="*/ 22 w 52"/>
                <a:gd name="T9" fmla="*/ 6 h 18"/>
                <a:gd name="T10" fmla="*/ 30 w 52"/>
                <a:gd name="T11" fmla="*/ 6 h 18"/>
                <a:gd name="T12" fmla="*/ 40 w 52"/>
                <a:gd name="T13" fmla="*/ 8 h 18"/>
                <a:gd name="T14" fmla="*/ 52 w 52"/>
                <a:gd name="T15" fmla="*/ 12 h 18"/>
                <a:gd name="T16" fmla="*/ 52 w 52"/>
                <a:gd name="T17" fmla="*/ 12 h 18"/>
                <a:gd name="T18" fmla="*/ 48 w 52"/>
                <a:gd name="T19" fmla="*/ 8 h 18"/>
                <a:gd name="T20" fmla="*/ 42 w 52"/>
                <a:gd name="T21" fmla="*/ 4 h 18"/>
                <a:gd name="T22" fmla="*/ 36 w 52"/>
                <a:gd name="T23" fmla="*/ 2 h 18"/>
                <a:gd name="T24" fmla="*/ 28 w 52"/>
                <a:gd name="T25" fmla="*/ 0 h 18"/>
                <a:gd name="T26" fmla="*/ 18 w 52"/>
                <a:gd name="T27" fmla="*/ 2 h 18"/>
                <a:gd name="T28" fmla="*/ 10 w 52"/>
                <a:gd name="T29" fmla="*/ 6 h 18"/>
                <a:gd name="T30" fmla="*/ 0 w 52"/>
                <a:gd name="T31" fmla="*/ 18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"/>
                <a:gd name="T49" fmla="*/ 0 h 18"/>
                <a:gd name="T50" fmla="*/ 52 w 52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" h="18">
                  <a:moveTo>
                    <a:pt x="0" y="18"/>
                  </a:moveTo>
                  <a:lnTo>
                    <a:pt x="0" y="18"/>
                  </a:lnTo>
                  <a:lnTo>
                    <a:pt x="4" y="14"/>
                  </a:lnTo>
                  <a:lnTo>
                    <a:pt x="14" y="8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40" y="8"/>
                  </a:lnTo>
                  <a:lnTo>
                    <a:pt x="52" y="12"/>
                  </a:lnTo>
                  <a:lnTo>
                    <a:pt x="48" y="8"/>
                  </a:lnTo>
                  <a:lnTo>
                    <a:pt x="42" y="4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0" y="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1278" y="3030"/>
              <a:ext cx="52" cy="18"/>
            </a:xfrm>
            <a:custGeom>
              <a:avLst/>
              <a:gdLst>
                <a:gd name="T0" fmla="*/ 0 w 52"/>
                <a:gd name="T1" fmla="*/ 18 h 18"/>
                <a:gd name="T2" fmla="*/ 0 w 52"/>
                <a:gd name="T3" fmla="*/ 18 h 18"/>
                <a:gd name="T4" fmla="*/ 4 w 52"/>
                <a:gd name="T5" fmla="*/ 14 h 18"/>
                <a:gd name="T6" fmla="*/ 14 w 52"/>
                <a:gd name="T7" fmla="*/ 8 h 18"/>
                <a:gd name="T8" fmla="*/ 22 w 52"/>
                <a:gd name="T9" fmla="*/ 6 h 18"/>
                <a:gd name="T10" fmla="*/ 30 w 52"/>
                <a:gd name="T11" fmla="*/ 6 h 18"/>
                <a:gd name="T12" fmla="*/ 40 w 52"/>
                <a:gd name="T13" fmla="*/ 8 h 18"/>
                <a:gd name="T14" fmla="*/ 52 w 52"/>
                <a:gd name="T15" fmla="*/ 12 h 18"/>
                <a:gd name="T16" fmla="*/ 52 w 52"/>
                <a:gd name="T17" fmla="*/ 12 h 18"/>
                <a:gd name="T18" fmla="*/ 48 w 52"/>
                <a:gd name="T19" fmla="*/ 8 h 18"/>
                <a:gd name="T20" fmla="*/ 42 w 52"/>
                <a:gd name="T21" fmla="*/ 4 h 18"/>
                <a:gd name="T22" fmla="*/ 36 w 52"/>
                <a:gd name="T23" fmla="*/ 2 h 18"/>
                <a:gd name="T24" fmla="*/ 28 w 52"/>
                <a:gd name="T25" fmla="*/ 0 h 18"/>
                <a:gd name="T26" fmla="*/ 18 w 52"/>
                <a:gd name="T27" fmla="*/ 2 h 18"/>
                <a:gd name="T28" fmla="*/ 10 w 52"/>
                <a:gd name="T29" fmla="*/ 6 h 18"/>
                <a:gd name="T30" fmla="*/ 0 w 52"/>
                <a:gd name="T31" fmla="*/ 18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"/>
                <a:gd name="T49" fmla="*/ 0 h 18"/>
                <a:gd name="T50" fmla="*/ 52 w 52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" h="18">
                  <a:moveTo>
                    <a:pt x="0" y="18"/>
                  </a:moveTo>
                  <a:lnTo>
                    <a:pt x="0" y="18"/>
                  </a:lnTo>
                  <a:lnTo>
                    <a:pt x="4" y="14"/>
                  </a:lnTo>
                  <a:lnTo>
                    <a:pt x="14" y="8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40" y="8"/>
                  </a:lnTo>
                  <a:lnTo>
                    <a:pt x="52" y="12"/>
                  </a:lnTo>
                  <a:lnTo>
                    <a:pt x="48" y="8"/>
                  </a:lnTo>
                  <a:lnTo>
                    <a:pt x="42" y="4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0" y="6"/>
                  </a:lnTo>
                  <a:lnTo>
                    <a:pt x="0" y="18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1144" y="3022"/>
              <a:ext cx="84" cy="22"/>
            </a:xfrm>
            <a:custGeom>
              <a:avLst/>
              <a:gdLst>
                <a:gd name="T0" fmla="*/ 0 w 84"/>
                <a:gd name="T1" fmla="*/ 12 h 22"/>
                <a:gd name="T2" fmla="*/ 0 w 84"/>
                <a:gd name="T3" fmla="*/ 12 h 22"/>
                <a:gd name="T4" fmla="*/ 10 w 84"/>
                <a:gd name="T5" fmla="*/ 10 h 22"/>
                <a:gd name="T6" fmla="*/ 30 w 84"/>
                <a:gd name="T7" fmla="*/ 8 h 22"/>
                <a:gd name="T8" fmla="*/ 44 w 84"/>
                <a:gd name="T9" fmla="*/ 8 h 22"/>
                <a:gd name="T10" fmla="*/ 58 w 84"/>
                <a:gd name="T11" fmla="*/ 10 h 22"/>
                <a:gd name="T12" fmla="*/ 72 w 84"/>
                <a:gd name="T13" fmla="*/ 14 h 22"/>
                <a:gd name="T14" fmla="*/ 84 w 84"/>
                <a:gd name="T15" fmla="*/ 22 h 22"/>
                <a:gd name="T16" fmla="*/ 84 w 84"/>
                <a:gd name="T17" fmla="*/ 22 h 22"/>
                <a:gd name="T18" fmla="*/ 80 w 84"/>
                <a:gd name="T19" fmla="*/ 16 h 22"/>
                <a:gd name="T20" fmla="*/ 72 w 84"/>
                <a:gd name="T21" fmla="*/ 10 h 22"/>
                <a:gd name="T22" fmla="*/ 64 w 84"/>
                <a:gd name="T23" fmla="*/ 4 h 22"/>
                <a:gd name="T24" fmla="*/ 52 w 84"/>
                <a:gd name="T25" fmla="*/ 0 h 22"/>
                <a:gd name="T26" fmla="*/ 38 w 84"/>
                <a:gd name="T27" fmla="*/ 0 h 22"/>
                <a:gd name="T28" fmla="*/ 20 w 84"/>
                <a:gd name="T29" fmla="*/ 4 h 22"/>
                <a:gd name="T30" fmla="*/ 10 w 84"/>
                <a:gd name="T31" fmla="*/ 8 h 22"/>
                <a:gd name="T32" fmla="*/ 0 w 84"/>
                <a:gd name="T33" fmla="*/ 12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"/>
                <a:gd name="T52" fmla="*/ 0 h 22"/>
                <a:gd name="T53" fmla="*/ 84 w 84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" h="22">
                  <a:moveTo>
                    <a:pt x="0" y="12"/>
                  </a:moveTo>
                  <a:lnTo>
                    <a:pt x="0" y="12"/>
                  </a:lnTo>
                  <a:lnTo>
                    <a:pt x="10" y="10"/>
                  </a:lnTo>
                  <a:lnTo>
                    <a:pt x="30" y="8"/>
                  </a:lnTo>
                  <a:lnTo>
                    <a:pt x="44" y="8"/>
                  </a:lnTo>
                  <a:lnTo>
                    <a:pt x="58" y="10"/>
                  </a:lnTo>
                  <a:lnTo>
                    <a:pt x="72" y="14"/>
                  </a:lnTo>
                  <a:lnTo>
                    <a:pt x="84" y="22"/>
                  </a:lnTo>
                  <a:lnTo>
                    <a:pt x="80" y="16"/>
                  </a:lnTo>
                  <a:lnTo>
                    <a:pt x="72" y="10"/>
                  </a:lnTo>
                  <a:lnTo>
                    <a:pt x="64" y="4"/>
                  </a:lnTo>
                  <a:lnTo>
                    <a:pt x="52" y="0"/>
                  </a:lnTo>
                  <a:lnTo>
                    <a:pt x="38" y="0"/>
                  </a:lnTo>
                  <a:lnTo>
                    <a:pt x="20" y="4"/>
                  </a:lnTo>
                  <a:lnTo>
                    <a:pt x="10" y="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1144" y="3022"/>
              <a:ext cx="84" cy="22"/>
            </a:xfrm>
            <a:custGeom>
              <a:avLst/>
              <a:gdLst>
                <a:gd name="T0" fmla="*/ 0 w 84"/>
                <a:gd name="T1" fmla="*/ 12 h 22"/>
                <a:gd name="T2" fmla="*/ 0 w 84"/>
                <a:gd name="T3" fmla="*/ 12 h 22"/>
                <a:gd name="T4" fmla="*/ 10 w 84"/>
                <a:gd name="T5" fmla="*/ 10 h 22"/>
                <a:gd name="T6" fmla="*/ 30 w 84"/>
                <a:gd name="T7" fmla="*/ 8 h 22"/>
                <a:gd name="T8" fmla="*/ 44 w 84"/>
                <a:gd name="T9" fmla="*/ 8 h 22"/>
                <a:gd name="T10" fmla="*/ 58 w 84"/>
                <a:gd name="T11" fmla="*/ 10 h 22"/>
                <a:gd name="T12" fmla="*/ 72 w 84"/>
                <a:gd name="T13" fmla="*/ 14 h 22"/>
                <a:gd name="T14" fmla="*/ 84 w 84"/>
                <a:gd name="T15" fmla="*/ 22 h 22"/>
                <a:gd name="T16" fmla="*/ 84 w 84"/>
                <a:gd name="T17" fmla="*/ 22 h 22"/>
                <a:gd name="T18" fmla="*/ 80 w 84"/>
                <a:gd name="T19" fmla="*/ 16 h 22"/>
                <a:gd name="T20" fmla="*/ 72 w 84"/>
                <a:gd name="T21" fmla="*/ 10 h 22"/>
                <a:gd name="T22" fmla="*/ 64 w 84"/>
                <a:gd name="T23" fmla="*/ 4 h 22"/>
                <a:gd name="T24" fmla="*/ 52 w 84"/>
                <a:gd name="T25" fmla="*/ 0 h 22"/>
                <a:gd name="T26" fmla="*/ 38 w 84"/>
                <a:gd name="T27" fmla="*/ 0 h 22"/>
                <a:gd name="T28" fmla="*/ 20 w 84"/>
                <a:gd name="T29" fmla="*/ 4 h 22"/>
                <a:gd name="T30" fmla="*/ 10 w 84"/>
                <a:gd name="T31" fmla="*/ 8 h 22"/>
                <a:gd name="T32" fmla="*/ 0 w 84"/>
                <a:gd name="T33" fmla="*/ 12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"/>
                <a:gd name="T52" fmla="*/ 0 h 22"/>
                <a:gd name="T53" fmla="*/ 84 w 84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" h="22">
                  <a:moveTo>
                    <a:pt x="0" y="12"/>
                  </a:moveTo>
                  <a:lnTo>
                    <a:pt x="0" y="12"/>
                  </a:lnTo>
                  <a:lnTo>
                    <a:pt x="10" y="10"/>
                  </a:lnTo>
                  <a:lnTo>
                    <a:pt x="30" y="8"/>
                  </a:lnTo>
                  <a:lnTo>
                    <a:pt x="44" y="8"/>
                  </a:lnTo>
                  <a:lnTo>
                    <a:pt x="58" y="10"/>
                  </a:lnTo>
                  <a:lnTo>
                    <a:pt x="72" y="14"/>
                  </a:lnTo>
                  <a:lnTo>
                    <a:pt x="84" y="22"/>
                  </a:lnTo>
                  <a:lnTo>
                    <a:pt x="80" y="16"/>
                  </a:lnTo>
                  <a:lnTo>
                    <a:pt x="72" y="10"/>
                  </a:lnTo>
                  <a:lnTo>
                    <a:pt x="64" y="4"/>
                  </a:lnTo>
                  <a:lnTo>
                    <a:pt x="52" y="0"/>
                  </a:lnTo>
                  <a:lnTo>
                    <a:pt x="38" y="0"/>
                  </a:lnTo>
                  <a:lnTo>
                    <a:pt x="20" y="4"/>
                  </a:lnTo>
                  <a:lnTo>
                    <a:pt x="10" y="8"/>
                  </a:lnTo>
                  <a:lnTo>
                    <a:pt x="0" y="1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1130" y="2982"/>
              <a:ext cx="118" cy="28"/>
            </a:xfrm>
            <a:custGeom>
              <a:avLst/>
              <a:gdLst>
                <a:gd name="T0" fmla="*/ 0 w 118"/>
                <a:gd name="T1" fmla="*/ 24 h 28"/>
                <a:gd name="T2" fmla="*/ 0 w 118"/>
                <a:gd name="T3" fmla="*/ 24 h 28"/>
                <a:gd name="T4" fmla="*/ 14 w 118"/>
                <a:gd name="T5" fmla="*/ 18 h 28"/>
                <a:gd name="T6" fmla="*/ 30 w 118"/>
                <a:gd name="T7" fmla="*/ 14 h 28"/>
                <a:gd name="T8" fmla="*/ 50 w 118"/>
                <a:gd name="T9" fmla="*/ 14 h 28"/>
                <a:gd name="T10" fmla="*/ 50 w 118"/>
                <a:gd name="T11" fmla="*/ 14 h 28"/>
                <a:gd name="T12" fmla="*/ 72 w 118"/>
                <a:gd name="T13" fmla="*/ 16 h 28"/>
                <a:gd name="T14" fmla="*/ 92 w 118"/>
                <a:gd name="T15" fmla="*/ 22 h 28"/>
                <a:gd name="T16" fmla="*/ 112 w 118"/>
                <a:gd name="T17" fmla="*/ 28 h 28"/>
                <a:gd name="T18" fmla="*/ 112 w 118"/>
                <a:gd name="T19" fmla="*/ 28 h 28"/>
                <a:gd name="T20" fmla="*/ 114 w 118"/>
                <a:gd name="T21" fmla="*/ 28 h 28"/>
                <a:gd name="T22" fmla="*/ 118 w 118"/>
                <a:gd name="T23" fmla="*/ 26 h 28"/>
                <a:gd name="T24" fmla="*/ 118 w 118"/>
                <a:gd name="T25" fmla="*/ 24 h 28"/>
                <a:gd name="T26" fmla="*/ 118 w 118"/>
                <a:gd name="T27" fmla="*/ 22 h 28"/>
                <a:gd name="T28" fmla="*/ 116 w 118"/>
                <a:gd name="T29" fmla="*/ 20 h 28"/>
                <a:gd name="T30" fmla="*/ 110 w 118"/>
                <a:gd name="T31" fmla="*/ 16 h 28"/>
                <a:gd name="T32" fmla="*/ 110 w 118"/>
                <a:gd name="T33" fmla="*/ 16 h 28"/>
                <a:gd name="T34" fmla="*/ 96 w 118"/>
                <a:gd name="T35" fmla="*/ 10 h 28"/>
                <a:gd name="T36" fmla="*/ 80 w 118"/>
                <a:gd name="T37" fmla="*/ 4 h 28"/>
                <a:gd name="T38" fmla="*/ 64 w 118"/>
                <a:gd name="T39" fmla="*/ 0 h 28"/>
                <a:gd name="T40" fmla="*/ 48 w 118"/>
                <a:gd name="T41" fmla="*/ 0 h 28"/>
                <a:gd name="T42" fmla="*/ 48 w 118"/>
                <a:gd name="T43" fmla="*/ 0 h 28"/>
                <a:gd name="T44" fmla="*/ 34 w 118"/>
                <a:gd name="T45" fmla="*/ 4 h 28"/>
                <a:gd name="T46" fmla="*/ 20 w 118"/>
                <a:gd name="T47" fmla="*/ 8 h 28"/>
                <a:gd name="T48" fmla="*/ 8 w 118"/>
                <a:gd name="T49" fmla="*/ 16 h 28"/>
                <a:gd name="T50" fmla="*/ 0 w 118"/>
                <a:gd name="T51" fmla="*/ 24 h 2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28"/>
                <a:gd name="T80" fmla="*/ 118 w 118"/>
                <a:gd name="T81" fmla="*/ 28 h 2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28">
                  <a:moveTo>
                    <a:pt x="0" y="24"/>
                  </a:moveTo>
                  <a:lnTo>
                    <a:pt x="0" y="24"/>
                  </a:lnTo>
                  <a:lnTo>
                    <a:pt x="14" y="18"/>
                  </a:lnTo>
                  <a:lnTo>
                    <a:pt x="30" y="14"/>
                  </a:lnTo>
                  <a:lnTo>
                    <a:pt x="50" y="14"/>
                  </a:lnTo>
                  <a:lnTo>
                    <a:pt x="72" y="16"/>
                  </a:lnTo>
                  <a:lnTo>
                    <a:pt x="92" y="22"/>
                  </a:lnTo>
                  <a:lnTo>
                    <a:pt x="112" y="28"/>
                  </a:lnTo>
                  <a:lnTo>
                    <a:pt x="114" y="28"/>
                  </a:lnTo>
                  <a:lnTo>
                    <a:pt x="118" y="26"/>
                  </a:lnTo>
                  <a:lnTo>
                    <a:pt x="118" y="24"/>
                  </a:lnTo>
                  <a:lnTo>
                    <a:pt x="118" y="22"/>
                  </a:lnTo>
                  <a:lnTo>
                    <a:pt x="116" y="20"/>
                  </a:lnTo>
                  <a:lnTo>
                    <a:pt x="110" y="16"/>
                  </a:lnTo>
                  <a:lnTo>
                    <a:pt x="96" y="10"/>
                  </a:lnTo>
                  <a:lnTo>
                    <a:pt x="80" y="4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34" y="4"/>
                  </a:lnTo>
                  <a:lnTo>
                    <a:pt x="20" y="8"/>
                  </a:lnTo>
                  <a:lnTo>
                    <a:pt x="8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1130" y="2982"/>
              <a:ext cx="118" cy="28"/>
            </a:xfrm>
            <a:custGeom>
              <a:avLst/>
              <a:gdLst>
                <a:gd name="T0" fmla="*/ 0 w 118"/>
                <a:gd name="T1" fmla="*/ 24 h 28"/>
                <a:gd name="T2" fmla="*/ 0 w 118"/>
                <a:gd name="T3" fmla="*/ 24 h 28"/>
                <a:gd name="T4" fmla="*/ 14 w 118"/>
                <a:gd name="T5" fmla="*/ 18 h 28"/>
                <a:gd name="T6" fmla="*/ 30 w 118"/>
                <a:gd name="T7" fmla="*/ 14 h 28"/>
                <a:gd name="T8" fmla="*/ 50 w 118"/>
                <a:gd name="T9" fmla="*/ 14 h 28"/>
                <a:gd name="T10" fmla="*/ 50 w 118"/>
                <a:gd name="T11" fmla="*/ 14 h 28"/>
                <a:gd name="T12" fmla="*/ 72 w 118"/>
                <a:gd name="T13" fmla="*/ 16 h 28"/>
                <a:gd name="T14" fmla="*/ 92 w 118"/>
                <a:gd name="T15" fmla="*/ 22 h 28"/>
                <a:gd name="T16" fmla="*/ 112 w 118"/>
                <a:gd name="T17" fmla="*/ 28 h 28"/>
                <a:gd name="T18" fmla="*/ 112 w 118"/>
                <a:gd name="T19" fmla="*/ 28 h 28"/>
                <a:gd name="T20" fmla="*/ 114 w 118"/>
                <a:gd name="T21" fmla="*/ 28 h 28"/>
                <a:gd name="T22" fmla="*/ 118 w 118"/>
                <a:gd name="T23" fmla="*/ 26 h 28"/>
                <a:gd name="T24" fmla="*/ 118 w 118"/>
                <a:gd name="T25" fmla="*/ 24 h 28"/>
                <a:gd name="T26" fmla="*/ 118 w 118"/>
                <a:gd name="T27" fmla="*/ 22 h 28"/>
                <a:gd name="T28" fmla="*/ 116 w 118"/>
                <a:gd name="T29" fmla="*/ 20 h 28"/>
                <a:gd name="T30" fmla="*/ 110 w 118"/>
                <a:gd name="T31" fmla="*/ 16 h 28"/>
                <a:gd name="T32" fmla="*/ 110 w 118"/>
                <a:gd name="T33" fmla="*/ 16 h 28"/>
                <a:gd name="T34" fmla="*/ 96 w 118"/>
                <a:gd name="T35" fmla="*/ 10 h 28"/>
                <a:gd name="T36" fmla="*/ 80 w 118"/>
                <a:gd name="T37" fmla="*/ 4 h 28"/>
                <a:gd name="T38" fmla="*/ 64 w 118"/>
                <a:gd name="T39" fmla="*/ 0 h 28"/>
                <a:gd name="T40" fmla="*/ 48 w 118"/>
                <a:gd name="T41" fmla="*/ 0 h 28"/>
                <a:gd name="T42" fmla="*/ 48 w 118"/>
                <a:gd name="T43" fmla="*/ 0 h 28"/>
                <a:gd name="T44" fmla="*/ 34 w 118"/>
                <a:gd name="T45" fmla="*/ 4 h 28"/>
                <a:gd name="T46" fmla="*/ 20 w 118"/>
                <a:gd name="T47" fmla="*/ 8 h 28"/>
                <a:gd name="T48" fmla="*/ 8 w 118"/>
                <a:gd name="T49" fmla="*/ 16 h 28"/>
                <a:gd name="T50" fmla="*/ 0 w 118"/>
                <a:gd name="T51" fmla="*/ 24 h 2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28"/>
                <a:gd name="T80" fmla="*/ 118 w 118"/>
                <a:gd name="T81" fmla="*/ 28 h 2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28">
                  <a:moveTo>
                    <a:pt x="0" y="24"/>
                  </a:moveTo>
                  <a:lnTo>
                    <a:pt x="0" y="24"/>
                  </a:lnTo>
                  <a:lnTo>
                    <a:pt x="14" y="18"/>
                  </a:lnTo>
                  <a:lnTo>
                    <a:pt x="30" y="14"/>
                  </a:lnTo>
                  <a:lnTo>
                    <a:pt x="50" y="14"/>
                  </a:lnTo>
                  <a:lnTo>
                    <a:pt x="72" y="16"/>
                  </a:lnTo>
                  <a:lnTo>
                    <a:pt x="92" y="22"/>
                  </a:lnTo>
                  <a:lnTo>
                    <a:pt x="112" y="28"/>
                  </a:lnTo>
                  <a:lnTo>
                    <a:pt x="114" y="28"/>
                  </a:lnTo>
                  <a:lnTo>
                    <a:pt x="118" y="26"/>
                  </a:lnTo>
                  <a:lnTo>
                    <a:pt x="118" y="24"/>
                  </a:lnTo>
                  <a:lnTo>
                    <a:pt x="118" y="22"/>
                  </a:lnTo>
                  <a:lnTo>
                    <a:pt x="116" y="20"/>
                  </a:lnTo>
                  <a:lnTo>
                    <a:pt x="110" y="16"/>
                  </a:lnTo>
                  <a:lnTo>
                    <a:pt x="96" y="10"/>
                  </a:lnTo>
                  <a:lnTo>
                    <a:pt x="80" y="4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34" y="4"/>
                  </a:lnTo>
                  <a:lnTo>
                    <a:pt x="20" y="8"/>
                  </a:lnTo>
                  <a:lnTo>
                    <a:pt x="8" y="16"/>
                  </a:lnTo>
                  <a:lnTo>
                    <a:pt x="0" y="2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1290" y="2994"/>
              <a:ext cx="46" cy="20"/>
            </a:xfrm>
            <a:custGeom>
              <a:avLst/>
              <a:gdLst>
                <a:gd name="T0" fmla="*/ 6 w 46"/>
                <a:gd name="T1" fmla="*/ 10 h 20"/>
                <a:gd name="T2" fmla="*/ 6 w 46"/>
                <a:gd name="T3" fmla="*/ 10 h 20"/>
                <a:gd name="T4" fmla="*/ 0 w 46"/>
                <a:gd name="T5" fmla="*/ 16 h 20"/>
                <a:gd name="T6" fmla="*/ 0 w 46"/>
                <a:gd name="T7" fmla="*/ 18 h 20"/>
                <a:gd name="T8" fmla="*/ 0 w 46"/>
                <a:gd name="T9" fmla="*/ 20 h 20"/>
                <a:gd name="T10" fmla="*/ 4 w 46"/>
                <a:gd name="T11" fmla="*/ 18 h 20"/>
                <a:gd name="T12" fmla="*/ 4 w 46"/>
                <a:gd name="T13" fmla="*/ 18 h 20"/>
                <a:gd name="T14" fmla="*/ 26 w 46"/>
                <a:gd name="T15" fmla="*/ 12 h 20"/>
                <a:gd name="T16" fmla="*/ 36 w 46"/>
                <a:gd name="T17" fmla="*/ 12 h 20"/>
                <a:gd name="T18" fmla="*/ 42 w 46"/>
                <a:gd name="T19" fmla="*/ 14 h 20"/>
                <a:gd name="T20" fmla="*/ 46 w 46"/>
                <a:gd name="T21" fmla="*/ 16 h 20"/>
                <a:gd name="T22" fmla="*/ 46 w 46"/>
                <a:gd name="T23" fmla="*/ 16 h 20"/>
                <a:gd name="T24" fmla="*/ 46 w 46"/>
                <a:gd name="T25" fmla="*/ 12 h 20"/>
                <a:gd name="T26" fmla="*/ 46 w 46"/>
                <a:gd name="T27" fmla="*/ 6 h 20"/>
                <a:gd name="T28" fmla="*/ 44 w 46"/>
                <a:gd name="T29" fmla="*/ 2 h 20"/>
                <a:gd name="T30" fmla="*/ 38 w 46"/>
                <a:gd name="T31" fmla="*/ 0 h 20"/>
                <a:gd name="T32" fmla="*/ 32 w 46"/>
                <a:gd name="T33" fmla="*/ 0 h 20"/>
                <a:gd name="T34" fmla="*/ 22 w 46"/>
                <a:gd name="T35" fmla="*/ 2 h 20"/>
                <a:gd name="T36" fmla="*/ 6 w 46"/>
                <a:gd name="T37" fmla="*/ 10 h 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"/>
                <a:gd name="T58" fmla="*/ 0 h 20"/>
                <a:gd name="T59" fmla="*/ 46 w 46"/>
                <a:gd name="T60" fmla="*/ 20 h 2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" h="20">
                  <a:moveTo>
                    <a:pt x="6" y="10"/>
                  </a:moveTo>
                  <a:lnTo>
                    <a:pt x="6" y="10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4" y="18"/>
                  </a:lnTo>
                  <a:lnTo>
                    <a:pt x="26" y="12"/>
                  </a:lnTo>
                  <a:lnTo>
                    <a:pt x="36" y="12"/>
                  </a:lnTo>
                  <a:lnTo>
                    <a:pt x="42" y="14"/>
                  </a:lnTo>
                  <a:lnTo>
                    <a:pt x="46" y="16"/>
                  </a:lnTo>
                  <a:lnTo>
                    <a:pt x="46" y="12"/>
                  </a:lnTo>
                  <a:lnTo>
                    <a:pt x="46" y="6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2" y="2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1290" y="2994"/>
              <a:ext cx="46" cy="20"/>
            </a:xfrm>
            <a:custGeom>
              <a:avLst/>
              <a:gdLst>
                <a:gd name="T0" fmla="*/ 6 w 46"/>
                <a:gd name="T1" fmla="*/ 10 h 20"/>
                <a:gd name="T2" fmla="*/ 6 w 46"/>
                <a:gd name="T3" fmla="*/ 10 h 20"/>
                <a:gd name="T4" fmla="*/ 0 w 46"/>
                <a:gd name="T5" fmla="*/ 16 h 20"/>
                <a:gd name="T6" fmla="*/ 0 w 46"/>
                <a:gd name="T7" fmla="*/ 18 h 20"/>
                <a:gd name="T8" fmla="*/ 0 w 46"/>
                <a:gd name="T9" fmla="*/ 20 h 20"/>
                <a:gd name="T10" fmla="*/ 4 w 46"/>
                <a:gd name="T11" fmla="*/ 18 h 20"/>
                <a:gd name="T12" fmla="*/ 4 w 46"/>
                <a:gd name="T13" fmla="*/ 18 h 20"/>
                <a:gd name="T14" fmla="*/ 26 w 46"/>
                <a:gd name="T15" fmla="*/ 12 h 20"/>
                <a:gd name="T16" fmla="*/ 36 w 46"/>
                <a:gd name="T17" fmla="*/ 12 h 20"/>
                <a:gd name="T18" fmla="*/ 42 w 46"/>
                <a:gd name="T19" fmla="*/ 14 h 20"/>
                <a:gd name="T20" fmla="*/ 46 w 46"/>
                <a:gd name="T21" fmla="*/ 16 h 20"/>
                <a:gd name="T22" fmla="*/ 46 w 46"/>
                <a:gd name="T23" fmla="*/ 16 h 20"/>
                <a:gd name="T24" fmla="*/ 46 w 46"/>
                <a:gd name="T25" fmla="*/ 12 h 20"/>
                <a:gd name="T26" fmla="*/ 46 w 46"/>
                <a:gd name="T27" fmla="*/ 6 h 20"/>
                <a:gd name="T28" fmla="*/ 44 w 46"/>
                <a:gd name="T29" fmla="*/ 2 h 20"/>
                <a:gd name="T30" fmla="*/ 38 w 46"/>
                <a:gd name="T31" fmla="*/ 0 h 20"/>
                <a:gd name="T32" fmla="*/ 32 w 46"/>
                <a:gd name="T33" fmla="*/ 0 h 20"/>
                <a:gd name="T34" fmla="*/ 22 w 46"/>
                <a:gd name="T35" fmla="*/ 2 h 20"/>
                <a:gd name="T36" fmla="*/ 6 w 46"/>
                <a:gd name="T37" fmla="*/ 10 h 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"/>
                <a:gd name="T58" fmla="*/ 0 h 20"/>
                <a:gd name="T59" fmla="*/ 46 w 46"/>
                <a:gd name="T60" fmla="*/ 20 h 2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" h="20">
                  <a:moveTo>
                    <a:pt x="6" y="10"/>
                  </a:moveTo>
                  <a:lnTo>
                    <a:pt x="6" y="10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4" y="18"/>
                  </a:lnTo>
                  <a:lnTo>
                    <a:pt x="26" y="12"/>
                  </a:lnTo>
                  <a:lnTo>
                    <a:pt x="36" y="12"/>
                  </a:lnTo>
                  <a:lnTo>
                    <a:pt x="42" y="14"/>
                  </a:lnTo>
                  <a:lnTo>
                    <a:pt x="46" y="16"/>
                  </a:lnTo>
                  <a:lnTo>
                    <a:pt x="46" y="12"/>
                  </a:lnTo>
                  <a:lnTo>
                    <a:pt x="46" y="6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2" y="2"/>
                  </a:lnTo>
                  <a:lnTo>
                    <a:pt x="6" y="1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1150" y="3034"/>
              <a:ext cx="78" cy="24"/>
            </a:xfrm>
            <a:custGeom>
              <a:avLst/>
              <a:gdLst>
                <a:gd name="T0" fmla="*/ 0 w 78"/>
                <a:gd name="T1" fmla="*/ 0 h 24"/>
                <a:gd name="T2" fmla="*/ 0 w 78"/>
                <a:gd name="T3" fmla="*/ 0 h 24"/>
                <a:gd name="T4" fmla="*/ 6 w 78"/>
                <a:gd name="T5" fmla="*/ 4 h 24"/>
                <a:gd name="T6" fmla="*/ 24 w 78"/>
                <a:gd name="T7" fmla="*/ 12 h 24"/>
                <a:gd name="T8" fmla="*/ 36 w 78"/>
                <a:gd name="T9" fmla="*/ 16 h 24"/>
                <a:gd name="T10" fmla="*/ 50 w 78"/>
                <a:gd name="T11" fmla="*/ 16 h 24"/>
                <a:gd name="T12" fmla="*/ 64 w 78"/>
                <a:gd name="T13" fmla="*/ 16 h 24"/>
                <a:gd name="T14" fmla="*/ 78 w 78"/>
                <a:gd name="T15" fmla="*/ 12 h 24"/>
                <a:gd name="T16" fmla="*/ 78 w 78"/>
                <a:gd name="T17" fmla="*/ 12 h 24"/>
                <a:gd name="T18" fmla="*/ 72 w 78"/>
                <a:gd name="T19" fmla="*/ 16 h 24"/>
                <a:gd name="T20" fmla="*/ 64 w 78"/>
                <a:gd name="T21" fmla="*/ 20 h 24"/>
                <a:gd name="T22" fmla="*/ 54 w 78"/>
                <a:gd name="T23" fmla="*/ 24 h 24"/>
                <a:gd name="T24" fmla="*/ 44 w 78"/>
                <a:gd name="T25" fmla="*/ 24 h 24"/>
                <a:gd name="T26" fmla="*/ 30 w 78"/>
                <a:gd name="T27" fmla="*/ 22 h 24"/>
                <a:gd name="T28" fmla="*/ 16 w 78"/>
                <a:gd name="T29" fmla="*/ 14 h 24"/>
                <a:gd name="T30" fmla="*/ 8 w 78"/>
                <a:gd name="T31" fmla="*/ 8 h 24"/>
                <a:gd name="T32" fmla="*/ 0 w 7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24"/>
                <a:gd name="T53" fmla="*/ 78 w 7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24">
                  <a:moveTo>
                    <a:pt x="0" y="0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24" y="12"/>
                  </a:lnTo>
                  <a:lnTo>
                    <a:pt x="36" y="16"/>
                  </a:lnTo>
                  <a:lnTo>
                    <a:pt x="50" y="16"/>
                  </a:lnTo>
                  <a:lnTo>
                    <a:pt x="64" y="16"/>
                  </a:lnTo>
                  <a:lnTo>
                    <a:pt x="78" y="12"/>
                  </a:lnTo>
                  <a:lnTo>
                    <a:pt x="72" y="16"/>
                  </a:lnTo>
                  <a:lnTo>
                    <a:pt x="64" y="20"/>
                  </a:lnTo>
                  <a:lnTo>
                    <a:pt x="54" y="24"/>
                  </a:lnTo>
                  <a:lnTo>
                    <a:pt x="44" y="24"/>
                  </a:lnTo>
                  <a:lnTo>
                    <a:pt x="30" y="22"/>
                  </a:lnTo>
                  <a:lnTo>
                    <a:pt x="16" y="14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7E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1150" y="3034"/>
              <a:ext cx="78" cy="24"/>
            </a:xfrm>
            <a:custGeom>
              <a:avLst/>
              <a:gdLst>
                <a:gd name="T0" fmla="*/ 0 w 78"/>
                <a:gd name="T1" fmla="*/ 0 h 24"/>
                <a:gd name="T2" fmla="*/ 0 w 78"/>
                <a:gd name="T3" fmla="*/ 0 h 24"/>
                <a:gd name="T4" fmla="*/ 6 w 78"/>
                <a:gd name="T5" fmla="*/ 4 h 24"/>
                <a:gd name="T6" fmla="*/ 24 w 78"/>
                <a:gd name="T7" fmla="*/ 12 h 24"/>
                <a:gd name="T8" fmla="*/ 36 w 78"/>
                <a:gd name="T9" fmla="*/ 16 h 24"/>
                <a:gd name="T10" fmla="*/ 50 w 78"/>
                <a:gd name="T11" fmla="*/ 16 h 24"/>
                <a:gd name="T12" fmla="*/ 64 w 78"/>
                <a:gd name="T13" fmla="*/ 16 h 24"/>
                <a:gd name="T14" fmla="*/ 78 w 78"/>
                <a:gd name="T15" fmla="*/ 12 h 24"/>
                <a:gd name="T16" fmla="*/ 78 w 78"/>
                <a:gd name="T17" fmla="*/ 12 h 24"/>
                <a:gd name="T18" fmla="*/ 72 w 78"/>
                <a:gd name="T19" fmla="*/ 16 h 24"/>
                <a:gd name="T20" fmla="*/ 64 w 78"/>
                <a:gd name="T21" fmla="*/ 20 h 24"/>
                <a:gd name="T22" fmla="*/ 54 w 78"/>
                <a:gd name="T23" fmla="*/ 24 h 24"/>
                <a:gd name="T24" fmla="*/ 44 w 78"/>
                <a:gd name="T25" fmla="*/ 24 h 24"/>
                <a:gd name="T26" fmla="*/ 30 w 78"/>
                <a:gd name="T27" fmla="*/ 22 h 24"/>
                <a:gd name="T28" fmla="*/ 16 w 78"/>
                <a:gd name="T29" fmla="*/ 14 h 24"/>
                <a:gd name="T30" fmla="*/ 8 w 78"/>
                <a:gd name="T31" fmla="*/ 8 h 24"/>
                <a:gd name="T32" fmla="*/ 0 w 7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24"/>
                <a:gd name="T53" fmla="*/ 78 w 7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24">
                  <a:moveTo>
                    <a:pt x="0" y="0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24" y="12"/>
                  </a:lnTo>
                  <a:lnTo>
                    <a:pt x="36" y="16"/>
                  </a:lnTo>
                  <a:lnTo>
                    <a:pt x="50" y="16"/>
                  </a:lnTo>
                  <a:lnTo>
                    <a:pt x="64" y="16"/>
                  </a:lnTo>
                  <a:lnTo>
                    <a:pt x="78" y="12"/>
                  </a:lnTo>
                  <a:lnTo>
                    <a:pt x="72" y="16"/>
                  </a:lnTo>
                  <a:lnTo>
                    <a:pt x="64" y="20"/>
                  </a:lnTo>
                  <a:lnTo>
                    <a:pt x="54" y="24"/>
                  </a:lnTo>
                  <a:lnTo>
                    <a:pt x="44" y="24"/>
                  </a:lnTo>
                  <a:lnTo>
                    <a:pt x="30" y="22"/>
                  </a:lnTo>
                  <a:lnTo>
                    <a:pt x="16" y="14"/>
                  </a:lnTo>
                  <a:lnTo>
                    <a:pt x="8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1282" y="3044"/>
              <a:ext cx="40" cy="18"/>
            </a:xfrm>
            <a:custGeom>
              <a:avLst/>
              <a:gdLst>
                <a:gd name="T0" fmla="*/ 0 w 40"/>
                <a:gd name="T1" fmla="*/ 6 h 18"/>
                <a:gd name="T2" fmla="*/ 0 w 40"/>
                <a:gd name="T3" fmla="*/ 6 h 18"/>
                <a:gd name="T4" fmla="*/ 4 w 40"/>
                <a:gd name="T5" fmla="*/ 8 h 18"/>
                <a:gd name="T6" fmla="*/ 14 w 40"/>
                <a:gd name="T7" fmla="*/ 12 h 18"/>
                <a:gd name="T8" fmla="*/ 22 w 40"/>
                <a:gd name="T9" fmla="*/ 12 h 18"/>
                <a:gd name="T10" fmla="*/ 28 w 40"/>
                <a:gd name="T11" fmla="*/ 10 h 18"/>
                <a:gd name="T12" fmla="*/ 34 w 40"/>
                <a:gd name="T13" fmla="*/ 8 h 18"/>
                <a:gd name="T14" fmla="*/ 40 w 40"/>
                <a:gd name="T15" fmla="*/ 0 h 18"/>
                <a:gd name="T16" fmla="*/ 40 w 40"/>
                <a:gd name="T17" fmla="*/ 0 h 18"/>
                <a:gd name="T18" fmla="*/ 38 w 40"/>
                <a:gd name="T19" fmla="*/ 6 h 18"/>
                <a:gd name="T20" fmla="*/ 36 w 40"/>
                <a:gd name="T21" fmla="*/ 12 h 18"/>
                <a:gd name="T22" fmla="*/ 32 w 40"/>
                <a:gd name="T23" fmla="*/ 16 h 18"/>
                <a:gd name="T24" fmla="*/ 26 w 40"/>
                <a:gd name="T25" fmla="*/ 18 h 18"/>
                <a:gd name="T26" fmla="*/ 18 w 40"/>
                <a:gd name="T27" fmla="*/ 18 h 18"/>
                <a:gd name="T28" fmla="*/ 10 w 40"/>
                <a:gd name="T29" fmla="*/ 14 h 18"/>
                <a:gd name="T30" fmla="*/ 0 w 40"/>
                <a:gd name="T31" fmla="*/ 6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"/>
                <a:gd name="T49" fmla="*/ 0 h 18"/>
                <a:gd name="T50" fmla="*/ 40 w 40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" h="1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14" y="12"/>
                  </a:lnTo>
                  <a:lnTo>
                    <a:pt x="22" y="12"/>
                  </a:lnTo>
                  <a:lnTo>
                    <a:pt x="28" y="10"/>
                  </a:lnTo>
                  <a:lnTo>
                    <a:pt x="34" y="8"/>
                  </a:lnTo>
                  <a:lnTo>
                    <a:pt x="40" y="0"/>
                  </a:lnTo>
                  <a:lnTo>
                    <a:pt x="38" y="6"/>
                  </a:lnTo>
                  <a:lnTo>
                    <a:pt x="36" y="12"/>
                  </a:lnTo>
                  <a:lnTo>
                    <a:pt x="32" y="16"/>
                  </a:lnTo>
                  <a:lnTo>
                    <a:pt x="26" y="18"/>
                  </a:lnTo>
                  <a:lnTo>
                    <a:pt x="18" y="18"/>
                  </a:lnTo>
                  <a:lnTo>
                    <a:pt x="10" y="1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57E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1282" y="3044"/>
              <a:ext cx="40" cy="18"/>
            </a:xfrm>
            <a:custGeom>
              <a:avLst/>
              <a:gdLst>
                <a:gd name="T0" fmla="*/ 0 w 40"/>
                <a:gd name="T1" fmla="*/ 6 h 18"/>
                <a:gd name="T2" fmla="*/ 0 w 40"/>
                <a:gd name="T3" fmla="*/ 6 h 18"/>
                <a:gd name="T4" fmla="*/ 4 w 40"/>
                <a:gd name="T5" fmla="*/ 8 h 18"/>
                <a:gd name="T6" fmla="*/ 14 w 40"/>
                <a:gd name="T7" fmla="*/ 12 h 18"/>
                <a:gd name="T8" fmla="*/ 22 w 40"/>
                <a:gd name="T9" fmla="*/ 12 h 18"/>
                <a:gd name="T10" fmla="*/ 28 w 40"/>
                <a:gd name="T11" fmla="*/ 10 h 18"/>
                <a:gd name="T12" fmla="*/ 34 w 40"/>
                <a:gd name="T13" fmla="*/ 8 h 18"/>
                <a:gd name="T14" fmla="*/ 40 w 40"/>
                <a:gd name="T15" fmla="*/ 0 h 18"/>
                <a:gd name="T16" fmla="*/ 40 w 40"/>
                <a:gd name="T17" fmla="*/ 0 h 18"/>
                <a:gd name="T18" fmla="*/ 38 w 40"/>
                <a:gd name="T19" fmla="*/ 6 h 18"/>
                <a:gd name="T20" fmla="*/ 36 w 40"/>
                <a:gd name="T21" fmla="*/ 12 h 18"/>
                <a:gd name="T22" fmla="*/ 32 w 40"/>
                <a:gd name="T23" fmla="*/ 16 h 18"/>
                <a:gd name="T24" fmla="*/ 26 w 40"/>
                <a:gd name="T25" fmla="*/ 18 h 18"/>
                <a:gd name="T26" fmla="*/ 18 w 40"/>
                <a:gd name="T27" fmla="*/ 18 h 18"/>
                <a:gd name="T28" fmla="*/ 10 w 40"/>
                <a:gd name="T29" fmla="*/ 14 h 18"/>
                <a:gd name="T30" fmla="*/ 0 w 40"/>
                <a:gd name="T31" fmla="*/ 6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"/>
                <a:gd name="T49" fmla="*/ 0 h 18"/>
                <a:gd name="T50" fmla="*/ 40 w 40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" h="1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14" y="12"/>
                  </a:lnTo>
                  <a:lnTo>
                    <a:pt x="22" y="12"/>
                  </a:lnTo>
                  <a:lnTo>
                    <a:pt x="28" y="10"/>
                  </a:lnTo>
                  <a:lnTo>
                    <a:pt x="34" y="8"/>
                  </a:lnTo>
                  <a:lnTo>
                    <a:pt x="40" y="0"/>
                  </a:lnTo>
                  <a:lnTo>
                    <a:pt x="38" y="6"/>
                  </a:lnTo>
                  <a:lnTo>
                    <a:pt x="36" y="12"/>
                  </a:lnTo>
                  <a:lnTo>
                    <a:pt x="32" y="16"/>
                  </a:lnTo>
                  <a:lnTo>
                    <a:pt x="26" y="18"/>
                  </a:lnTo>
                  <a:lnTo>
                    <a:pt x="18" y="18"/>
                  </a:lnTo>
                  <a:lnTo>
                    <a:pt x="10" y="14"/>
                  </a:lnTo>
                  <a:lnTo>
                    <a:pt x="0" y="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1072" y="2876"/>
              <a:ext cx="178" cy="182"/>
            </a:xfrm>
            <a:custGeom>
              <a:avLst/>
              <a:gdLst>
                <a:gd name="T0" fmla="*/ 178 w 178"/>
                <a:gd name="T1" fmla="*/ 16 h 182"/>
                <a:gd name="T2" fmla="*/ 178 w 178"/>
                <a:gd name="T3" fmla="*/ 16 h 182"/>
                <a:gd name="T4" fmla="*/ 172 w 178"/>
                <a:gd name="T5" fmla="*/ 18 h 182"/>
                <a:gd name="T6" fmla="*/ 156 w 178"/>
                <a:gd name="T7" fmla="*/ 24 h 182"/>
                <a:gd name="T8" fmla="*/ 146 w 178"/>
                <a:gd name="T9" fmla="*/ 30 h 182"/>
                <a:gd name="T10" fmla="*/ 134 w 178"/>
                <a:gd name="T11" fmla="*/ 40 h 182"/>
                <a:gd name="T12" fmla="*/ 120 w 178"/>
                <a:gd name="T13" fmla="*/ 50 h 182"/>
                <a:gd name="T14" fmla="*/ 106 w 178"/>
                <a:gd name="T15" fmla="*/ 66 h 182"/>
                <a:gd name="T16" fmla="*/ 106 w 178"/>
                <a:gd name="T17" fmla="*/ 66 h 182"/>
                <a:gd name="T18" fmla="*/ 92 w 178"/>
                <a:gd name="T19" fmla="*/ 84 h 182"/>
                <a:gd name="T20" fmla="*/ 80 w 178"/>
                <a:gd name="T21" fmla="*/ 102 h 182"/>
                <a:gd name="T22" fmla="*/ 54 w 178"/>
                <a:gd name="T23" fmla="*/ 140 h 182"/>
                <a:gd name="T24" fmla="*/ 42 w 178"/>
                <a:gd name="T25" fmla="*/ 158 h 182"/>
                <a:gd name="T26" fmla="*/ 30 w 178"/>
                <a:gd name="T27" fmla="*/ 170 h 182"/>
                <a:gd name="T28" fmla="*/ 22 w 178"/>
                <a:gd name="T29" fmla="*/ 176 h 182"/>
                <a:gd name="T30" fmla="*/ 16 w 178"/>
                <a:gd name="T31" fmla="*/ 180 h 182"/>
                <a:gd name="T32" fmla="*/ 8 w 178"/>
                <a:gd name="T33" fmla="*/ 182 h 182"/>
                <a:gd name="T34" fmla="*/ 0 w 178"/>
                <a:gd name="T35" fmla="*/ 182 h 182"/>
                <a:gd name="T36" fmla="*/ 0 w 178"/>
                <a:gd name="T37" fmla="*/ 182 h 182"/>
                <a:gd name="T38" fmla="*/ 4 w 178"/>
                <a:gd name="T39" fmla="*/ 180 h 182"/>
                <a:gd name="T40" fmla="*/ 12 w 178"/>
                <a:gd name="T41" fmla="*/ 172 h 182"/>
                <a:gd name="T42" fmla="*/ 16 w 178"/>
                <a:gd name="T43" fmla="*/ 166 h 182"/>
                <a:gd name="T44" fmla="*/ 18 w 178"/>
                <a:gd name="T45" fmla="*/ 158 h 182"/>
                <a:gd name="T46" fmla="*/ 20 w 178"/>
                <a:gd name="T47" fmla="*/ 148 h 182"/>
                <a:gd name="T48" fmla="*/ 18 w 178"/>
                <a:gd name="T49" fmla="*/ 138 h 182"/>
                <a:gd name="T50" fmla="*/ 18 w 178"/>
                <a:gd name="T51" fmla="*/ 138 h 182"/>
                <a:gd name="T52" fmla="*/ 14 w 178"/>
                <a:gd name="T53" fmla="*/ 124 h 182"/>
                <a:gd name="T54" fmla="*/ 14 w 178"/>
                <a:gd name="T55" fmla="*/ 110 h 182"/>
                <a:gd name="T56" fmla="*/ 16 w 178"/>
                <a:gd name="T57" fmla="*/ 96 h 182"/>
                <a:gd name="T58" fmla="*/ 20 w 178"/>
                <a:gd name="T59" fmla="*/ 82 h 182"/>
                <a:gd name="T60" fmla="*/ 32 w 178"/>
                <a:gd name="T61" fmla="*/ 54 h 182"/>
                <a:gd name="T62" fmla="*/ 46 w 178"/>
                <a:gd name="T63" fmla="*/ 28 h 182"/>
                <a:gd name="T64" fmla="*/ 46 w 178"/>
                <a:gd name="T65" fmla="*/ 28 h 182"/>
                <a:gd name="T66" fmla="*/ 50 w 178"/>
                <a:gd name="T67" fmla="*/ 22 h 182"/>
                <a:gd name="T68" fmla="*/ 56 w 178"/>
                <a:gd name="T69" fmla="*/ 16 h 182"/>
                <a:gd name="T70" fmla="*/ 74 w 178"/>
                <a:gd name="T71" fmla="*/ 8 h 182"/>
                <a:gd name="T72" fmla="*/ 94 w 178"/>
                <a:gd name="T73" fmla="*/ 2 h 182"/>
                <a:gd name="T74" fmla="*/ 114 w 178"/>
                <a:gd name="T75" fmla="*/ 0 h 182"/>
                <a:gd name="T76" fmla="*/ 136 w 178"/>
                <a:gd name="T77" fmla="*/ 0 h 182"/>
                <a:gd name="T78" fmla="*/ 156 w 178"/>
                <a:gd name="T79" fmla="*/ 2 h 182"/>
                <a:gd name="T80" fmla="*/ 164 w 178"/>
                <a:gd name="T81" fmla="*/ 4 h 182"/>
                <a:gd name="T82" fmla="*/ 170 w 178"/>
                <a:gd name="T83" fmla="*/ 8 h 182"/>
                <a:gd name="T84" fmla="*/ 174 w 178"/>
                <a:gd name="T85" fmla="*/ 12 h 182"/>
                <a:gd name="T86" fmla="*/ 178 w 178"/>
                <a:gd name="T87" fmla="*/ 16 h 1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8"/>
                <a:gd name="T133" fmla="*/ 0 h 182"/>
                <a:gd name="T134" fmla="*/ 178 w 178"/>
                <a:gd name="T135" fmla="*/ 182 h 18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8" h="182">
                  <a:moveTo>
                    <a:pt x="178" y="16"/>
                  </a:moveTo>
                  <a:lnTo>
                    <a:pt x="178" y="16"/>
                  </a:lnTo>
                  <a:lnTo>
                    <a:pt x="172" y="18"/>
                  </a:lnTo>
                  <a:lnTo>
                    <a:pt x="156" y="24"/>
                  </a:lnTo>
                  <a:lnTo>
                    <a:pt x="146" y="30"/>
                  </a:lnTo>
                  <a:lnTo>
                    <a:pt x="134" y="40"/>
                  </a:lnTo>
                  <a:lnTo>
                    <a:pt x="120" y="50"/>
                  </a:lnTo>
                  <a:lnTo>
                    <a:pt x="106" y="66"/>
                  </a:lnTo>
                  <a:lnTo>
                    <a:pt x="92" y="84"/>
                  </a:lnTo>
                  <a:lnTo>
                    <a:pt x="80" y="102"/>
                  </a:lnTo>
                  <a:lnTo>
                    <a:pt x="54" y="140"/>
                  </a:lnTo>
                  <a:lnTo>
                    <a:pt x="42" y="158"/>
                  </a:lnTo>
                  <a:lnTo>
                    <a:pt x="30" y="170"/>
                  </a:lnTo>
                  <a:lnTo>
                    <a:pt x="22" y="176"/>
                  </a:lnTo>
                  <a:lnTo>
                    <a:pt x="16" y="180"/>
                  </a:lnTo>
                  <a:lnTo>
                    <a:pt x="8" y="182"/>
                  </a:lnTo>
                  <a:lnTo>
                    <a:pt x="0" y="182"/>
                  </a:lnTo>
                  <a:lnTo>
                    <a:pt x="4" y="180"/>
                  </a:lnTo>
                  <a:lnTo>
                    <a:pt x="12" y="172"/>
                  </a:lnTo>
                  <a:lnTo>
                    <a:pt x="16" y="166"/>
                  </a:lnTo>
                  <a:lnTo>
                    <a:pt x="18" y="158"/>
                  </a:lnTo>
                  <a:lnTo>
                    <a:pt x="20" y="148"/>
                  </a:lnTo>
                  <a:lnTo>
                    <a:pt x="18" y="138"/>
                  </a:lnTo>
                  <a:lnTo>
                    <a:pt x="14" y="124"/>
                  </a:lnTo>
                  <a:lnTo>
                    <a:pt x="14" y="110"/>
                  </a:lnTo>
                  <a:lnTo>
                    <a:pt x="16" y="96"/>
                  </a:lnTo>
                  <a:lnTo>
                    <a:pt x="20" y="82"/>
                  </a:lnTo>
                  <a:lnTo>
                    <a:pt x="32" y="54"/>
                  </a:lnTo>
                  <a:lnTo>
                    <a:pt x="46" y="28"/>
                  </a:lnTo>
                  <a:lnTo>
                    <a:pt x="50" y="22"/>
                  </a:lnTo>
                  <a:lnTo>
                    <a:pt x="56" y="16"/>
                  </a:lnTo>
                  <a:lnTo>
                    <a:pt x="74" y="8"/>
                  </a:lnTo>
                  <a:lnTo>
                    <a:pt x="94" y="2"/>
                  </a:lnTo>
                  <a:lnTo>
                    <a:pt x="114" y="0"/>
                  </a:lnTo>
                  <a:lnTo>
                    <a:pt x="136" y="0"/>
                  </a:lnTo>
                  <a:lnTo>
                    <a:pt x="156" y="2"/>
                  </a:lnTo>
                  <a:lnTo>
                    <a:pt x="164" y="4"/>
                  </a:lnTo>
                  <a:lnTo>
                    <a:pt x="170" y="8"/>
                  </a:lnTo>
                  <a:lnTo>
                    <a:pt x="174" y="12"/>
                  </a:lnTo>
                  <a:lnTo>
                    <a:pt x="178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1072" y="2876"/>
              <a:ext cx="178" cy="182"/>
            </a:xfrm>
            <a:custGeom>
              <a:avLst/>
              <a:gdLst>
                <a:gd name="T0" fmla="*/ 178 w 178"/>
                <a:gd name="T1" fmla="*/ 16 h 182"/>
                <a:gd name="T2" fmla="*/ 178 w 178"/>
                <a:gd name="T3" fmla="*/ 16 h 182"/>
                <a:gd name="T4" fmla="*/ 172 w 178"/>
                <a:gd name="T5" fmla="*/ 18 h 182"/>
                <a:gd name="T6" fmla="*/ 156 w 178"/>
                <a:gd name="T7" fmla="*/ 24 h 182"/>
                <a:gd name="T8" fmla="*/ 146 w 178"/>
                <a:gd name="T9" fmla="*/ 30 h 182"/>
                <a:gd name="T10" fmla="*/ 134 w 178"/>
                <a:gd name="T11" fmla="*/ 40 h 182"/>
                <a:gd name="T12" fmla="*/ 120 w 178"/>
                <a:gd name="T13" fmla="*/ 50 h 182"/>
                <a:gd name="T14" fmla="*/ 106 w 178"/>
                <a:gd name="T15" fmla="*/ 66 h 182"/>
                <a:gd name="T16" fmla="*/ 106 w 178"/>
                <a:gd name="T17" fmla="*/ 66 h 182"/>
                <a:gd name="T18" fmla="*/ 92 w 178"/>
                <a:gd name="T19" fmla="*/ 84 h 182"/>
                <a:gd name="T20" fmla="*/ 80 w 178"/>
                <a:gd name="T21" fmla="*/ 102 h 182"/>
                <a:gd name="T22" fmla="*/ 54 w 178"/>
                <a:gd name="T23" fmla="*/ 140 h 182"/>
                <a:gd name="T24" fmla="*/ 42 w 178"/>
                <a:gd name="T25" fmla="*/ 158 h 182"/>
                <a:gd name="T26" fmla="*/ 30 w 178"/>
                <a:gd name="T27" fmla="*/ 170 h 182"/>
                <a:gd name="T28" fmla="*/ 22 w 178"/>
                <a:gd name="T29" fmla="*/ 176 h 182"/>
                <a:gd name="T30" fmla="*/ 16 w 178"/>
                <a:gd name="T31" fmla="*/ 180 h 182"/>
                <a:gd name="T32" fmla="*/ 8 w 178"/>
                <a:gd name="T33" fmla="*/ 182 h 182"/>
                <a:gd name="T34" fmla="*/ 0 w 178"/>
                <a:gd name="T35" fmla="*/ 182 h 182"/>
                <a:gd name="T36" fmla="*/ 0 w 178"/>
                <a:gd name="T37" fmla="*/ 182 h 182"/>
                <a:gd name="T38" fmla="*/ 4 w 178"/>
                <a:gd name="T39" fmla="*/ 180 h 182"/>
                <a:gd name="T40" fmla="*/ 12 w 178"/>
                <a:gd name="T41" fmla="*/ 172 h 182"/>
                <a:gd name="T42" fmla="*/ 16 w 178"/>
                <a:gd name="T43" fmla="*/ 166 h 182"/>
                <a:gd name="T44" fmla="*/ 18 w 178"/>
                <a:gd name="T45" fmla="*/ 158 h 182"/>
                <a:gd name="T46" fmla="*/ 20 w 178"/>
                <a:gd name="T47" fmla="*/ 148 h 182"/>
                <a:gd name="T48" fmla="*/ 18 w 178"/>
                <a:gd name="T49" fmla="*/ 138 h 182"/>
                <a:gd name="T50" fmla="*/ 18 w 178"/>
                <a:gd name="T51" fmla="*/ 138 h 182"/>
                <a:gd name="T52" fmla="*/ 14 w 178"/>
                <a:gd name="T53" fmla="*/ 124 h 182"/>
                <a:gd name="T54" fmla="*/ 14 w 178"/>
                <a:gd name="T55" fmla="*/ 110 h 182"/>
                <a:gd name="T56" fmla="*/ 16 w 178"/>
                <a:gd name="T57" fmla="*/ 96 h 182"/>
                <a:gd name="T58" fmla="*/ 20 w 178"/>
                <a:gd name="T59" fmla="*/ 82 h 182"/>
                <a:gd name="T60" fmla="*/ 32 w 178"/>
                <a:gd name="T61" fmla="*/ 54 h 182"/>
                <a:gd name="T62" fmla="*/ 46 w 178"/>
                <a:gd name="T63" fmla="*/ 28 h 182"/>
                <a:gd name="T64" fmla="*/ 46 w 178"/>
                <a:gd name="T65" fmla="*/ 28 h 182"/>
                <a:gd name="T66" fmla="*/ 50 w 178"/>
                <a:gd name="T67" fmla="*/ 22 h 182"/>
                <a:gd name="T68" fmla="*/ 56 w 178"/>
                <a:gd name="T69" fmla="*/ 16 h 182"/>
                <a:gd name="T70" fmla="*/ 74 w 178"/>
                <a:gd name="T71" fmla="*/ 8 h 182"/>
                <a:gd name="T72" fmla="*/ 94 w 178"/>
                <a:gd name="T73" fmla="*/ 2 h 182"/>
                <a:gd name="T74" fmla="*/ 114 w 178"/>
                <a:gd name="T75" fmla="*/ 0 h 182"/>
                <a:gd name="T76" fmla="*/ 136 w 178"/>
                <a:gd name="T77" fmla="*/ 0 h 182"/>
                <a:gd name="T78" fmla="*/ 156 w 178"/>
                <a:gd name="T79" fmla="*/ 2 h 182"/>
                <a:gd name="T80" fmla="*/ 164 w 178"/>
                <a:gd name="T81" fmla="*/ 4 h 182"/>
                <a:gd name="T82" fmla="*/ 170 w 178"/>
                <a:gd name="T83" fmla="*/ 8 h 182"/>
                <a:gd name="T84" fmla="*/ 174 w 178"/>
                <a:gd name="T85" fmla="*/ 12 h 182"/>
                <a:gd name="T86" fmla="*/ 178 w 178"/>
                <a:gd name="T87" fmla="*/ 16 h 1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8"/>
                <a:gd name="T133" fmla="*/ 0 h 182"/>
                <a:gd name="T134" fmla="*/ 178 w 178"/>
                <a:gd name="T135" fmla="*/ 182 h 18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8" h="182">
                  <a:moveTo>
                    <a:pt x="178" y="16"/>
                  </a:moveTo>
                  <a:lnTo>
                    <a:pt x="178" y="16"/>
                  </a:lnTo>
                  <a:lnTo>
                    <a:pt x="172" y="18"/>
                  </a:lnTo>
                  <a:lnTo>
                    <a:pt x="156" y="24"/>
                  </a:lnTo>
                  <a:lnTo>
                    <a:pt x="146" y="30"/>
                  </a:lnTo>
                  <a:lnTo>
                    <a:pt x="134" y="40"/>
                  </a:lnTo>
                  <a:lnTo>
                    <a:pt x="120" y="50"/>
                  </a:lnTo>
                  <a:lnTo>
                    <a:pt x="106" y="66"/>
                  </a:lnTo>
                  <a:lnTo>
                    <a:pt x="92" y="84"/>
                  </a:lnTo>
                  <a:lnTo>
                    <a:pt x="80" y="102"/>
                  </a:lnTo>
                  <a:lnTo>
                    <a:pt x="54" y="140"/>
                  </a:lnTo>
                  <a:lnTo>
                    <a:pt x="42" y="158"/>
                  </a:lnTo>
                  <a:lnTo>
                    <a:pt x="30" y="170"/>
                  </a:lnTo>
                  <a:lnTo>
                    <a:pt x="22" y="176"/>
                  </a:lnTo>
                  <a:lnTo>
                    <a:pt x="16" y="180"/>
                  </a:lnTo>
                  <a:lnTo>
                    <a:pt x="8" y="182"/>
                  </a:lnTo>
                  <a:lnTo>
                    <a:pt x="0" y="182"/>
                  </a:lnTo>
                  <a:lnTo>
                    <a:pt x="4" y="180"/>
                  </a:lnTo>
                  <a:lnTo>
                    <a:pt x="12" y="172"/>
                  </a:lnTo>
                  <a:lnTo>
                    <a:pt x="16" y="166"/>
                  </a:lnTo>
                  <a:lnTo>
                    <a:pt x="18" y="158"/>
                  </a:lnTo>
                  <a:lnTo>
                    <a:pt x="20" y="148"/>
                  </a:lnTo>
                  <a:lnTo>
                    <a:pt x="18" y="138"/>
                  </a:lnTo>
                  <a:lnTo>
                    <a:pt x="14" y="124"/>
                  </a:lnTo>
                  <a:lnTo>
                    <a:pt x="14" y="110"/>
                  </a:lnTo>
                  <a:lnTo>
                    <a:pt x="16" y="96"/>
                  </a:lnTo>
                  <a:lnTo>
                    <a:pt x="20" y="82"/>
                  </a:lnTo>
                  <a:lnTo>
                    <a:pt x="32" y="54"/>
                  </a:lnTo>
                  <a:lnTo>
                    <a:pt x="46" y="28"/>
                  </a:lnTo>
                  <a:lnTo>
                    <a:pt x="50" y="22"/>
                  </a:lnTo>
                  <a:lnTo>
                    <a:pt x="56" y="16"/>
                  </a:lnTo>
                  <a:lnTo>
                    <a:pt x="74" y="8"/>
                  </a:lnTo>
                  <a:lnTo>
                    <a:pt x="94" y="2"/>
                  </a:lnTo>
                  <a:lnTo>
                    <a:pt x="114" y="0"/>
                  </a:lnTo>
                  <a:lnTo>
                    <a:pt x="136" y="0"/>
                  </a:lnTo>
                  <a:lnTo>
                    <a:pt x="156" y="2"/>
                  </a:lnTo>
                  <a:lnTo>
                    <a:pt x="164" y="4"/>
                  </a:lnTo>
                  <a:lnTo>
                    <a:pt x="170" y="8"/>
                  </a:lnTo>
                  <a:lnTo>
                    <a:pt x="174" y="12"/>
                  </a:lnTo>
                  <a:lnTo>
                    <a:pt x="178" y="1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1258" y="2892"/>
              <a:ext cx="80" cy="106"/>
            </a:xfrm>
            <a:custGeom>
              <a:avLst/>
              <a:gdLst>
                <a:gd name="T0" fmla="*/ 0 w 80"/>
                <a:gd name="T1" fmla="*/ 0 h 106"/>
                <a:gd name="T2" fmla="*/ 0 w 80"/>
                <a:gd name="T3" fmla="*/ 0 h 106"/>
                <a:gd name="T4" fmla="*/ 12 w 80"/>
                <a:gd name="T5" fmla="*/ 6 h 106"/>
                <a:gd name="T6" fmla="*/ 24 w 80"/>
                <a:gd name="T7" fmla="*/ 12 h 106"/>
                <a:gd name="T8" fmla="*/ 38 w 80"/>
                <a:gd name="T9" fmla="*/ 22 h 106"/>
                <a:gd name="T10" fmla="*/ 52 w 80"/>
                <a:gd name="T11" fmla="*/ 36 h 106"/>
                <a:gd name="T12" fmla="*/ 60 w 80"/>
                <a:gd name="T13" fmla="*/ 44 h 106"/>
                <a:gd name="T14" fmla="*/ 66 w 80"/>
                <a:gd name="T15" fmla="*/ 54 h 106"/>
                <a:gd name="T16" fmla="*/ 70 w 80"/>
                <a:gd name="T17" fmla="*/ 66 h 106"/>
                <a:gd name="T18" fmla="*/ 74 w 80"/>
                <a:gd name="T19" fmla="*/ 78 h 106"/>
                <a:gd name="T20" fmla="*/ 78 w 80"/>
                <a:gd name="T21" fmla="*/ 90 h 106"/>
                <a:gd name="T22" fmla="*/ 80 w 80"/>
                <a:gd name="T23" fmla="*/ 106 h 106"/>
                <a:gd name="T24" fmla="*/ 80 w 80"/>
                <a:gd name="T25" fmla="*/ 106 h 106"/>
                <a:gd name="T26" fmla="*/ 78 w 80"/>
                <a:gd name="T27" fmla="*/ 86 h 106"/>
                <a:gd name="T28" fmla="*/ 76 w 80"/>
                <a:gd name="T29" fmla="*/ 68 h 106"/>
                <a:gd name="T30" fmla="*/ 72 w 80"/>
                <a:gd name="T31" fmla="*/ 48 h 106"/>
                <a:gd name="T32" fmla="*/ 66 w 80"/>
                <a:gd name="T33" fmla="*/ 36 h 106"/>
                <a:gd name="T34" fmla="*/ 62 w 80"/>
                <a:gd name="T35" fmla="*/ 26 h 106"/>
                <a:gd name="T36" fmla="*/ 56 w 80"/>
                <a:gd name="T37" fmla="*/ 18 h 106"/>
                <a:gd name="T38" fmla="*/ 48 w 80"/>
                <a:gd name="T39" fmla="*/ 10 h 106"/>
                <a:gd name="T40" fmla="*/ 38 w 80"/>
                <a:gd name="T41" fmla="*/ 4 h 106"/>
                <a:gd name="T42" fmla="*/ 26 w 80"/>
                <a:gd name="T43" fmla="*/ 0 h 106"/>
                <a:gd name="T44" fmla="*/ 14 w 80"/>
                <a:gd name="T45" fmla="*/ 0 h 106"/>
                <a:gd name="T46" fmla="*/ 0 w 80"/>
                <a:gd name="T47" fmla="*/ 0 h 10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0"/>
                <a:gd name="T73" fmla="*/ 0 h 106"/>
                <a:gd name="T74" fmla="*/ 80 w 80"/>
                <a:gd name="T75" fmla="*/ 106 h 10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0" h="106">
                  <a:moveTo>
                    <a:pt x="0" y="0"/>
                  </a:moveTo>
                  <a:lnTo>
                    <a:pt x="0" y="0"/>
                  </a:lnTo>
                  <a:lnTo>
                    <a:pt x="12" y="6"/>
                  </a:lnTo>
                  <a:lnTo>
                    <a:pt x="24" y="12"/>
                  </a:lnTo>
                  <a:lnTo>
                    <a:pt x="38" y="22"/>
                  </a:lnTo>
                  <a:lnTo>
                    <a:pt x="52" y="36"/>
                  </a:lnTo>
                  <a:lnTo>
                    <a:pt x="60" y="44"/>
                  </a:lnTo>
                  <a:lnTo>
                    <a:pt x="66" y="54"/>
                  </a:lnTo>
                  <a:lnTo>
                    <a:pt x="70" y="66"/>
                  </a:lnTo>
                  <a:lnTo>
                    <a:pt x="74" y="78"/>
                  </a:lnTo>
                  <a:lnTo>
                    <a:pt x="78" y="90"/>
                  </a:lnTo>
                  <a:lnTo>
                    <a:pt x="80" y="106"/>
                  </a:lnTo>
                  <a:lnTo>
                    <a:pt x="78" y="86"/>
                  </a:lnTo>
                  <a:lnTo>
                    <a:pt x="76" y="68"/>
                  </a:lnTo>
                  <a:lnTo>
                    <a:pt x="72" y="48"/>
                  </a:lnTo>
                  <a:lnTo>
                    <a:pt x="66" y="36"/>
                  </a:lnTo>
                  <a:lnTo>
                    <a:pt x="62" y="26"/>
                  </a:lnTo>
                  <a:lnTo>
                    <a:pt x="56" y="18"/>
                  </a:lnTo>
                  <a:lnTo>
                    <a:pt x="48" y="10"/>
                  </a:lnTo>
                  <a:lnTo>
                    <a:pt x="38" y="4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1258" y="2892"/>
              <a:ext cx="80" cy="106"/>
            </a:xfrm>
            <a:custGeom>
              <a:avLst/>
              <a:gdLst>
                <a:gd name="T0" fmla="*/ 0 w 80"/>
                <a:gd name="T1" fmla="*/ 0 h 106"/>
                <a:gd name="T2" fmla="*/ 0 w 80"/>
                <a:gd name="T3" fmla="*/ 0 h 106"/>
                <a:gd name="T4" fmla="*/ 12 w 80"/>
                <a:gd name="T5" fmla="*/ 6 h 106"/>
                <a:gd name="T6" fmla="*/ 24 w 80"/>
                <a:gd name="T7" fmla="*/ 12 h 106"/>
                <a:gd name="T8" fmla="*/ 38 w 80"/>
                <a:gd name="T9" fmla="*/ 22 h 106"/>
                <a:gd name="T10" fmla="*/ 52 w 80"/>
                <a:gd name="T11" fmla="*/ 36 h 106"/>
                <a:gd name="T12" fmla="*/ 60 w 80"/>
                <a:gd name="T13" fmla="*/ 44 h 106"/>
                <a:gd name="T14" fmla="*/ 66 w 80"/>
                <a:gd name="T15" fmla="*/ 54 h 106"/>
                <a:gd name="T16" fmla="*/ 70 w 80"/>
                <a:gd name="T17" fmla="*/ 66 h 106"/>
                <a:gd name="T18" fmla="*/ 74 w 80"/>
                <a:gd name="T19" fmla="*/ 78 h 106"/>
                <a:gd name="T20" fmla="*/ 78 w 80"/>
                <a:gd name="T21" fmla="*/ 90 h 106"/>
                <a:gd name="T22" fmla="*/ 80 w 80"/>
                <a:gd name="T23" fmla="*/ 106 h 106"/>
                <a:gd name="T24" fmla="*/ 80 w 80"/>
                <a:gd name="T25" fmla="*/ 106 h 106"/>
                <a:gd name="T26" fmla="*/ 78 w 80"/>
                <a:gd name="T27" fmla="*/ 86 h 106"/>
                <a:gd name="T28" fmla="*/ 76 w 80"/>
                <a:gd name="T29" fmla="*/ 68 h 106"/>
                <a:gd name="T30" fmla="*/ 72 w 80"/>
                <a:gd name="T31" fmla="*/ 48 h 106"/>
                <a:gd name="T32" fmla="*/ 66 w 80"/>
                <a:gd name="T33" fmla="*/ 36 h 106"/>
                <a:gd name="T34" fmla="*/ 62 w 80"/>
                <a:gd name="T35" fmla="*/ 26 h 106"/>
                <a:gd name="T36" fmla="*/ 56 w 80"/>
                <a:gd name="T37" fmla="*/ 18 h 106"/>
                <a:gd name="T38" fmla="*/ 48 w 80"/>
                <a:gd name="T39" fmla="*/ 10 h 106"/>
                <a:gd name="T40" fmla="*/ 38 w 80"/>
                <a:gd name="T41" fmla="*/ 4 h 106"/>
                <a:gd name="T42" fmla="*/ 26 w 80"/>
                <a:gd name="T43" fmla="*/ 0 h 106"/>
                <a:gd name="T44" fmla="*/ 14 w 80"/>
                <a:gd name="T45" fmla="*/ 0 h 106"/>
                <a:gd name="T46" fmla="*/ 0 w 80"/>
                <a:gd name="T47" fmla="*/ 0 h 10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0"/>
                <a:gd name="T73" fmla="*/ 0 h 106"/>
                <a:gd name="T74" fmla="*/ 80 w 80"/>
                <a:gd name="T75" fmla="*/ 106 h 10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0" h="106">
                  <a:moveTo>
                    <a:pt x="0" y="0"/>
                  </a:moveTo>
                  <a:lnTo>
                    <a:pt x="0" y="0"/>
                  </a:lnTo>
                  <a:lnTo>
                    <a:pt x="12" y="6"/>
                  </a:lnTo>
                  <a:lnTo>
                    <a:pt x="24" y="12"/>
                  </a:lnTo>
                  <a:lnTo>
                    <a:pt x="38" y="22"/>
                  </a:lnTo>
                  <a:lnTo>
                    <a:pt x="52" y="36"/>
                  </a:lnTo>
                  <a:lnTo>
                    <a:pt x="60" y="44"/>
                  </a:lnTo>
                  <a:lnTo>
                    <a:pt x="66" y="54"/>
                  </a:lnTo>
                  <a:lnTo>
                    <a:pt x="70" y="66"/>
                  </a:lnTo>
                  <a:lnTo>
                    <a:pt x="74" y="78"/>
                  </a:lnTo>
                  <a:lnTo>
                    <a:pt x="78" y="90"/>
                  </a:lnTo>
                  <a:lnTo>
                    <a:pt x="80" y="106"/>
                  </a:lnTo>
                  <a:lnTo>
                    <a:pt x="78" y="86"/>
                  </a:lnTo>
                  <a:lnTo>
                    <a:pt x="76" y="68"/>
                  </a:lnTo>
                  <a:lnTo>
                    <a:pt x="72" y="48"/>
                  </a:lnTo>
                  <a:lnTo>
                    <a:pt x="66" y="36"/>
                  </a:lnTo>
                  <a:lnTo>
                    <a:pt x="62" y="26"/>
                  </a:lnTo>
                  <a:lnTo>
                    <a:pt x="56" y="18"/>
                  </a:lnTo>
                  <a:lnTo>
                    <a:pt x="48" y="10"/>
                  </a:lnTo>
                  <a:lnTo>
                    <a:pt x="38" y="4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1038" y="2858"/>
              <a:ext cx="160" cy="46"/>
            </a:xfrm>
            <a:custGeom>
              <a:avLst/>
              <a:gdLst>
                <a:gd name="T0" fmla="*/ 160 w 160"/>
                <a:gd name="T1" fmla="*/ 0 h 46"/>
                <a:gd name="T2" fmla="*/ 160 w 160"/>
                <a:gd name="T3" fmla="*/ 0 h 46"/>
                <a:gd name="T4" fmla="*/ 124 w 160"/>
                <a:gd name="T5" fmla="*/ 14 h 46"/>
                <a:gd name="T6" fmla="*/ 86 w 160"/>
                <a:gd name="T7" fmla="*/ 30 h 46"/>
                <a:gd name="T8" fmla="*/ 86 w 160"/>
                <a:gd name="T9" fmla="*/ 30 h 46"/>
                <a:gd name="T10" fmla="*/ 66 w 160"/>
                <a:gd name="T11" fmla="*/ 38 h 46"/>
                <a:gd name="T12" fmla="*/ 44 w 160"/>
                <a:gd name="T13" fmla="*/ 42 h 46"/>
                <a:gd name="T14" fmla="*/ 44 w 160"/>
                <a:gd name="T15" fmla="*/ 42 h 46"/>
                <a:gd name="T16" fmla="*/ 32 w 160"/>
                <a:gd name="T17" fmla="*/ 44 h 46"/>
                <a:gd name="T18" fmla="*/ 22 w 160"/>
                <a:gd name="T19" fmla="*/ 44 h 46"/>
                <a:gd name="T20" fmla="*/ 0 w 160"/>
                <a:gd name="T21" fmla="*/ 42 h 46"/>
                <a:gd name="T22" fmla="*/ 0 w 160"/>
                <a:gd name="T23" fmla="*/ 42 h 46"/>
                <a:gd name="T24" fmla="*/ 0 w 160"/>
                <a:gd name="T25" fmla="*/ 42 h 46"/>
                <a:gd name="T26" fmla="*/ 0 w 160"/>
                <a:gd name="T27" fmla="*/ 42 h 46"/>
                <a:gd name="T28" fmla="*/ 22 w 160"/>
                <a:gd name="T29" fmla="*/ 46 h 46"/>
                <a:gd name="T30" fmla="*/ 42 w 160"/>
                <a:gd name="T31" fmla="*/ 44 h 46"/>
                <a:gd name="T32" fmla="*/ 62 w 160"/>
                <a:gd name="T33" fmla="*/ 40 h 46"/>
                <a:gd name="T34" fmla="*/ 82 w 160"/>
                <a:gd name="T35" fmla="*/ 34 h 46"/>
                <a:gd name="T36" fmla="*/ 122 w 160"/>
                <a:gd name="T37" fmla="*/ 16 h 46"/>
                <a:gd name="T38" fmla="*/ 160 w 160"/>
                <a:gd name="T39" fmla="*/ 0 h 46"/>
                <a:gd name="T40" fmla="*/ 160 w 160"/>
                <a:gd name="T41" fmla="*/ 0 h 46"/>
                <a:gd name="T42" fmla="*/ 160 w 160"/>
                <a:gd name="T43" fmla="*/ 0 h 4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0"/>
                <a:gd name="T67" fmla="*/ 0 h 46"/>
                <a:gd name="T68" fmla="*/ 160 w 160"/>
                <a:gd name="T69" fmla="*/ 46 h 4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0" h="46">
                  <a:moveTo>
                    <a:pt x="160" y="0"/>
                  </a:moveTo>
                  <a:lnTo>
                    <a:pt x="160" y="0"/>
                  </a:lnTo>
                  <a:lnTo>
                    <a:pt x="124" y="14"/>
                  </a:lnTo>
                  <a:lnTo>
                    <a:pt x="86" y="30"/>
                  </a:lnTo>
                  <a:lnTo>
                    <a:pt x="66" y="38"/>
                  </a:lnTo>
                  <a:lnTo>
                    <a:pt x="44" y="42"/>
                  </a:lnTo>
                  <a:lnTo>
                    <a:pt x="32" y="44"/>
                  </a:lnTo>
                  <a:lnTo>
                    <a:pt x="22" y="44"/>
                  </a:lnTo>
                  <a:lnTo>
                    <a:pt x="0" y="42"/>
                  </a:lnTo>
                  <a:lnTo>
                    <a:pt x="22" y="46"/>
                  </a:lnTo>
                  <a:lnTo>
                    <a:pt x="42" y="44"/>
                  </a:lnTo>
                  <a:lnTo>
                    <a:pt x="62" y="40"/>
                  </a:lnTo>
                  <a:lnTo>
                    <a:pt x="82" y="34"/>
                  </a:lnTo>
                  <a:lnTo>
                    <a:pt x="122" y="16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2213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1038" y="2858"/>
              <a:ext cx="160" cy="46"/>
            </a:xfrm>
            <a:custGeom>
              <a:avLst/>
              <a:gdLst>
                <a:gd name="T0" fmla="*/ 160 w 160"/>
                <a:gd name="T1" fmla="*/ 0 h 46"/>
                <a:gd name="T2" fmla="*/ 160 w 160"/>
                <a:gd name="T3" fmla="*/ 0 h 46"/>
                <a:gd name="T4" fmla="*/ 124 w 160"/>
                <a:gd name="T5" fmla="*/ 14 h 46"/>
                <a:gd name="T6" fmla="*/ 86 w 160"/>
                <a:gd name="T7" fmla="*/ 30 h 46"/>
                <a:gd name="T8" fmla="*/ 86 w 160"/>
                <a:gd name="T9" fmla="*/ 30 h 46"/>
                <a:gd name="T10" fmla="*/ 66 w 160"/>
                <a:gd name="T11" fmla="*/ 38 h 46"/>
                <a:gd name="T12" fmla="*/ 44 w 160"/>
                <a:gd name="T13" fmla="*/ 42 h 46"/>
                <a:gd name="T14" fmla="*/ 44 w 160"/>
                <a:gd name="T15" fmla="*/ 42 h 46"/>
                <a:gd name="T16" fmla="*/ 32 w 160"/>
                <a:gd name="T17" fmla="*/ 44 h 46"/>
                <a:gd name="T18" fmla="*/ 22 w 160"/>
                <a:gd name="T19" fmla="*/ 44 h 46"/>
                <a:gd name="T20" fmla="*/ 0 w 160"/>
                <a:gd name="T21" fmla="*/ 42 h 46"/>
                <a:gd name="T22" fmla="*/ 0 w 160"/>
                <a:gd name="T23" fmla="*/ 42 h 46"/>
                <a:gd name="T24" fmla="*/ 0 w 160"/>
                <a:gd name="T25" fmla="*/ 42 h 46"/>
                <a:gd name="T26" fmla="*/ 0 w 160"/>
                <a:gd name="T27" fmla="*/ 42 h 46"/>
                <a:gd name="T28" fmla="*/ 22 w 160"/>
                <a:gd name="T29" fmla="*/ 46 h 46"/>
                <a:gd name="T30" fmla="*/ 42 w 160"/>
                <a:gd name="T31" fmla="*/ 44 h 46"/>
                <a:gd name="T32" fmla="*/ 62 w 160"/>
                <a:gd name="T33" fmla="*/ 40 h 46"/>
                <a:gd name="T34" fmla="*/ 82 w 160"/>
                <a:gd name="T35" fmla="*/ 34 h 46"/>
                <a:gd name="T36" fmla="*/ 122 w 160"/>
                <a:gd name="T37" fmla="*/ 16 h 46"/>
                <a:gd name="T38" fmla="*/ 160 w 160"/>
                <a:gd name="T39" fmla="*/ 0 h 46"/>
                <a:gd name="T40" fmla="*/ 160 w 160"/>
                <a:gd name="T41" fmla="*/ 0 h 46"/>
                <a:gd name="T42" fmla="*/ 160 w 160"/>
                <a:gd name="T43" fmla="*/ 0 h 4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0"/>
                <a:gd name="T67" fmla="*/ 0 h 46"/>
                <a:gd name="T68" fmla="*/ 160 w 160"/>
                <a:gd name="T69" fmla="*/ 46 h 4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0" h="46">
                  <a:moveTo>
                    <a:pt x="160" y="0"/>
                  </a:moveTo>
                  <a:lnTo>
                    <a:pt x="160" y="0"/>
                  </a:lnTo>
                  <a:lnTo>
                    <a:pt x="124" y="14"/>
                  </a:lnTo>
                  <a:lnTo>
                    <a:pt x="86" y="30"/>
                  </a:lnTo>
                  <a:lnTo>
                    <a:pt x="66" y="38"/>
                  </a:lnTo>
                  <a:lnTo>
                    <a:pt x="44" y="42"/>
                  </a:lnTo>
                  <a:lnTo>
                    <a:pt x="32" y="44"/>
                  </a:lnTo>
                  <a:lnTo>
                    <a:pt x="22" y="44"/>
                  </a:lnTo>
                  <a:lnTo>
                    <a:pt x="0" y="42"/>
                  </a:lnTo>
                  <a:lnTo>
                    <a:pt x="22" y="46"/>
                  </a:lnTo>
                  <a:lnTo>
                    <a:pt x="42" y="44"/>
                  </a:lnTo>
                  <a:lnTo>
                    <a:pt x="62" y="40"/>
                  </a:lnTo>
                  <a:lnTo>
                    <a:pt x="82" y="34"/>
                  </a:lnTo>
                  <a:lnTo>
                    <a:pt x="122" y="16"/>
                  </a:lnTo>
                  <a:lnTo>
                    <a:pt x="16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1026" y="2858"/>
              <a:ext cx="200" cy="86"/>
            </a:xfrm>
            <a:custGeom>
              <a:avLst/>
              <a:gdLst>
                <a:gd name="T0" fmla="*/ 198 w 200"/>
                <a:gd name="T1" fmla="*/ 0 h 86"/>
                <a:gd name="T2" fmla="*/ 198 w 200"/>
                <a:gd name="T3" fmla="*/ 0 h 86"/>
                <a:gd name="T4" fmla="*/ 176 w 200"/>
                <a:gd name="T5" fmla="*/ 10 h 86"/>
                <a:gd name="T6" fmla="*/ 156 w 200"/>
                <a:gd name="T7" fmla="*/ 22 h 86"/>
                <a:gd name="T8" fmla="*/ 116 w 200"/>
                <a:gd name="T9" fmla="*/ 50 h 86"/>
                <a:gd name="T10" fmla="*/ 116 w 200"/>
                <a:gd name="T11" fmla="*/ 50 h 86"/>
                <a:gd name="T12" fmla="*/ 90 w 200"/>
                <a:gd name="T13" fmla="*/ 64 h 86"/>
                <a:gd name="T14" fmla="*/ 76 w 200"/>
                <a:gd name="T15" fmla="*/ 70 h 86"/>
                <a:gd name="T16" fmla="*/ 62 w 200"/>
                <a:gd name="T17" fmla="*/ 74 h 86"/>
                <a:gd name="T18" fmla="*/ 48 w 200"/>
                <a:gd name="T19" fmla="*/ 76 h 86"/>
                <a:gd name="T20" fmla="*/ 32 w 200"/>
                <a:gd name="T21" fmla="*/ 78 h 86"/>
                <a:gd name="T22" fmla="*/ 18 w 200"/>
                <a:gd name="T23" fmla="*/ 78 h 86"/>
                <a:gd name="T24" fmla="*/ 2 w 200"/>
                <a:gd name="T25" fmla="*/ 76 h 86"/>
                <a:gd name="T26" fmla="*/ 2 w 200"/>
                <a:gd name="T27" fmla="*/ 76 h 86"/>
                <a:gd name="T28" fmla="*/ 0 w 200"/>
                <a:gd name="T29" fmla="*/ 78 h 86"/>
                <a:gd name="T30" fmla="*/ 0 w 200"/>
                <a:gd name="T31" fmla="*/ 80 h 86"/>
                <a:gd name="T32" fmla="*/ 0 w 200"/>
                <a:gd name="T33" fmla="*/ 80 h 86"/>
                <a:gd name="T34" fmla="*/ 0 w 200"/>
                <a:gd name="T35" fmla="*/ 80 h 86"/>
                <a:gd name="T36" fmla="*/ 10 w 200"/>
                <a:gd name="T37" fmla="*/ 86 h 86"/>
                <a:gd name="T38" fmla="*/ 22 w 200"/>
                <a:gd name="T39" fmla="*/ 86 h 86"/>
                <a:gd name="T40" fmla="*/ 32 w 200"/>
                <a:gd name="T41" fmla="*/ 86 h 86"/>
                <a:gd name="T42" fmla="*/ 44 w 200"/>
                <a:gd name="T43" fmla="*/ 86 h 86"/>
                <a:gd name="T44" fmla="*/ 66 w 200"/>
                <a:gd name="T45" fmla="*/ 78 h 86"/>
                <a:gd name="T46" fmla="*/ 86 w 200"/>
                <a:gd name="T47" fmla="*/ 70 h 86"/>
                <a:gd name="T48" fmla="*/ 86 w 200"/>
                <a:gd name="T49" fmla="*/ 70 h 86"/>
                <a:gd name="T50" fmla="*/ 112 w 200"/>
                <a:gd name="T51" fmla="*/ 58 h 86"/>
                <a:gd name="T52" fmla="*/ 138 w 200"/>
                <a:gd name="T53" fmla="*/ 42 h 86"/>
                <a:gd name="T54" fmla="*/ 138 w 200"/>
                <a:gd name="T55" fmla="*/ 42 h 86"/>
                <a:gd name="T56" fmla="*/ 166 w 200"/>
                <a:gd name="T57" fmla="*/ 20 h 86"/>
                <a:gd name="T58" fmla="*/ 182 w 200"/>
                <a:gd name="T59" fmla="*/ 10 h 86"/>
                <a:gd name="T60" fmla="*/ 200 w 200"/>
                <a:gd name="T61" fmla="*/ 2 h 86"/>
                <a:gd name="T62" fmla="*/ 200 w 200"/>
                <a:gd name="T63" fmla="*/ 2 h 86"/>
                <a:gd name="T64" fmla="*/ 200 w 200"/>
                <a:gd name="T65" fmla="*/ 0 h 86"/>
                <a:gd name="T66" fmla="*/ 198 w 200"/>
                <a:gd name="T67" fmla="*/ 0 h 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0"/>
                <a:gd name="T103" fmla="*/ 0 h 86"/>
                <a:gd name="T104" fmla="*/ 200 w 200"/>
                <a:gd name="T105" fmla="*/ 86 h 8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0" h="86">
                  <a:moveTo>
                    <a:pt x="198" y="0"/>
                  </a:moveTo>
                  <a:lnTo>
                    <a:pt x="198" y="0"/>
                  </a:lnTo>
                  <a:lnTo>
                    <a:pt x="176" y="10"/>
                  </a:lnTo>
                  <a:lnTo>
                    <a:pt x="156" y="22"/>
                  </a:lnTo>
                  <a:lnTo>
                    <a:pt x="116" y="50"/>
                  </a:lnTo>
                  <a:lnTo>
                    <a:pt x="90" y="64"/>
                  </a:lnTo>
                  <a:lnTo>
                    <a:pt x="76" y="70"/>
                  </a:lnTo>
                  <a:lnTo>
                    <a:pt x="62" y="74"/>
                  </a:lnTo>
                  <a:lnTo>
                    <a:pt x="48" y="76"/>
                  </a:lnTo>
                  <a:lnTo>
                    <a:pt x="32" y="78"/>
                  </a:lnTo>
                  <a:lnTo>
                    <a:pt x="18" y="78"/>
                  </a:lnTo>
                  <a:lnTo>
                    <a:pt x="2" y="76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6"/>
                  </a:lnTo>
                  <a:lnTo>
                    <a:pt x="44" y="86"/>
                  </a:lnTo>
                  <a:lnTo>
                    <a:pt x="66" y="78"/>
                  </a:lnTo>
                  <a:lnTo>
                    <a:pt x="86" y="70"/>
                  </a:lnTo>
                  <a:lnTo>
                    <a:pt x="112" y="58"/>
                  </a:lnTo>
                  <a:lnTo>
                    <a:pt x="138" y="42"/>
                  </a:lnTo>
                  <a:lnTo>
                    <a:pt x="166" y="20"/>
                  </a:lnTo>
                  <a:lnTo>
                    <a:pt x="182" y="10"/>
                  </a:lnTo>
                  <a:lnTo>
                    <a:pt x="200" y="2"/>
                  </a:lnTo>
                  <a:lnTo>
                    <a:pt x="200" y="0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2213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1026" y="2858"/>
              <a:ext cx="200" cy="86"/>
            </a:xfrm>
            <a:custGeom>
              <a:avLst/>
              <a:gdLst>
                <a:gd name="T0" fmla="*/ 198 w 200"/>
                <a:gd name="T1" fmla="*/ 0 h 86"/>
                <a:gd name="T2" fmla="*/ 198 w 200"/>
                <a:gd name="T3" fmla="*/ 0 h 86"/>
                <a:gd name="T4" fmla="*/ 176 w 200"/>
                <a:gd name="T5" fmla="*/ 10 h 86"/>
                <a:gd name="T6" fmla="*/ 156 w 200"/>
                <a:gd name="T7" fmla="*/ 22 h 86"/>
                <a:gd name="T8" fmla="*/ 116 w 200"/>
                <a:gd name="T9" fmla="*/ 50 h 86"/>
                <a:gd name="T10" fmla="*/ 116 w 200"/>
                <a:gd name="T11" fmla="*/ 50 h 86"/>
                <a:gd name="T12" fmla="*/ 90 w 200"/>
                <a:gd name="T13" fmla="*/ 64 h 86"/>
                <a:gd name="T14" fmla="*/ 76 w 200"/>
                <a:gd name="T15" fmla="*/ 70 h 86"/>
                <a:gd name="T16" fmla="*/ 62 w 200"/>
                <a:gd name="T17" fmla="*/ 74 h 86"/>
                <a:gd name="T18" fmla="*/ 48 w 200"/>
                <a:gd name="T19" fmla="*/ 76 h 86"/>
                <a:gd name="T20" fmla="*/ 32 w 200"/>
                <a:gd name="T21" fmla="*/ 78 h 86"/>
                <a:gd name="T22" fmla="*/ 18 w 200"/>
                <a:gd name="T23" fmla="*/ 78 h 86"/>
                <a:gd name="T24" fmla="*/ 2 w 200"/>
                <a:gd name="T25" fmla="*/ 76 h 86"/>
                <a:gd name="T26" fmla="*/ 2 w 200"/>
                <a:gd name="T27" fmla="*/ 76 h 86"/>
                <a:gd name="T28" fmla="*/ 0 w 200"/>
                <a:gd name="T29" fmla="*/ 78 h 86"/>
                <a:gd name="T30" fmla="*/ 0 w 200"/>
                <a:gd name="T31" fmla="*/ 80 h 86"/>
                <a:gd name="T32" fmla="*/ 0 w 200"/>
                <a:gd name="T33" fmla="*/ 80 h 86"/>
                <a:gd name="T34" fmla="*/ 0 w 200"/>
                <a:gd name="T35" fmla="*/ 80 h 86"/>
                <a:gd name="T36" fmla="*/ 10 w 200"/>
                <a:gd name="T37" fmla="*/ 86 h 86"/>
                <a:gd name="T38" fmla="*/ 22 w 200"/>
                <a:gd name="T39" fmla="*/ 86 h 86"/>
                <a:gd name="T40" fmla="*/ 32 w 200"/>
                <a:gd name="T41" fmla="*/ 86 h 86"/>
                <a:gd name="T42" fmla="*/ 44 w 200"/>
                <a:gd name="T43" fmla="*/ 86 h 86"/>
                <a:gd name="T44" fmla="*/ 66 w 200"/>
                <a:gd name="T45" fmla="*/ 78 h 86"/>
                <a:gd name="T46" fmla="*/ 86 w 200"/>
                <a:gd name="T47" fmla="*/ 70 h 86"/>
                <a:gd name="T48" fmla="*/ 86 w 200"/>
                <a:gd name="T49" fmla="*/ 70 h 86"/>
                <a:gd name="T50" fmla="*/ 112 w 200"/>
                <a:gd name="T51" fmla="*/ 58 h 86"/>
                <a:gd name="T52" fmla="*/ 138 w 200"/>
                <a:gd name="T53" fmla="*/ 42 h 86"/>
                <a:gd name="T54" fmla="*/ 138 w 200"/>
                <a:gd name="T55" fmla="*/ 42 h 86"/>
                <a:gd name="T56" fmla="*/ 166 w 200"/>
                <a:gd name="T57" fmla="*/ 20 h 86"/>
                <a:gd name="T58" fmla="*/ 182 w 200"/>
                <a:gd name="T59" fmla="*/ 10 h 86"/>
                <a:gd name="T60" fmla="*/ 200 w 200"/>
                <a:gd name="T61" fmla="*/ 2 h 86"/>
                <a:gd name="T62" fmla="*/ 200 w 200"/>
                <a:gd name="T63" fmla="*/ 2 h 86"/>
                <a:gd name="T64" fmla="*/ 200 w 200"/>
                <a:gd name="T65" fmla="*/ 0 h 86"/>
                <a:gd name="T66" fmla="*/ 198 w 200"/>
                <a:gd name="T67" fmla="*/ 0 h 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0"/>
                <a:gd name="T103" fmla="*/ 0 h 86"/>
                <a:gd name="T104" fmla="*/ 200 w 200"/>
                <a:gd name="T105" fmla="*/ 86 h 8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0" h="86">
                  <a:moveTo>
                    <a:pt x="198" y="0"/>
                  </a:moveTo>
                  <a:lnTo>
                    <a:pt x="198" y="0"/>
                  </a:lnTo>
                  <a:lnTo>
                    <a:pt x="176" y="10"/>
                  </a:lnTo>
                  <a:lnTo>
                    <a:pt x="156" y="22"/>
                  </a:lnTo>
                  <a:lnTo>
                    <a:pt x="116" y="50"/>
                  </a:lnTo>
                  <a:lnTo>
                    <a:pt x="90" y="64"/>
                  </a:lnTo>
                  <a:lnTo>
                    <a:pt x="76" y="70"/>
                  </a:lnTo>
                  <a:lnTo>
                    <a:pt x="62" y="74"/>
                  </a:lnTo>
                  <a:lnTo>
                    <a:pt x="48" y="76"/>
                  </a:lnTo>
                  <a:lnTo>
                    <a:pt x="32" y="78"/>
                  </a:lnTo>
                  <a:lnTo>
                    <a:pt x="18" y="78"/>
                  </a:lnTo>
                  <a:lnTo>
                    <a:pt x="2" y="76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6"/>
                  </a:lnTo>
                  <a:lnTo>
                    <a:pt x="44" y="86"/>
                  </a:lnTo>
                  <a:lnTo>
                    <a:pt x="66" y="78"/>
                  </a:lnTo>
                  <a:lnTo>
                    <a:pt x="86" y="70"/>
                  </a:lnTo>
                  <a:lnTo>
                    <a:pt x="112" y="58"/>
                  </a:lnTo>
                  <a:lnTo>
                    <a:pt x="138" y="42"/>
                  </a:lnTo>
                  <a:lnTo>
                    <a:pt x="166" y="20"/>
                  </a:lnTo>
                  <a:lnTo>
                    <a:pt x="182" y="10"/>
                  </a:lnTo>
                  <a:lnTo>
                    <a:pt x="200" y="2"/>
                  </a:lnTo>
                  <a:lnTo>
                    <a:pt x="200" y="0"/>
                  </a:lnTo>
                  <a:lnTo>
                    <a:pt x="198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956" y="2984"/>
              <a:ext cx="84" cy="292"/>
            </a:xfrm>
            <a:custGeom>
              <a:avLst/>
              <a:gdLst>
                <a:gd name="T0" fmla="*/ 82 w 84"/>
                <a:gd name="T1" fmla="*/ 0 h 292"/>
                <a:gd name="T2" fmla="*/ 82 w 84"/>
                <a:gd name="T3" fmla="*/ 0 h 292"/>
                <a:gd name="T4" fmla="*/ 76 w 84"/>
                <a:gd name="T5" fmla="*/ 16 h 292"/>
                <a:gd name="T6" fmla="*/ 70 w 84"/>
                <a:gd name="T7" fmla="*/ 32 h 292"/>
                <a:gd name="T8" fmla="*/ 68 w 84"/>
                <a:gd name="T9" fmla="*/ 48 h 292"/>
                <a:gd name="T10" fmla="*/ 66 w 84"/>
                <a:gd name="T11" fmla="*/ 66 h 292"/>
                <a:gd name="T12" fmla="*/ 64 w 84"/>
                <a:gd name="T13" fmla="*/ 102 h 292"/>
                <a:gd name="T14" fmla="*/ 62 w 84"/>
                <a:gd name="T15" fmla="*/ 136 h 292"/>
                <a:gd name="T16" fmla="*/ 62 w 84"/>
                <a:gd name="T17" fmla="*/ 136 h 292"/>
                <a:gd name="T18" fmla="*/ 58 w 84"/>
                <a:gd name="T19" fmla="*/ 180 h 292"/>
                <a:gd name="T20" fmla="*/ 54 w 84"/>
                <a:gd name="T21" fmla="*/ 202 h 292"/>
                <a:gd name="T22" fmla="*/ 48 w 84"/>
                <a:gd name="T23" fmla="*/ 224 h 292"/>
                <a:gd name="T24" fmla="*/ 48 w 84"/>
                <a:gd name="T25" fmla="*/ 224 h 292"/>
                <a:gd name="T26" fmla="*/ 40 w 84"/>
                <a:gd name="T27" fmla="*/ 244 h 292"/>
                <a:gd name="T28" fmla="*/ 30 w 84"/>
                <a:gd name="T29" fmla="*/ 260 h 292"/>
                <a:gd name="T30" fmla="*/ 16 w 84"/>
                <a:gd name="T31" fmla="*/ 274 h 292"/>
                <a:gd name="T32" fmla="*/ 2 w 84"/>
                <a:gd name="T33" fmla="*/ 290 h 292"/>
                <a:gd name="T34" fmla="*/ 2 w 84"/>
                <a:gd name="T35" fmla="*/ 290 h 292"/>
                <a:gd name="T36" fmla="*/ 0 w 84"/>
                <a:gd name="T37" fmla="*/ 292 h 292"/>
                <a:gd name="T38" fmla="*/ 2 w 84"/>
                <a:gd name="T39" fmla="*/ 292 h 292"/>
                <a:gd name="T40" fmla="*/ 2 w 84"/>
                <a:gd name="T41" fmla="*/ 292 h 292"/>
                <a:gd name="T42" fmla="*/ 18 w 84"/>
                <a:gd name="T43" fmla="*/ 280 h 292"/>
                <a:gd name="T44" fmla="*/ 30 w 84"/>
                <a:gd name="T45" fmla="*/ 266 h 292"/>
                <a:gd name="T46" fmla="*/ 42 w 84"/>
                <a:gd name="T47" fmla="*/ 250 h 292"/>
                <a:gd name="T48" fmla="*/ 50 w 84"/>
                <a:gd name="T49" fmla="*/ 232 h 292"/>
                <a:gd name="T50" fmla="*/ 56 w 84"/>
                <a:gd name="T51" fmla="*/ 214 h 292"/>
                <a:gd name="T52" fmla="*/ 60 w 84"/>
                <a:gd name="T53" fmla="*/ 196 h 292"/>
                <a:gd name="T54" fmla="*/ 64 w 84"/>
                <a:gd name="T55" fmla="*/ 156 h 292"/>
                <a:gd name="T56" fmla="*/ 68 w 84"/>
                <a:gd name="T57" fmla="*/ 76 h 292"/>
                <a:gd name="T58" fmla="*/ 70 w 84"/>
                <a:gd name="T59" fmla="*/ 56 h 292"/>
                <a:gd name="T60" fmla="*/ 74 w 84"/>
                <a:gd name="T61" fmla="*/ 36 h 292"/>
                <a:gd name="T62" fmla="*/ 78 w 84"/>
                <a:gd name="T63" fmla="*/ 18 h 292"/>
                <a:gd name="T64" fmla="*/ 84 w 84"/>
                <a:gd name="T65" fmla="*/ 0 h 292"/>
                <a:gd name="T66" fmla="*/ 84 w 84"/>
                <a:gd name="T67" fmla="*/ 0 h 292"/>
                <a:gd name="T68" fmla="*/ 84 w 84"/>
                <a:gd name="T69" fmla="*/ 0 h 292"/>
                <a:gd name="T70" fmla="*/ 82 w 84"/>
                <a:gd name="T71" fmla="*/ 0 h 2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4"/>
                <a:gd name="T109" fmla="*/ 0 h 292"/>
                <a:gd name="T110" fmla="*/ 84 w 84"/>
                <a:gd name="T111" fmla="*/ 292 h 29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4" h="292">
                  <a:moveTo>
                    <a:pt x="82" y="0"/>
                  </a:moveTo>
                  <a:lnTo>
                    <a:pt x="82" y="0"/>
                  </a:lnTo>
                  <a:lnTo>
                    <a:pt x="76" y="16"/>
                  </a:lnTo>
                  <a:lnTo>
                    <a:pt x="70" y="32"/>
                  </a:lnTo>
                  <a:lnTo>
                    <a:pt x="68" y="48"/>
                  </a:lnTo>
                  <a:lnTo>
                    <a:pt x="66" y="66"/>
                  </a:lnTo>
                  <a:lnTo>
                    <a:pt x="64" y="102"/>
                  </a:lnTo>
                  <a:lnTo>
                    <a:pt x="62" y="136"/>
                  </a:lnTo>
                  <a:lnTo>
                    <a:pt x="58" y="180"/>
                  </a:lnTo>
                  <a:lnTo>
                    <a:pt x="54" y="202"/>
                  </a:lnTo>
                  <a:lnTo>
                    <a:pt x="48" y="224"/>
                  </a:lnTo>
                  <a:lnTo>
                    <a:pt x="40" y="244"/>
                  </a:lnTo>
                  <a:lnTo>
                    <a:pt x="30" y="260"/>
                  </a:lnTo>
                  <a:lnTo>
                    <a:pt x="16" y="274"/>
                  </a:lnTo>
                  <a:lnTo>
                    <a:pt x="2" y="290"/>
                  </a:lnTo>
                  <a:lnTo>
                    <a:pt x="0" y="292"/>
                  </a:lnTo>
                  <a:lnTo>
                    <a:pt x="2" y="292"/>
                  </a:lnTo>
                  <a:lnTo>
                    <a:pt x="18" y="280"/>
                  </a:lnTo>
                  <a:lnTo>
                    <a:pt x="30" y="266"/>
                  </a:lnTo>
                  <a:lnTo>
                    <a:pt x="42" y="250"/>
                  </a:lnTo>
                  <a:lnTo>
                    <a:pt x="50" y="232"/>
                  </a:lnTo>
                  <a:lnTo>
                    <a:pt x="56" y="214"/>
                  </a:lnTo>
                  <a:lnTo>
                    <a:pt x="60" y="196"/>
                  </a:lnTo>
                  <a:lnTo>
                    <a:pt x="64" y="156"/>
                  </a:lnTo>
                  <a:lnTo>
                    <a:pt x="68" y="76"/>
                  </a:lnTo>
                  <a:lnTo>
                    <a:pt x="70" y="56"/>
                  </a:lnTo>
                  <a:lnTo>
                    <a:pt x="74" y="36"/>
                  </a:lnTo>
                  <a:lnTo>
                    <a:pt x="78" y="18"/>
                  </a:lnTo>
                  <a:lnTo>
                    <a:pt x="84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2213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956" y="2984"/>
              <a:ext cx="84" cy="292"/>
            </a:xfrm>
            <a:custGeom>
              <a:avLst/>
              <a:gdLst>
                <a:gd name="T0" fmla="*/ 82 w 84"/>
                <a:gd name="T1" fmla="*/ 0 h 292"/>
                <a:gd name="T2" fmla="*/ 82 w 84"/>
                <a:gd name="T3" fmla="*/ 0 h 292"/>
                <a:gd name="T4" fmla="*/ 76 w 84"/>
                <a:gd name="T5" fmla="*/ 16 h 292"/>
                <a:gd name="T6" fmla="*/ 70 w 84"/>
                <a:gd name="T7" fmla="*/ 32 h 292"/>
                <a:gd name="T8" fmla="*/ 68 w 84"/>
                <a:gd name="T9" fmla="*/ 48 h 292"/>
                <a:gd name="T10" fmla="*/ 66 w 84"/>
                <a:gd name="T11" fmla="*/ 66 h 292"/>
                <a:gd name="T12" fmla="*/ 64 w 84"/>
                <a:gd name="T13" fmla="*/ 102 h 292"/>
                <a:gd name="T14" fmla="*/ 62 w 84"/>
                <a:gd name="T15" fmla="*/ 136 h 292"/>
                <a:gd name="T16" fmla="*/ 62 w 84"/>
                <a:gd name="T17" fmla="*/ 136 h 292"/>
                <a:gd name="T18" fmla="*/ 58 w 84"/>
                <a:gd name="T19" fmla="*/ 180 h 292"/>
                <a:gd name="T20" fmla="*/ 54 w 84"/>
                <a:gd name="T21" fmla="*/ 202 h 292"/>
                <a:gd name="T22" fmla="*/ 48 w 84"/>
                <a:gd name="T23" fmla="*/ 224 h 292"/>
                <a:gd name="T24" fmla="*/ 48 w 84"/>
                <a:gd name="T25" fmla="*/ 224 h 292"/>
                <a:gd name="T26" fmla="*/ 40 w 84"/>
                <a:gd name="T27" fmla="*/ 244 h 292"/>
                <a:gd name="T28" fmla="*/ 30 w 84"/>
                <a:gd name="T29" fmla="*/ 260 h 292"/>
                <a:gd name="T30" fmla="*/ 16 w 84"/>
                <a:gd name="T31" fmla="*/ 274 h 292"/>
                <a:gd name="T32" fmla="*/ 2 w 84"/>
                <a:gd name="T33" fmla="*/ 290 h 292"/>
                <a:gd name="T34" fmla="*/ 2 w 84"/>
                <a:gd name="T35" fmla="*/ 290 h 292"/>
                <a:gd name="T36" fmla="*/ 0 w 84"/>
                <a:gd name="T37" fmla="*/ 292 h 292"/>
                <a:gd name="T38" fmla="*/ 2 w 84"/>
                <a:gd name="T39" fmla="*/ 292 h 292"/>
                <a:gd name="T40" fmla="*/ 2 w 84"/>
                <a:gd name="T41" fmla="*/ 292 h 292"/>
                <a:gd name="T42" fmla="*/ 18 w 84"/>
                <a:gd name="T43" fmla="*/ 280 h 292"/>
                <a:gd name="T44" fmla="*/ 30 w 84"/>
                <a:gd name="T45" fmla="*/ 266 h 292"/>
                <a:gd name="T46" fmla="*/ 42 w 84"/>
                <a:gd name="T47" fmla="*/ 250 h 292"/>
                <a:gd name="T48" fmla="*/ 50 w 84"/>
                <a:gd name="T49" fmla="*/ 232 h 292"/>
                <a:gd name="T50" fmla="*/ 56 w 84"/>
                <a:gd name="T51" fmla="*/ 214 h 292"/>
                <a:gd name="T52" fmla="*/ 60 w 84"/>
                <a:gd name="T53" fmla="*/ 196 h 292"/>
                <a:gd name="T54" fmla="*/ 64 w 84"/>
                <a:gd name="T55" fmla="*/ 156 h 292"/>
                <a:gd name="T56" fmla="*/ 68 w 84"/>
                <a:gd name="T57" fmla="*/ 76 h 292"/>
                <a:gd name="T58" fmla="*/ 70 w 84"/>
                <a:gd name="T59" fmla="*/ 56 h 292"/>
                <a:gd name="T60" fmla="*/ 74 w 84"/>
                <a:gd name="T61" fmla="*/ 36 h 292"/>
                <a:gd name="T62" fmla="*/ 78 w 84"/>
                <a:gd name="T63" fmla="*/ 18 h 292"/>
                <a:gd name="T64" fmla="*/ 84 w 84"/>
                <a:gd name="T65" fmla="*/ 0 h 292"/>
                <a:gd name="T66" fmla="*/ 84 w 84"/>
                <a:gd name="T67" fmla="*/ 0 h 292"/>
                <a:gd name="T68" fmla="*/ 84 w 84"/>
                <a:gd name="T69" fmla="*/ 0 h 292"/>
                <a:gd name="T70" fmla="*/ 82 w 84"/>
                <a:gd name="T71" fmla="*/ 0 h 2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4"/>
                <a:gd name="T109" fmla="*/ 0 h 292"/>
                <a:gd name="T110" fmla="*/ 84 w 84"/>
                <a:gd name="T111" fmla="*/ 292 h 29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4" h="292">
                  <a:moveTo>
                    <a:pt x="82" y="0"/>
                  </a:moveTo>
                  <a:lnTo>
                    <a:pt x="82" y="0"/>
                  </a:lnTo>
                  <a:lnTo>
                    <a:pt x="76" y="16"/>
                  </a:lnTo>
                  <a:lnTo>
                    <a:pt x="70" y="32"/>
                  </a:lnTo>
                  <a:lnTo>
                    <a:pt x="68" y="48"/>
                  </a:lnTo>
                  <a:lnTo>
                    <a:pt x="66" y="66"/>
                  </a:lnTo>
                  <a:lnTo>
                    <a:pt x="64" y="102"/>
                  </a:lnTo>
                  <a:lnTo>
                    <a:pt x="62" y="136"/>
                  </a:lnTo>
                  <a:lnTo>
                    <a:pt x="58" y="180"/>
                  </a:lnTo>
                  <a:lnTo>
                    <a:pt x="54" y="202"/>
                  </a:lnTo>
                  <a:lnTo>
                    <a:pt x="48" y="224"/>
                  </a:lnTo>
                  <a:lnTo>
                    <a:pt x="40" y="244"/>
                  </a:lnTo>
                  <a:lnTo>
                    <a:pt x="30" y="260"/>
                  </a:lnTo>
                  <a:lnTo>
                    <a:pt x="16" y="274"/>
                  </a:lnTo>
                  <a:lnTo>
                    <a:pt x="2" y="290"/>
                  </a:lnTo>
                  <a:lnTo>
                    <a:pt x="0" y="292"/>
                  </a:lnTo>
                  <a:lnTo>
                    <a:pt x="2" y="292"/>
                  </a:lnTo>
                  <a:lnTo>
                    <a:pt x="18" y="280"/>
                  </a:lnTo>
                  <a:lnTo>
                    <a:pt x="30" y="266"/>
                  </a:lnTo>
                  <a:lnTo>
                    <a:pt x="42" y="250"/>
                  </a:lnTo>
                  <a:lnTo>
                    <a:pt x="50" y="232"/>
                  </a:lnTo>
                  <a:lnTo>
                    <a:pt x="56" y="214"/>
                  </a:lnTo>
                  <a:lnTo>
                    <a:pt x="60" y="196"/>
                  </a:lnTo>
                  <a:lnTo>
                    <a:pt x="64" y="156"/>
                  </a:lnTo>
                  <a:lnTo>
                    <a:pt x="68" y="76"/>
                  </a:lnTo>
                  <a:lnTo>
                    <a:pt x="70" y="56"/>
                  </a:lnTo>
                  <a:lnTo>
                    <a:pt x="74" y="36"/>
                  </a:lnTo>
                  <a:lnTo>
                    <a:pt x="78" y="18"/>
                  </a:lnTo>
                  <a:lnTo>
                    <a:pt x="84" y="0"/>
                  </a:lnTo>
                  <a:lnTo>
                    <a:pt x="8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996" y="3202"/>
              <a:ext cx="220" cy="332"/>
            </a:xfrm>
            <a:custGeom>
              <a:avLst/>
              <a:gdLst>
                <a:gd name="T0" fmla="*/ 40 w 220"/>
                <a:gd name="T1" fmla="*/ 0 h 332"/>
                <a:gd name="T2" fmla="*/ 40 w 220"/>
                <a:gd name="T3" fmla="*/ 0 h 332"/>
                <a:gd name="T4" fmla="*/ 46 w 220"/>
                <a:gd name="T5" fmla="*/ 10 h 332"/>
                <a:gd name="T6" fmla="*/ 54 w 220"/>
                <a:gd name="T7" fmla="*/ 24 h 332"/>
                <a:gd name="T8" fmla="*/ 66 w 220"/>
                <a:gd name="T9" fmla="*/ 38 h 332"/>
                <a:gd name="T10" fmla="*/ 82 w 220"/>
                <a:gd name="T11" fmla="*/ 54 h 332"/>
                <a:gd name="T12" fmla="*/ 104 w 220"/>
                <a:gd name="T13" fmla="*/ 68 h 332"/>
                <a:gd name="T14" fmla="*/ 116 w 220"/>
                <a:gd name="T15" fmla="*/ 74 h 332"/>
                <a:gd name="T16" fmla="*/ 130 w 220"/>
                <a:gd name="T17" fmla="*/ 80 h 332"/>
                <a:gd name="T18" fmla="*/ 146 w 220"/>
                <a:gd name="T19" fmla="*/ 84 h 332"/>
                <a:gd name="T20" fmla="*/ 162 w 220"/>
                <a:gd name="T21" fmla="*/ 88 h 332"/>
                <a:gd name="T22" fmla="*/ 162 w 220"/>
                <a:gd name="T23" fmla="*/ 88 h 332"/>
                <a:gd name="T24" fmla="*/ 160 w 220"/>
                <a:gd name="T25" fmla="*/ 110 h 332"/>
                <a:gd name="T26" fmla="*/ 162 w 220"/>
                <a:gd name="T27" fmla="*/ 134 h 332"/>
                <a:gd name="T28" fmla="*/ 168 w 220"/>
                <a:gd name="T29" fmla="*/ 164 h 332"/>
                <a:gd name="T30" fmla="*/ 168 w 220"/>
                <a:gd name="T31" fmla="*/ 164 h 332"/>
                <a:gd name="T32" fmla="*/ 182 w 220"/>
                <a:gd name="T33" fmla="*/ 210 h 332"/>
                <a:gd name="T34" fmla="*/ 198 w 220"/>
                <a:gd name="T35" fmla="*/ 258 h 332"/>
                <a:gd name="T36" fmla="*/ 212 w 220"/>
                <a:gd name="T37" fmla="*/ 300 h 332"/>
                <a:gd name="T38" fmla="*/ 216 w 220"/>
                <a:gd name="T39" fmla="*/ 318 h 332"/>
                <a:gd name="T40" fmla="*/ 220 w 220"/>
                <a:gd name="T41" fmla="*/ 332 h 332"/>
                <a:gd name="T42" fmla="*/ 220 w 220"/>
                <a:gd name="T43" fmla="*/ 332 h 332"/>
                <a:gd name="T44" fmla="*/ 192 w 220"/>
                <a:gd name="T45" fmla="*/ 304 h 332"/>
                <a:gd name="T46" fmla="*/ 128 w 220"/>
                <a:gd name="T47" fmla="*/ 234 h 332"/>
                <a:gd name="T48" fmla="*/ 90 w 220"/>
                <a:gd name="T49" fmla="*/ 192 h 332"/>
                <a:gd name="T50" fmla="*/ 54 w 220"/>
                <a:gd name="T51" fmla="*/ 148 h 332"/>
                <a:gd name="T52" fmla="*/ 24 w 220"/>
                <a:gd name="T53" fmla="*/ 108 h 332"/>
                <a:gd name="T54" fmla="*/ 0 w 220"/>
                <a:gd name="T55" fmla="*/ 72 h 332"/>
                <a:gd name="T56" fmla="*/ 40 w 220"/>
                <a:gd name="T57" fmla="*/ 0 h 3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0"/>
                <a:gd name="T88" fmla="*/ 0 h 332"/>
                <a:gd name="T89" fmla="*/ 220 w 220"/>
                <a:gd name="T90" fmla="*/ 332 h 33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0" h="332">
                  <a:moveTo>
                    <a:pt x="40" y="0"/>
                  </a:moveTo>
                  <a:lnTo>
                    <a:pt x="40" y="0"/>
                  </a:lnTo>
                  <a:lnTo>
                    <a:pt x="46" y="10"/>
                  </a:lnTo>
                  <a:lnTo>
                    <a:pt x="54" y="24"/>
                  </a:lnTo>
                  <a:lnTo>
                    <a:pt x="66" y="38"/>
                  </a:lnTo>
                  <a:lnTo>
                    <a:pt x="82" y="54"/>
                  </a:lnTo>
                  <a:lnTo>
                    <a:pt x="104" y="68"/>
                  </a:lnTo>
                  <a:lnTo>
                    <a:pt x="116" y="74"/>
                  </a:lnTo>
                  <a:lnTo>
                    <a:pt x="130" y="80"/>
                  </a:lnTo>
                  <a:lnTo>
                    <a:pt x="146" y="84"/>
                  </a:lnTo>
                  <a:lnTo>
                    <a:pt x="162" y="88"/>
                  </a:lnTo>
                  <a:lnTo>
                    <a:pt x="160" y="110"/>
                  </a:lnTo>
                  <a:lnTo>
                    <a:pt x="162" y="134"/>
                  </a:lnTo>
                  <a:lnTo>
                    <a:pt x="168" y="164"/>
                  </a:lnTo>
                  <a:lnTo>
                    <a:pt x="182" y="210"/>
                  </a:lnTo>
                  <a:lnTo>
                    <a:pt x="198" y="258"/>
                  </a:lnTo>
                  <a:lnTo>
                    <a:pt x="212" y="300"/>
                  </a:lnTo>
                  <a:lnTo>
                    <a:pt x="216" y="318"/>
                  </a:lnTo>
                  <a:lnTo>
                    <a:pt x="220" y="332"/>
                  </a:lnTo>
                  <a:lnTo>
                    <a:pt x="192" y="304"/>
                  </a:lnTo>
                  <a:lnTo>
                    <a:pt x="128" y="234"/>
                  </a:lnTo>
                  <a:lnTo>
                    <a:pt x="90" y="192"/>
                  </a:lnTo>
                  <a:lnTo>
                    <a:pt x="54" y="148"/>
                  </a:lnTo>
                  <a:lnTo>
                    <a:pt x="24" y="108"/>
                  </a:lnTo>
                  <a:lnTo>
                    <a:pt x="0" y="7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EFC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984" y="3202"/>
              <a:ext cx="174" cy="226"/>
            </a:xfrm>
            <a:custGeom>
              <a:avLst/>
              <a:gdLst>
                <a:gd name="T0" fmla="*/ 174 w 174"/>
                <a:gd name="T1" fmla="*/ 88 h 226"/>
                <a:gd name="T2" fmla="*/ 174 w 174"/>
                <a:gd name="T3" fmla="*/ 88 h 226"/>
                <a:gd name="T4" fmla="*/ 142 w 174"/>
                <a:gd name="T5" fmla="*/ 140 h 226"/>
                <a:gd name="T6" fmla="*/ 116 w 174"/>
                <a:gd name="T7" fmla="*/ 186 h 226"/>
                <a:gd name="T8" fmla="*/ 104 w 174"/>
                <a:gd name="T9" fmla="*/ 208 h 226"/>
                <a:gd name="T10" fmla="*/ 98 w 174"/>
                <a:gd name="T11" fmla="*/ 226 h 226"/>
                <a:gd name="T12" fmla="*/ 98 w 174"/>
                <a:gd name="T13" fmla="*/ 226 h 226"/>
                <a:gd name="T14" fmla="*/ 84 w 174"/>
                <a:gd name="T15" fmla="*/ 212 h 226"/>
                <a:gd name="T16" fmla="*/ 70 w 174"/>
                <a:gd name="T17" fmla="*/ 196 h 226"/>
                <a:gd name="T18" fmla="*/ 54 w 174"/>
                <a:gd name="T19" fmla="*/ 176 h 226"/>
                <a:gd name="T20" fmla="*/ 38 w 174"/>
                <a:gd name="T21" fmla="*/ 152 h 226"/>
                <a:gd name="T22" fmla="*/ 22 w 174"/>
                <a:gd name="T23" fmla="*/ 126 h 226"/>
                <a:gd name="T24" fmla="*/ 8 w 174"/>
                <a:gd name="T25" fmla="*/ 98 h 226"/>
                <a:gd name="T26" fmla="*/ 4 w 174"/>
                <a:gd name="T27" fmla="*/ 82 h 226"/>
                <a:gd name="T28" fmla="*/ 0 w 174"/>
                <a:gd name="T29" fmla="*/ 68 h 226"/>
                <a:gd name="T30" fmla="*/ 52 w 174"/>
                <a:gd name="T31" fmla="*/ 0 h 226"/>
                <a:gd name="T32" fmla="*/ 52 w 174"/>
                <a:gd name="T33" fmla="*/ 0 h 226"/>
                <a:gd name="T34" fmla="*/ 56 w 174"/>
                <a:gd name="T35" fmla="*/ 12 h 226"/>
                <a:gd name="T36" fmla="*/ 60 w 174"/>
                <a:gd name="T37" fmla="*/ 26 h 226"/>
                <a:gd name="T38" fmla="*/ 70 w 174"/>
                <a:gd name="T39" fmla="*/ 42 h 226"/>
                <a:gd name="T40" fmla="*/ 78 w 174"/>
                <a:gd name="T41" fmla="*/ 50 h 226"/>
                <a:gd name="T42" fmla="*/ 86 w 174"/>
                <a:gd name="T43" fmla="*/ 58 h 226"/>
                <a:gd name="T44" fmla="*/ 96 w 174"/>
                <a:gd name="T45" fmla="*/ 66 h 226"/>
                <a:gd name="T46" fmla="*/ 108 w 174"/>
                <a:gd name="T47" fmla="*/ 72 h 226"/>
                <a:gd name="T48" fmla="*/ 120 w 174"/>
                <a:gd name="T49" fmla="*/ 78 h 226"/>
                <a:gd name="T50" fmla="*/ 136 w 174"/>
                <a:gd name="T51" fmla="*/ 84 h 226"/>
                <a:gd name="T52" fmla="*/ 154 w 174"/>
                <a:gd name="T53" fmla="*/ 86 h 226"/>
                <a:gd name="T54" fmla="*/ 174 w 174"/>
                <a:gd name="T55" fmla="*/ 88 h 22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4"/>
                <a:gd name="T85" fmla="*/ 0 h 226"/>
                <a:gd name="T86" fmla="*/ 174 w 174"/>
                <a:gd name="T87" fmla="*/ 226 h 22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4" h="226">
                  <a:moveTo>
                    <a:pt x="174" y="88"/>
                  </a:moveTo>
                  <a:lnTo>
                    <a:pt x="174" y="88"/>
                  </a:lnTo>
                  <a:lnTo>
                    <a:pt x="142" y="140"/>
                  </a:lnTo>
                  <a:lnTo>
                    <a:pt x="116" y="186"/>
                  </a:lnTo>
                  <a:lnTo>
                    <a:pt x="104" y="208"/>
                  </a:lnTo>
                  <a:lnTo>
                    <a:pt x="98" y="226"/>
                  </a:lnTo>
                  <a:lnTo>
                    <a:pt x="84" y="212"/>
                  </a:lnTo>
                  <a:lnTo>
                    <a:pt x="70" y="196"/>
                  </a:lnTo>
                  <a:lnTo>
                    <a:pt x="54" y="176"/>
                  </a:lnTo>
                  <a:lnTo>
                    <a:pt x="38" y="152"/>
                  </a:lnTo>
                  <a:lnTo>
                    <a:pt x="22" y="126"/>
                  </a:lnTo>
                  <a:lnTo>
                    <a:pt x="8" y="98"/>
                  </a:lnTo>
                  <a:lnTo>
                    <a:pt x="4" y="82"/>
                  </a:lnTo>
                  <a:lnTo>
                    <a:pt x="0" y="68"/>
                  </a:lnTo>
                  <a:lnTo>
                    <a:pt x="52" y="0"/>
                  </a:lnTo>
                  <a:lnTo>
                    <a:pt x="56" y="12"/>
                  </a:lnTo>
                  <a:lnTo>
                    <a:pt x="60" y="26"/>
                  </a:lnTo>
                  <a:lnTo>
                    <a:pt x="70" y="42"/>
                  </a:lnTo>
                  <a:lnTo>
                    <a:pt x="78" y="50"/>
                  </a:lnTo>
                  <a:lnTo>
                    <a:pt x="86" y="58"/>
                  </a:lnTo>
                  <a:lnTo>
                    <a:pt x="96" y="66"/>
                  </a:lnTo>
                  <a:lnTo>
                    <a:pt x="108" y="72"/>
                  </a:lnTo>
                  <a:lnTo>
                    <a:pt x="120" y="78"/>
                  </a:lnTo>
                  <a:lnTo>
                    <a:pt x="136" y="84"/>
                  </a:lnTo>
                  <a:lnTo>
                    <a:pt x="154" y="86"/>
                  </a:lnTo>
                  <a:lnTo>
                    <a:pt x="174" y="88"/>
                  </a:lnTo>
                  <a:close/>
                </a:path>
              </a:pathLst>
            </a:custGeom>
            <a:solidFill>
              <a:srgbClr val="FEFC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984" y="3202"/>
              <a:ext cx="174" cy="226"/>
            </a:xfrm>
            <a:custGeom>
              <a:avLst/>
              <a:gdLst>
                <a:gd name="T0" fmla="*/ 174 w 174"/>
                <a:gd name="T1" fmla="*/ 88 h 226"/>
                <a:gd name="T2" fmla="*/ 174 w 174"/>
                <a:gd name="T3" fmla="*/ 88 h 226"/>
                <a:gd name="T4" fmla="*/ 142 w 174"/>
                <a:gd name="T5" fmla="*/ 140 h 226"/>
                <a:gd name="T6" fmla="*/ 116 w 174"/>
                <a:gd name="T7" fmla="*/ 186 h 226"/>
                <a:gd name="T8" fmla="*/ 104 w 174"/>
                <a:gd name="T9" fmla="*/ 208 h 226"/>
                <a:gd name="T10" fmla="*/ 98 w 174"/>
                <a:gd name="T11" fmla="*/ 226 h 226"/>
                <a:gd name="T12" fmla="*/ 98 w 174"/>
                <a:gd name="T13" fmla="*/ 226 h 226"/>
                <a:gd name="T14" fmla="*/ 84 w 174"/>
                <a:gd name="T15" fmla="*/ 212 h 226"/>
                <a:gd name="T16" fmla="*/ 70 w 174"/>
                <a:gd name="T17" fmla="*/ 196 h 226"/>
                <a:gd name="T18" fmla="*/ 54 w 174"/>
                <a:gd name="T19" fmla="*/ 176 h 226"/>
                <a:gd name="T20" fmla="*/ 38 w 174"/>
                <a:gd name="T21" fmla="*/ 152 h 226"/>
                <a:gd name="T22" fmla="*/ 22 w 174"/>
                <a:gd name="T23" fmla="*/ 126 h 226"/>
                <a:gd name="T24" fmla="*/ 8 w 174"/>
                <a:gd name="T25" fmla="*/ 98 h 226"/>
                <a:gd name="T26" fmla="*/ 4 w 174"/>
                <a:gd name="T27" fmla="*/ 82 h 226"/>
                <a:gd name="T28" fmla="*/ 0 w 174"/>
                <a:gd name="T29" fmla="*/ 68 h 226"/>
                <a:gd name="T30" fmla="*/ 52 w 174"/>
                <a:gd name="T31" fmla="*/ 0 h 226"/>
                <a:gd name="T32" fmla="*/ 52 w 174"/>
                <a:gd name="T33" fmla="*/ 0 h 226"/>
                <a:gd name="T34" fmla="*/ 56 w 174"/>
                <a:gd name="T35" fmla="*/ 12 h 226"/>
                <a:gd name="T36" fmla="*/ 60 w 174"/>
                <a:gd name="T37" fmla="*/ 26 h 226"/>
                <a:gd name="T38" fmla="*/ 70 w 174"/>
                <a:gd name="T39" fmla="*/ 42 h 226"/>
                <a:gd name="T40" fmla="*/ 78 w 174"/>
                <a:gd name="T41" fmla="*/ 50 h 226"/>
                <a:gd name="T42" fmla="*/ 86 w 174"/>
                <a:gd name="T43" fmla="*/ 58 h 226"/>
                <a:gd name="T44" fmla="*/ 96 w 174"/>
                <a:gd name="T45" fmla="*/ 66 h 226"/>
                <a:gd name="T46" fmla="*/ 108 w 174"/>
                <a:gd name="T47" fmla="*/ 72 h 226"/>
                <a:gd name="T48" fmla="*/ 120 w 174"/>
                <a:gd name="T49" fmla="*/ 78 h 226"/>
                <a:gd name="T50" fmla="*/ 136 w 174"/>
                <a:gd name="T51" fmla="*/ 84 h 226"/>
                <a:gd name="T52" fmla="*/ 154 w 174"/>
                <a:gd name="T53" fmla="*/ 86 h 226"/>
                <a:gd name="T54" fmla="*/ 174 w 174"/>
                <a:gd name="T55" fmla="*/ 88 h 22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4"/>
                <a:gd name="T85" fmla="*/ 0 h 226"/>
                <a:gd name="T86" fmla="*/ 174 w 174"/>
                <a:gd name="T87" fmla="*/ 226 h 22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4" h="226">
                  <a:moveTo>
                    <a:pt x="174" y="88"/>
                  </a:moveTo>
                  <a:lnTo>
                    <a:pt x="174" y="88"/>
                  </a:lnTo>
                  <a:lnTo>
                    <a:pt x="142" y="140"/>
                  </a:lnTo>
                  <a:lnTo>
                    <a:pt x="116" y="186"/>
                  </a:lnTo>
                  <a:lnTo>
                    <a:pt x="104" y="208"/>
                  </a:lnTo>
                  <a:lnTo>
                    <a:pt x="98" y="226"/>
                  </a:lnTo>
                  <a:lnTo>
                    <a:pt x="84" y="212"/>
                  </a:lnTo>
                  <a:lnTo>
                    <a:pt x="70" y="196"/>
                  </a:lnTo>
                  <a:lnTo>
                    <a:pt x="54" y="176"/>
                  </a:lnTo>
                  <a:lnTo>
                    <a:pt x="38" y="152"/>
                  </a:lnTo>
                  <a:lnTo>
                    <a:pt x="22" y="126"/>
                  </a:lnTo>
                  <a:lnTo>
                    <a:pt x="8" y="98"/>
                  </a:lnTo>
                  <a:lnTo>
                    <a:pt x="4" y="82"/>
                  </a:lnTo>
                  <a:lnTo>
                    <a:pt x="0" y="68"/>
                  </a:lnTo>
                  <a:lnTo>
                    <a:pt x="52" y="0"/>
                  </a:lnTo>
                  <a:lnTo>
                    <a:pt x="56" y="12"/>
                  </a:lnTo>
                  <a:lnTo>
                    <a:pt x="60" y="26"/>
                  </a:lnTo>
                  <a:lnTo>
                    <a:pt x="70" y="42"/>
                  </a:lnTo>
                  <a:lnTo>
                    <a:pt x="78" y="50"/>
                  </a:lnTo>
                  <a:lnTo>
                    <a:pt x="86" y="58"/>
                  </a:lnTo>
                  <a:lnTo>
                    <a:pt x="96" y="66"/>
                  </a:lnTo>
                  <a:lnTo>
                    <a:pt x="108" y="72"/>
                  </a:lnTo>
                  <a:lnTo>
                    <a:pt x="120" y="78"/>
                  </a:lnTo>
                  <a:lnTo>
                    <a:pt x="136" y="84"/>
                  </a:lnTo>
                  <a:lnTo>
                    <a:pt x="154" y="86"/>
                  </a:lnTo>
                  <a:lnTo>
                    <a:pt x="174" y="88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06" y="3250"/>
              <a:ext cx="52" cy="138"/>
            </a:xfrm>
            <a:custGeom>
              <a:avLst/>
              <a:gdLst>
                <a:gd name="T0" fmla="*/ 8 w 52"/>
                <a:gd name="T1" fmla="*/ 0 h 138"/>
                <a:gd name="T2" fmla="*/ 8 w 52"/>
                <a:gd name="T3" fmla="*/ 0 h 138"/>
                <a:gd name="T4" fmla="*/ 8 w 52"/>
                <a:gd name="T5" fmla="*/ 6 h 138"/>
                <a:gd name="T6" fmla="*/ 6 w 52"/>
                <a:gd name="T7" fmla="*/ 20 h 138"/>
                <a:gd name="T8" fmla="*/ 6 w 52"/>
                <a:gd name="T9" fmla="*/ 20 h 138"/>
                <a:gd name="T10" fmla="*/ 2 w 52"/>
                <a:gd name="T11" fmla="*/ 32 h 138"/>
                <a:gd name="T12" fmla="*/ 0 w 52"/>
                <a:gd name="T13" fmla="*/ 34 h 138"/>
                <a:gd name="T14" fmla="*/ 14 w 52"/>
                <a:gd name="T15" fmla="*/ 138 h 138"/>
                <a:gd name="T16" fmla="*/ 14 w 52"/>
                <a:gd name="T17" fmla="*/ 138 h 138"/>
                <a:gd name="T18" fmla="*/ 22 w 52"/>
                <a:gd name="T19" fmla="*/ 130 h 138"/>
                <a:gd name="T20" fmla="*/ 36 w 52"/>
                <a:gd name="T21" fmla="*/ 110 h 138"/>
                <a:gd name="T22" fmla="*/ 44 w 52"/>
                <a:gd name="T23" fmla="*/ 98 h 138"/>
                <a:gd name="T24" fmla="*/ 48 w 52"/>
                <a:gd name="T25" fmla="*/ 86 h 138"/>
                <a:gd name="T26" fmla="*/ 52 w 52"/>
                <a:gd name="T27" fmla="*/ 72 h 138"/>
                <a:gd name="T28" fmla="*/ 50 w 52"/>
                <a:gd name="T29" fmla="*/ 60 h 138"/>
                <a:gd name="T30" fmla="*/ 8 w 52"/>
                <a:gd name="T31" fmla="*/ 0 h 1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"/>
                <a:gd name="T49" fmla="*/ 0 h 138"/>
                <a:gd name="T50" fmla="*/ 52 w 52"/>
                <a:gd name="T51" fmla="*/ 138 h 1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" h="138">
                  <a:moveTo>
                    <a:pt x="8" y="0"/>
                  </a:moveTo>
                  <a:lnTo>
                    <a:pt x="8" y="0"/>
                  </a:lnTo>
                  <a:lnTo>
                    <a:pt x="8" y="6"/>
                  </a:lnTo>
                  <a:lnTo>
                    <a:pt x="6" y="20"/>
                  </a:lnTo>
                  <a:lnTo>
                    <a:pt x="2" y="32"/>
                  </a:lnTo>
                  <a:lnTo>
                    <a:pt x="0" y="34"/>
                  </a:lnTo>
                  <a:lnTo>
                    <a:pt x="14" y="138"/>
                  </a:lnTo>
                  <a:lnTo>
                    <a:pt x="22" y="130"/>
                  </a:lnTo>
                  <a:lnTo>
                    <a:pt x="36" y="110"/>
                  </a:lnTo>
                  <a:lnTo>
                    <a:pt x="44" y="98"/>
                  </a:lnTo>
                  <a:lnTo>
                    <a:pt x="48" y="86"/>
                  </a:lnTo>
                  <a:lnTo>
                    <a:pt x="52" y="72"/>
                  </a:lnTo>
                  <a:lnTo>
                    <a:pt x="50" y="6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EFC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206" y="3280"/>
              <a:ext cx="86" cy="288"/>
            </a:xfrm>
            <a:custGeom>
              <a:avLst/>
              <a:gdLst>
                <a:gd name="T0" fmla="*/ 14 w 86"/>
                <a:gd name="T1" fmla="*/ 0 h 288"/>
                <a:gd name="T2" fmla="*/ 14 w 86"/>
                <a:gd name="T3" fmla="*/ 0 h 288"/>
                <a:gd name="T4" fmla="*/ 12 w 86"/>
                <a:gd name="T5" fmla="*/ 66 h 288"/>
                <a:gd name="T6" fmla="*/ 8 w 86"/>
                <a:gd name="T7" fmla="*/ 124 h 288"/>
                <a:gd name="T8" fmla="*/ 4 w 86"/>
                <a:gd name="T9" fmla="*/ 178 h 288"/>
                <a:gd name="T10" fmla="*/ 4 w 86"/>
                <a:gd name="T11" fmla="*/ 178 h 288"/>
                <a:gd name="T12" fmla="*/ 2 w 86"/>
                <a:gd name="T13" fmla="*/ 200 h 288"/>
                <a:gd name="T14" fmla="*/ 0 w 86"/>
                <a:gd name="T15" fmla="*/ 220 h 288"/>
                <a:gd name="T16" fmla="*/ 0 w 86"/>
                <a:gd name="T17" fmla="*/ 256 h 288"/>
                <a:gd name="T18" fmla="*/ 2 w 86"/>
                <a:gd name="T19" fmla="*/ 280 h 288"/>
                <a:gd name="T20" fmla="*/ 4 w 86"/>
                <a:gd name="T21" fmla="*/ 288 h 288"/>
                <a:gd name="T22" fmla="*/ 4 w 86"/>
                <a:gd name="T23" fmla="*/ 288 h 288"/>
                <a:gd name="T24" fmla="*/ 14 w 86"/>
                <a:gd name="T25" fmla="*/ 268 h 288"/>
                <a:gd name="T26" fmla="*/ 26 w 86"/>
                <a:gd name="T27" fmla="*/ 246 h 288"/>
                <a:gd name="T28" fmla="*/ 40 w 86"/>
                <a:gd name="T29" fmla="*/ 216 h 288"/>
                <a:gd name="T30" fmla="*/ 54 w 86"/>
                <a:gd name="T31" fmla="*/ 178 h 288"/>
                <a:gd name="T32" fmla="*/ 68 w 86"/>
                <a:gd name="T33" fmla="*/ 136 h 288"/>
                <a:gd name="T34" fmla="*/ 78 w 86"/>
                <a:gd name="T35" fmla="*/ 86 h 288"/>
                <a:gd name="T36" fmla="*/ 82 w 86"/>
                <a:gd name="T37" fmla="*/ 60 h 288"/>
                <a:gd name="T38" fmla="*/ 86 w 86"/>
                <a:gd name="T39" fmla="*/ 32 h 288"/>
                <a:gd name="T40" fmla="*/ 86 w 86"/>
                <a:gd name="T41" fmla="*/ 32 h 288"/>
                <a:gd name="T42" fmla="*/ 58 w 86"/>
                <a:gd name="T43" fmla="*/ 22 h 288"/>
                <a:gd name="T44" fmla="*/ 36 w 86"/>
                <a:gd name="T45" fmla="*/ 12 h 288"/>
                <a:gd name="T46" fmla="*/ 14 w 86"/>
                <a:gd name="T47" fmla="*/ 0 h 2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6"/>
                <a:gd name="T73" fmla="*/ 0 h 288"/>
                <a:gd name="T74" fmla="*/ 86 w 86"/>
                <a:gd name="T75" fmla="*/ 288 h 2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6" h="288">
                  <a:moveTo>
                    <a:pt x="14" y="0"/>
                  </a:moveTo>
                  <a:lnTo>
                    <a:pt x="14" y="0"/>
                  </a:lnTo>
                  <a:lnTo>
                    <a:pt x="12" y="66"/>
                  </a:lnTo>
                  <a:lnTo>
                    <a:pt x="8" y="124"/>
                  </a:lnTo>
                  <a:lnTo>
                    <a:pt x="4" y="178"/>
                  </a:lnTo>
                  <a:lnTo>
                    <a:pt x="2" y="200"/>
                  </a:lnTo>
                  <a:lnTo>
                    <a:pt x="0" y="220"/>
                  </a:lnTo>
                  <a:lnTo>
                    <a:pt x="0" y="256"/>
                  </a:lnTo>
                  <a:lnTo>
                    <a:pt x="2" y="280"/>
                  </a:lnTo>
                  <a:lnTo>
                    <a:pt x="4" y="288"/>
                  </a:lnTo>
                  <a:lnTo>
                    <a:pt x="14" y="268"/>
                  </a:lnTo>
                  <a:lnTo>
                    <a:pt x="26" y="246"/>
                  </a:lnTo>
                  <a:lnTo>
                    <a:pt x="40" y="216"/>
                  </a:lnTo>
                  <a:lnTo>
                    <a:pt x="54" y="178"/>
                  </a:lnTo>
                  <a:lnTo>
                    <a:pt x="68" y="136"/>
                  </a:lnTo>
                  <a:lnTo>
                    <a:pt x="78" y="86"/>
                  </a:lnTo>
                  <a:lnTo>
                    <a:pt x="82" y="60"/>
                  </a:lnTo>
                  <a:lnTo>
                    <a:pt x="86" y="32"/>
                  </a:lnTo>
                  <a:lnTo>
                    <a:pt x="58" y="22"/>
                  </a:lnTo>
                  <a:lnTo>
                    <a:pt x="36" y="1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EFC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206" y="3280"/>
              <a:ext cx="86" cy="288"/>
            </a:xfrm>
            <a:custGeom>
              <a:avLst/>
              <a:gdLst>
                <a:gd name="T0" fmla="*/ 14 w 86"/>
                <a:gd name="T1" fmla="*/ 0 h 288"/>
                <a:gd name="T2" fmla="*/ 14 w 86"/>
                <a:gd name="T3" fmla="*/ 0 h 288"/>
                <a:gd name="T4" fmla="*/ 12 w 86"/>
                <a:gd name="T5" fmla="*/ 66 h 288"/>
                <a:gd name="T6" fmla="*/ 8 w 86"/>
                <a:gd name="T7" fmla="*/ 124 h 288"/>
                <a:gd name="T8" fmla="*/ 4 w 86"/>
                <a:gd name="T9" fmla="*/ 178 h 288"/>
                <a:gd name="T10" fmla="*/ 4 w 86"/>
                <a:gd name="T11" fmla="*/ 178 h 288"/>
                <a:gd name="T12" fmla="*/ 2 w 86"/>
                <a:gd name="T13" fmla="*/ 200 h 288"/>
                <a:gd name="T14" fmla="*/ 0 w 86"/>
                <a:gd name="T15" fmla="*/ 220 h 288"/>
                <a:gd name="T16" fmla="*/ 0 w 86"/>
                <a:gd name="T17" fmla="*/ 256 h 288"/>
                <a:gd name="T18" fmla="*/ 2 w 86"/>
                <a:gd name="T19" fmla="*/ 280 h 288"/>
                <a:gd name="T20" fmla="*/ 4 w 86"/>
                <a:gd name="T21" fmla="*/ 288 h 288"/>
                <a:gd name="T22" fmla="*/ 4 w 86"/>
                <a:gd name="T23" fmla="*/ 288 h 288"/>
                <a:gd name="T24" fmla="*/ 14 w 86"/>
                <a:gd name="T25" fmla="*/ 268 h 288"/>
                <a:gd name="T26" fmla="*/ 26 w 86"/>
                <a:gd name="T27" fmla="*/ 246 h 288"/>
                <a:gd name="T28" fmla="*/ 40 w 86"/>
                <a:gd name="T29" fmla="*/ 216 h 288"/>
                <a:gd name="T30" fmla="*/ 54 w 86"/>
                <a:gd name="T31" fmla="*/ 178 h 288"/>
                <a:gd name="T32" fmla="*/ 68 w 86"/>
                <a:gd name="T33" fmla="*/ 136 h 288"/>
                <a:gd name="T34" fmla="*/ 78 w 86"/>
                <a:gd name="T35" fmla="*/ 86 h 288"/>
                <a:gd name="T36" fmla="*/ 82 w 86"/>
                <a:gd name="T37" fmla="*/ 60 h 288"/>
                <a:gd name="T38" fmla="*/ 86 w 86"/>
                <a:gd name="T39" fmla="*/ 32 h 288"/>
                <a:gd name="T40" fmla="*/ 86 w 86"/>
                <a:gd name="T41" fmla="*/ 32 h 288"/>
                <a:gd name="T42" fmla="*/ 58 w 86"/>
                <a:gd name="T43" fmla="*/ 22 h 288"/>
                <a:gd name="T44" fmla="*/ 36 w 86"/>
                <a:gd name="T45" fmla="*/ 12 h 288"/>
                <a:gd name="T46" fmla="*/ 14 w 86"/>
                <a:gd name="T47" fmla="*/ 0 h 2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6"/>
                <a:gd name="T73" fmla="*/ 0 h 288"/>
                <a:gd name="T74" fmla="*/ 86 w 86"/>
                <a:gd name="T75" fmla="*/ 288 h 2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6" h="288">
                  <a:moveTo>
                    <a:pt x="14" y="0"/>
                  </a:moveTo>
                  <a:lnTo>
                    <a:pt x="14" y="0"/>
                  </a:lnTo>
                  <a:lnTo>
                    <a:pt x="12" y="66"/>
                  </a:lnTo>
                  <a:lnTo>
                    <a:pt x="8" y="124"/>
                  </a:lnTo>
                  <a:lnTo>
                    <a:pt x="4" y="178"/>
                  </a:lnTo>
                  <a:lnTo>
                    <a:pt x="2" y="200"/>
                  </a:lnTo>
                  <a:lnTo>
                    <a:pt x="0" y="220"/>
                  </a:lnTo>
                  <a:lnTo>
                    <a:pt x="0" y="256"/>
                  </a:lnTo>
                  <a:lnTo>
                    <a:pt x="2" y="280"/>
                  </a:lnTo>
                  <a:lnTo>
                    <a:pt x="4" y="288"/>
                  </a:lnTo>
                  <a:lnTo>
                    <a:pt x="14" y="268"/>
                  </a:lnTo>
                  <a:lnTo>
                    <a:pt x="26" y="246"/>
                  </a:lnTo>
                  <a:lnTo>
                    <a:pt x="40" y="216"/>
                  </a:lnTo>
                  <a:lnTo>
                    <a:pt x="54" y="178"/>
                  </a:lnTo>
                  <a:lnTo>
                    <a:pt x="68" y="136"/>
                  </a:lnTo>
                  <a:lnTo>
                    <a:pt x="78" y="86"/>
                  </a:lnTo>
                  <a:lnTo>
                    <a:pt x="82" y="60"/>
                  </a:lnTo>
                  <a:lnTo>
                    <a:pt x="86" y="32"/>
                  </a:lnTo>
                  <a:lnTo>
                    <a:pt x="58" y="22"/>
                  </a:lnTo>
                  <a:lnTo>
                    <a:pt x="36" y="12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098" y="3290"/>
              <a:ext cx="66" cy="96"/>
            </a:xfrm>
            <a:custGeom>
              <a:avLst/>
              <a:gdLst>
                <a:gd name="T0" fmla="*/ 60 w 66"/>
                <a:gd name="T1" fmla="*/ 0 h 96"/>
                <a:gd name="T2" fmla="*/ 60 w 66"/>
                <a:gd name="T3" fmla="*/ 0 h 96"/>
                <a:gd name="T4" fmla="*/ 56 w 66"/>
                <a:gd name="T5" fmla="*/ 6 h 96"/>
                <a:gd name="T6" fmla="*/ 42 w 66"/>
                <a:gd name="T7" fmla="*/ 22 h 96"/>
                <a:gd name="T8" fmla="*/ 32 w 66"/>
                <a:gd name="T9" fmla="*/ 34 h 96"/>
                <a:gd name="T10" fmla="*/ 22 w 66"/>
                <a:gd name="T11" fmla="*/ 50 h 96"/>
                <a:gd name="T12" fmla="*/ 12 w 66"/>
                <a:gd name="T13" fmla="*/ 72 h 96"/>
                <a:gd name="T14" fmla="*/ 0 w 66"/>
                <a:gd name="T15" fmla="*/ 96 h 96"/>
                <a:gd name="T16" fmla="*/ 0 w 66"/>
                <a:gd name="T17" fmla="*/ 96 h 96"/>
                <a:gd name="T18" fmla="*/ 6 w 66"/>
                <a:gd name="T19" fmla="*/ 92 h 96"/>
                <a:gd name="T20" fmla="*/ 20 w 66"/>
                <a:gd name="T21" fmla="*/ 84 h 96"/>
                <a:gd name="T22" fmla="*/ 30 w 66"/>
                <a:gd name="T23" fmla="*/ 80 h 96"/>
                <a:gd name="T24" fmla="*/ 40 w 66"/>
                <a:gd name="T25" fmla="*/ 76 h 96"/>
                <a:gd name="T26" fmla="*/ 52 w 66"/>
                <a:gd name="T27" fmla="*/ 76 h 96"/>
                <a:gd name="T28" fmla="*/ 66 w 66"/>
                <a:gd name="T29" fmla="*/ 78 h 96"/>
                <a:gd name="T30" fmla="*/ 66 w 66"/>
                <a:gd name="T31" fmla="*/ 78 h 96"/>
                <a:gd name="T32" fmla="*/ 62 w 66"/>
                <a:gd name="T33" fmla="*/ 50 h 96"/>
                <a:gd name="T34" fmla="*/ 58 w 66"/>
                <a:gd name="T35" fmla="*/ 26 h 96"/>
                <a:gd name="T36" fmla="*/ 58 w 66"/>
                <a:gd name="T37" fmla="*/ 12 h 96"/>
                <a:gd name="T38" fmla="*/ 60 w 66"/>
                <a:gd name="T39" fmla="*/ 0 h 9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6"/>
                <a:gd name="T61" fmla="*/ 0 h 96"/>
                <a:gd name="T62" fmla="*/ 66 w 66"/>
                <a:gd name="T63" fmla="*/ 96 h 9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6" h="96">
                  <a:moveTo>
                    <a:pt x="60" y="0"/>
                  </a:moveTo>
                  <a:lnTo>
                    <a:pt x="60" y="0"/>
                  </a:lnTo>
                  <a:lnTo>
                    <a:pt x="56" y="6"/>
                  </a:lnTo>
                  <a:lnTo>
                    <a:pt x="42" y="22"/>
                  </a:lnTo>
                  <a:lnTo>
                    <a:pt x="32" y="34"/>
                  </a:lnTo>
                  <a:lnTo>
                    <a:pt x="22" y="5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6" y="92"/>
                  </a:lnTo>
                  <a:lnTo>
                    <a:pt x="20" y="84"/>
                  </a:lnTo>
                  <a:lnTo>
                    <a:pt x="30" y="80"/>
                  </a:lnTo>
                  <a:lnTo>
                    <a:pt x="40" y="76"/>
                  </a:lnTo>
                  <a:lnTo>
                    <a:pt x="52" y="76"/>
                  </a:lnTo>
                  <a:lnTo>
                    <a:pt x="66" y="78"/>
                  </a:lnTo>
                  <a:lnTo>
                    <a:pt x="62" y="50"/>
                  </a:lnTo>
                  <a:lnTo>
                    <a:pt x="58" y="26"/>
                  </a:lnTo>
                  <a:lnTo>
                    <a:pt x="58" y="1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DFDD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098" y="3290"/>
              <a:ext cx="66" cy="96"/>
            </a:xfrm>
            <a:custGeom>
              <a:avLst/>
              <a:gdLst>
                <a:gd name="T0" fmla="*/ 60 w 66"/>
                <a:gd name="T1" fmla="*/ 0 h 96"/>
                <a:gd name="T2" fmla="*/ 60 w 66"/>
                <a:gd name="T3" fmla="*/ 0 h 96"/>
                <a:gd name="T4" fmla="*/ 56 w 66"/>
                <a:gd name="T5" fmla="*/ 6 h 96"/>
                <a:gd name="T6" fmla="*/ 42 w 66"/>
                <a:gd name="T7" fmla="*/ 22 h 96"/>
                <a:gd name="T8" fmla="*/ 32 w 66"/>
                <a:gd name="T9" fmla="*/ 34 h 96"/>
                <a:gd name="T10" fmla="*/ 22 w 66"/>
                <a:gd name="T11" fmla="*/ 50 h 96"/>
                <a:gd name="T12" fmla="*/ 12 w 66"/>
                <a:gd name="T13" fmla="*/ 72 h 96"/>
                <a:gd name="T14" fmla="*/ 0 w 66"/>
                <a:gd name="T15" fmla="*/ 96 h 96"/>
                <a:gd name="T16" fmla="*/ 0 w 66"/>
                <a:gd name="T17" fmla="*/ 96 h 96"/>
                <a:gd name="T18" fmla="*/ 6 w 66"/>
                <a:gd name="T19" fmla="*/ 92 h 96"/>
                <a:gd name="T20" fmla="*/ 20 w 66"/>
                <a:gd name="T21" fmla="*/ 84 h 96"/>
                <a:gd name="T22" fmla="*/ 30 w 66"/>
                <a:gd name="T23" fmla="*/ 80 h 96"/>
                <a:gd name="T24" fmla="*/ 40 w 66"/>
                <a:gd name="T25" fmla="*/ 76 h 96"/>
                <a:gd name="T26" fmla="*/ 52 w 66"/>
                <a:gd name="T27" fmla="*/ 76 h 96"/>
                <a:gd name="T28" fmla="*/ 66 w 66"/>
                <a:gd name="T29" fmla="*/ 78 h 96"/>
                <a:gd name="T30" fmla="*/ 66 w 66"/>
                <a:gd name="T31" fmla="*/ 78 h 96"/>
                <a:gd name="T32" fmla="*/ 62 w 66"/>
                <a:gd name="T33" fmla="*/ 50 h 96"/>
                <a:gd name="T34" fmla="*/ 58 w 66"/>
                <a:gd name="T35" fmla="*/ 26 h 96"/>
                <a:gd name="T36" fmla="*/ 58 w 66"/>
                <a:gd name="T37" fmla="*/ 12 h 96"/>
                <a:gd name="T38" fmla="*/ 60 w 66"/>
                <a:gd name="T39" fmla="*/ 0 h 9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6"/>
                <a:gd name="T61" fmla="*/ 0 h 96"/>
                <a:gd name="T62" fmla="*/ 66 w 66"/>
                <a:gd name="T63" fmla="*/ 96 h 9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6" h="96">
                  <a:moveTo>
                    <a:pt x="60" y="0"/>
                  </a:moveTo>
                  <a:lnTo>
                    <a:pt x="60" y="0"/>
                  </a:lnTo>
                  <a:lnTo>
                    <a:pt x="56" y="6"/>
                  </a:lnTo>
                  <a:lnTo>
                    <a:pt x="42" y="22"/>
                  </a:lnTo>
                  <a:lnTo>
                    <a:pt x="32" y="34"/>
                  </a:lnTo>
                  <a:lnTo>
                    <a:pt x="22" y="5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6" y="92"/>
                  </a:lnTo>
                  <a:lnTo>
                    <a:pt x="20" y="84"/>
                  </a:lnTo>
                  <a:lnTo>
                    <a:pt x="30" y="80"/>
                  </a:lnTo>
                  <a:lnTo>
                    <a:pt x="40" y="76"/>
                  </a:lnTo>
                  <a:lnTo>
                    <a:pt x="52" y="76"/>
                  </a:lnTo>
                  <a:lnTo>
                    <a:pt x="66" y="78"/>
                  </a:lnTo>
                  <a:lnTo>
                    <a:pt x="62" y="50"/>
                  </a:lnTo>
                  <a:lnTo>
                    <a:pt x="58" y="26"/>
                  </a:lnTo>
                  <a:lnTo>
                    <a:pt x="58" y="12"/>
                  </a:lnTo>
                  <a:lnTo>
                    <a:pt x="6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1206" y="3284"/>
              <a:ext cx="62" cy="78"/>
            </a:xfrm>
            <a:custGeom>
              <a:avLst/>
              <a:gdLst>
                <a:gd name="T0" fmla="*/ 0 w 62"/>
                <a:gd name="T1" fmla="*/ 0 h 78"/>
                <a:gd name="T2" fmla="*/ 0 w 62"/>
                <a:gd name="T3" fmla="*/ 0 h 78"/>
                <a:gd name="T4" fmla="*/ 10 w 62"/>
                <a:gd name="T5" fmla="*/ 20 h 78"/>
                <a:gd name="T6" fmla="*/ 20 w 62"/>
                <a:gd name="T7" fmla="*/ 38 h 78"/>
                <a:gd name="T8" fmla="*/ 28 w 62"/>
                <a:gd name="T9" fmla="*/ 50 h 78"/>
                <a:gd name="T10" fmla="*/ 28 w 62"/>
                <a:gd name="T11" fmla="*/ 50 h 78"/>
                <a:gd name="T12" fmla="*/ 36 w 62"/>
                <a:gd name="T13" fmla="*/ 60 h 78"/>
                <a:gd name="T14" fmla="*/ 48 w 62"/>
                <a:gd name="T15" fmla="*/ 70 h 78"/>
                <a:gd name="T16" fmla="*/ 62 w 62"/>
                <a:gd name="T17" fmla="*/ 78 h 78"/>
                <a:gd name="T18" fmla="*/ 62 w 62"/>
                <a:gd name="T19" fmla="*/ 78 h 78"/>
                <a:gd name="T20" fmla="*/ 36 w 62"/>
                <a:gd name="T21" fmla="*/ 72 h 78"/>
                <a:gd name="T22" fmla="*/ 18 w 62"/>
                <a:gd name="T23" fmla="*/ 68 h 78"/>
                <a:gd name="T24" fmla="*/ 12 w 62"/>
                <a:gd name="T25" fmla="*/ 64 h 78"/>
                <a:gd name="T26" fmla="*/ 10 w 62"/>
                <a:gd name="T27" fmla="*/ 62 h 78"/>
                <a:gd name="T28" fmla="*/ 10 w 62"/>
                <a:gd name="T29" fmla="*/ 62 h 78"/>
                <a:gd name="T30" fmla="*/ 4 w 62"/>
                <a:gd name="T31" fmla="*/ 28 h 78"/>
                <a:gd name="T32" fmla="*/ 0 w 62"/>
                <a:gd name="T33" fmla="*/ 0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78"/>
                <a:gd name="T53" fmla="*/ 62 w 62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78">
                  <a:moveTo>
                    <a:pt x="0" y="0"/>
                  </a:moveTo>
                  <a:lnTo>
                    <a:pt x="0" y="0"/>
                  </a:lnTo>
                  <a:lnTo>
                    <a:pt x="10" y="20"/>
                  </a:lnTo>
                  <a:lnTo>
                    <a:pt x="20" y="38"/>
                  </a:lnTo>
                  <a:lnTo>
                    <a:pt x="28" y="50"/>
                  </a:lnTo>
                  <a:lnTo>
                    <a:pt x="36" y="60"/>
                  </a:lnTo>
                  <a:lnTo>
                    <a:pt x="48" y="70"/>
                  </a:lnTo>
                  <a:lnTo>
                    <a:pt x="62" y="78"/>
                  </a:lnTo>
                  <a:lnTo>
                    <a:pt x="36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10" y="62"/>
                  </a:lnTo>
                  <a:lnTo>
                    <a:pt x="4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D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206" y="3284"/>
              <a:ext cx="62" cy="78"/>
            </a:xfrm>
            <a:custGeom>
              <a:avLst/>
              <a:gdLst>
                <a:gd name="T0" fmla="*/ 0 w 62"/>
                <a:gd name="T1" fmla="*/ 0 h 78"/>
                <a:gd name="T2" fmla="*/ 0 w 62"/>
                <a:gd name="T3" fmla="*/ 0 h 78"/>
                <a:gd name="T4" fmla="*/ 10 w 62"/>
                <a:gd name="T5" fmla="*/ 20 h 78"/>
                <a:gd name="T6" fmla="*/ 20 w 62"/>
                <a:gd name="T7" fmla="*/ 38 h 78"/>
                <a:gd name="T8" fmla="*/ 28 w 62"/>
                <a:gd name="T9" fmla="*/ 50 h 78"/>
                <a:gd name="T10" fmla="*/ 28 w 62"/>
                <a:gd name="T11" fmla="*/ 50 h 78"/>
                <a:gd name="T12" fmla="*/ 36 w 62"/>
                <a:gd name="T13" fmla="*/ 60 h 78"/>
                <a:gd name="T14" fmla="*/ 48 w 62"/>
                <a:gd name="T15" fmla="*/ 70 h 78"/>
                <a:gd name="T16" fmla="*/ 62 w 62"/>
                <a:gd name="T17" fmla="*/ 78 h 78"/>
                <a:gd name="T18" fmla="*/ 62 w 62"/>
                <a:gd name="T19" fmla="*/ 78 h 78"/>
                <a:gd name="T20" fmla="*/ 36 w 62"/>
                <a:gd name="T21" fmla="*/ 72 h 78"/>
                <a:gd name="T22" fmla="*/ 18 w 62"/>
                <a:gd name="T23" fmla="*/ 68 h 78"/>
                <a:gd name="T24" fmla="*/ 12 w 62"/>
                <a:gd name="T25" fmla="*/ 64 h 78"/>
                <a:gd name="T26" fmla="*/ 10 w 62"/>
                <a:gd name="T27" fmla="*/ 62 h 78"/>
                <a:gd name="T28" fmla="*/ 10 w 62"/>
                <a:gd name="T29" fmla="*/ 62 h 78"/>
                <a:gd name="T30" fmla="*/ 4 w 62"/>
                <a:gd name="T31" fmla="*/ 28 h 78"/>
                <a:gd name="T32" fmla="*/ 0 w 62"/>
                <a:gd name="T33" fmla="*/ 0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78"/>
                <a:gd name="T53" fmla="*/ 62 w 62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78">
                  <a:moveTo>
                    <a:pt x="0" y="0"/>
                  </a:moveTo>
                  <a:lnTo>
                    <a:pt x="0" y="0"/>
                  </a:lnTo>
                  <a:lnTo>
                    <a:pt x="10" y="20"/>
                  </a:lnTo>
                  <a:lnTo>
                    <a:pt x="20" y="38"/>
                  </a:lnTo>
                  <a:lnTo>
                    <a:pt x="28" y="50"/>
                  </a:lnTo>
                  <a:lnTo>
                    <a:pt x="36" y="60"/>
                  </a:lnTo>
                  <a:lnTo>
                    <a:pt x="48" y="70"/>
                  </a:lnTo>
                  <a:lnTo>
                    <a:pt x="62" y="78"/>
                  </a:lnTo>
                  <a:lnTo>
                    <a:pt x="36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10" y="62"/>
                  </a:lnTo>
                  <a:lnTo>
                    <a:pt x="4" y="28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956" y="3264"/>
              <a:ext cx="270" cy="352"/>
            </a:xfrm>
            <a:custGeom>
              <a:avLst/>
              <a:gdLst>
                <a:gd name="T0" fmla="*/ 0 w 270"/>
                <a:gd name="T1" fmla="*/ 2 h 352"/>
                <a:gd name="T2" fmla="*/ 0 w 270"/>
                <a:gd name="T3" fmla="*/ 2 h 352"/>
                <a:gd name="T4" fmla="*/ 0 w 270"/>
                <a:gd name="T5" fmla="*/ 18 h 352"/>
                <a:gd name="T6" fmla="*/ 4 w 270"/>
                <a:gd name="T7" fmla="*/ 58 h 352"/>
                <a:gd name="T8" fmla="*/ 6 w 270"/>
                <a:gd name="T9" fmla="*/ 82 h 352"/>
                <a:gd name="T10" fmla="*/ 12 w 270"/>
                <a:gd name="T11" fmla="*/ 108 h 352"/>
                <a:gd name="T12" fmla="*/ 20 w 270"/>
                <a:gd name="T13" fmla="*/ 134 h 352"/>
                <a:gd name="T14" fmla="*/ 30 w 270"/>
                <a:gd name="T15" fmla="*/ 158 h 352"/>
                <a:gd name="T16" fmla="*/ 92 w 270"/>
                <a:gd name="T17" fmla="*/ 146 h 352"/>
                <a:gd name="T18" fmla="*/ 68 w 270"/>
                <a:gd name="T19" fmla="*/ 218 h 352"/>
                <a:gd name="T20" fmla="*/ 68 w 270"/>
                <a:gd name="T21" fmla="*/ 218 h 352"/>
                <a:gd name="T22" fmla="*/ 86 w 270"/>
                <a:gd name="T23" fmla="*/ 224 h 352"/>
                <a:gd name="T24" fmla="*/ 108 w 270"/>
                <a:gd name="T25" fmla="*/ 232 h 352"/>
                <a:gd name="T26" fmla="*/ 134 w 270"/>
                <a:gd name="T27" fmla="*/ 246 h 352"/>
                <a:gd name="T28" fmla="*/ 164 w 270"/>
                <a:gd name="T29" fmla="*/ 264 h 352"/>
                <a:gd name="T30" fmla="*/ 198 w 270"/>
                <a:gd name="T31" fmla="*/ 286 h 352"/>
                <a:gd name="T32" fmla="*/ 234 w 270"/>
                <a:gd name="T33" fmla="*/ 316 h 352"/>
                <a:gd name="T34" fmla="*/ 252 w 270"/>
                <a:gd name="T35" fmla="*/ 334 h 352"/>
                <a:gd name="T36" fmla="*/ 270 w 270"/>
                <a:gd name="T37" fmla="*/ 352 h 352"/>
                <a:gd name="T38" fmla="*/ 270 w 270"/>
                <a:gd name="T39" fmla="*/ 352 h 352"/>
                <a:gd name="T40" fmla="*/ 208 w 270"/>
                <a:gd name="T41" fmla="*/ 250 h 352"/>
                <a:gd name="T42" fmla="*/ 152 w 270"/>
                <a:gd name="T43" fmla="*/ 166 h 352"/>
                <a:gd name="T44" fmla="*/ 126 w 270"/>
                <a:gd name="T45" fmla="*/ 126 h 352"/>
                <a:gd name="T46" fmla="*/ 104 w 270"/>
                <a:gd name="T47" fmla="*/ 96 h 352"/>
                <a:gd name="T48" fmla="*/ 104 w 270"/>
                <a:gd name="T49" fmla="*/ 96 h 352"/>
                <a:gd name="T50" fmla="*/ 46 w 270"/>
                <a:gd name="T51" fmla="*/ 22 h 352"/>
                <a:gd name="T52" fmla="*/ 30 w 270"/>
                <a:gd name="T53" fmla="*/ 0 h 352"/>
                <a:gd name="T54" fmla="*/ 0 w 270"/>
                <a:gd name="T55" fmla="*/ 2 h 3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70"/>
                <a:gd name="T85" fmla="*/ 0 h 352"/>
                <a:gd name="T86" fmla="*/ 270 w 270"/>
                <a:gd name="T87" fmla="*/ 352 h 3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70" h="352">
                  <a:moveTo>
                    <a:pt x="0" y="2"/>
                  </a:moveTo>
                  <a:lnTo>
                    <a:pt x="0" y="2"/>
                  </a:lnTo>
                  <a:lnTo>
                    <a:pt x="0" y="18"/>
                  </a:lnTo>
                  <a:lnTo>
                    <a:pt x="4" y="58"/>
                  </a:lnTo>
                  <a:lnTo>
                    <a:pt x="6" y="82"/>
                  </a:lnTo>
                  <a:lnTo>
                    <a:pt x="12" y="108"/>
                  </a:lnTo>
                  <a:lnTo>
                    <a:pt x="20" y="134"/>
                  </a:lnTo>
                  <a:lnTo>
                    <a:pt x="30" y="158"/>
                  </a:lnTo>
                  <a:lnTo>
                    <a:pt x="92" y="146"/>
                  </a:lnTo>
                  <a:lnTo>
                    <a:pt x="68" y="218"/>
                  </a:lnTo>
                  <a:lnTo>
                    <a:pt x="86" y="224"/>
                  </a:lnTo>
                  <a:lnTo>
                    <a:pt x="108" y="232"/>
                  </a:lnTo>
                  <a:lnTo>
                    <a:pt x="134" y="246"/>
                  </a:lnTo>
                  <a:lnTo>
                    <a:pt x="164" y="264"/>
                  </a:lnTo>
                  <a:lnTo>
                    <a:pt x="198" y="286"/>
                  </a:lnTo>
                  <a:lnTo>
                    <a:pt x="234" y="316"/>
                  </a:lnTo>
                  <a:lnTo>
                    <a:pt x="252" y="334"/>
                  </a:lnTo>
                  <a:lnTo>
                    <a:pt x="270" y="352"/>
                  </a:lnTo>
                  <a:lnTo>
                    <a:pt x="208" y="250"/>
                  </a:lnTo>
                  <a:lnTo>
                    <a:pt x="152" y="166"/>
                  </a:lnTo>
                  <a:lnTo>
                    <a:pt x="126" y="126"/>
                  </a:lnTo>
                  <a:lnTo>
                    <a:pt x="104" y="96"/>
                  </a:lnTo>
                  <a:lnTo>
                    <a:pt x="46" y="22"/>
                  </a:lnTo>
                  <a:lnTo>
                    <a:pt x="3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77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956" y="3216"/>
              <a:ext cx="280" cy="418"/>
            </a:xfrm>
            <a:custGeom>
              <a:avLst/>
              <a:gdLst>
                <a:gd name="T0" fmla="*/ 60 w 280"/>
                <a:gd name="T1" fmla="*/ 0 h 418"/>
                <a:gd name="T2" fmla="*/ 60 w 280"/>
                <a:gd name="T3" fmla="*/ 0 h 418"/>
                <a:gd name="T4" fmla="*/ 70 w 280"/>
                <a:gd name="T5" fmla="*/ 22 h 418"/>
                <a:gd name="T6" fmla="*/ 98 w 280"/>
                <a:gd name="T7" fmla="*/ 76 h 418"/>
                <a:gd name="T8" fmla="*/ 116 w 280"/>
                <a:gd name="T9" fmla="*/ 110 h 418"/>
                <a:gd name="T10" fmla="*/ 138 w 280"/>
                <a:gd name="T11" fmla="*/ 144 h 418"/>
                <a:gd name="T12" fmla="*/ 164 w 280"/>
                <a:gd name="T13" fmla="*/ 178 h 418"/>
                <a:gd name="T14" fmla="*/ 190 w 280"/>
                <a:gd name="T15" fmla="*/ 208 h 418"/>
                <a:gd name="T16" fmla="*/ 190 w 280"/>
                <a:gd name="T17" fmla="*/ 208 h 418"/>
                <a:gd name="T18" fmla="*/ 204 w 280"/>
                <a:gd name="T19" fmla="*/ 222 h 418"/>
                <a:gd name="T20" fmla="*/ 218 w 280"/>
                <a:gd name="T21" fmla="*/ 242 h 418"/>
                <a:gd name="T22" fmla="*/ 234 w 280"/>
                <a:gd name="T23" fmla="*/ 264 h 418"/>
                <a:gd name="T24" fmla="*/ 248 w 280"/>
                <a:gd name="T25" fmla="*/ 290 h 418"/>
                <a:gd name="T26" fmla="*/ 260 w 280"/>
                <a:gd name="T27" fmla="*/ 318 h 418"/>
                <a:gd name="T28" fmla="*/ 272 w 280"/>
                <a:gd name="T29" fmla="*/ 350 h 418"/>
                <a:gd name="T30" fmla="*/ 278 w 280"/>
                <a:gd name="T31" fmla="*/ 382 h 418"/>
                <a:gd name="T32" fmla="*/ 280 w 280"/>
                <a:gd name="T33" fmla="*/ 400 h 418"/>
                <a:gd name="T34" fmla="*/ 280 w 280"/>
                <a:gd name="T35" fmla="*/ 418 h 418"/>
                <a:gd name="T36" fmla="*/ 280 w 280"/>
                <a:gd name="T37" fmla="*/ 418 h 418"/>
                <a:gd name="T38" fmla="*/ 262 w 280"/>
                <a:gd name="T39" fmla="*/ 398 h 418"/>
                <a:gd name="T40" fmla="*/ 242 w 280"/>
                <a:gd name="T41" fmla="*/ 376 h 418"/>
                <a:gd name="T42" fmla="*/ 216 w 280"/>
                <a:gd name="T43" fmla="*/ 348 h 418"/>
                <a:gd name="T44" fmla="*/ 184 w 280"/>
                <a:gd name="T45" fmla="*/ 320 h 418"/>
                <a:gd name="T46" fmla="*/ 150 w 280"/>
                <a:gd name="T47" fmla="*/ 292 h 418"/>
                <a:gd name="T48" fmla="*/ 114 w 280"/>
                <a:gd name="T49" fmla="*/ 268 h 418"/>
                <a:gd name="T50" fmla="*/ 96 w 280"/>
                <a:gd name="T51" fmla="*/ 258 h 418"/>
                <a:gd name="T52" fmla="*/ 78 w 280"/>
                <a:gd name="T53" fmla="*/ 248 h 418"/>
                <a:gd name="T54" fmla="*/ 108 w 280"/>
                <a:gd name="T55" fmla="*/ 182 h 418"/>
                <a:gd name="T56" fmla="*/ 34 w 280"/>
                <a:gd name="T57" fmla="*/ 196 h 418"/>
                <a:gd name="T58" fmla="*/ 34 w 280"/>
                <a:gd name="T59" fmla="*/ 196 h 418"/>
                <a:gd name="T60" fmla="*/ 28 w 280"/>
                <a:gd name="T61" fmla="*/ 182 h 418"/>
                <a:gd name="T62" fmla="*/ 16 w 280"/>
                <a:gd name="T63" fmla="*/ 150 h 418"/>
                <a:gd name="T64" fmla="*/ 10 w 280"/>
                <a:gd name="T65" fmla="*/ 128 h 418"/>
                <a:gd name="T66" fmla="*/ 6 w 280"/>
                <a:gd name="T67" fmla="*/ 102 h 418"/>
                <a:gd name="T68" fmla="*/ 2 w 280"/>
                <a:gd name="T69" fmla="*/ 78 h 418"/>
                <a:gd name="T70" fmla="*/ 0 w 280"/>
                <a:gd name="T71" fmla="*/ 50 h 418"/>
                <a:gd name="T72" fmla="*/ 0 w 280"/>
                <a:gd name="T73" fmla="*/ 50 h 418"/>
                <a:gd name="T74" fmla="*/ 28 w 280"/>
                <a:gd name="T75" fmla="*/ 32 h 418"/>
                <a:gd name="T76" fmla="*/ 48 w 280"/>
                <a:gd name="T77" fmla="*/ 16 h 418"/>
                <a:gd name="T78" fmla="*/ 56 w 280"/>
                <a:gd name="T79" fmla="*/ 8 h 418"/>
                <a:gd name="T80" fmla="*/ 60 w 280"/>
                <a:gd name="T81" fmla="*/ 0 h 41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0"/>
                <a:gd name="T124" fmla="*/ 0 h 418"/>
                <a:gd name="T125" fmla="*/ 280 w 280"/>
                <a:gd name="T126" fmla="*/ 418 h 41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0" h="418">
                  <a:moveTo>
                    <a:pt x="60" y="0"/>
                  </a:moveTo>
                  <a:lnTo>
                    <a:pt x="60" y="0"/>
                  </a:lnTo>
                  <a:lnTo>
                    <a:pt x="70" y="22"/>
                  </a:lnTo>
                  <a:lnTo>
                    <a:pt x="98" y="76"/>
                  </a:lnTo>
                  <a:lnTo>
                    <a:pt x="116" y="110"/>
                  </a:lnTo>
                  <a:lnTo>
                    <a:pt x="138" y="144"/>
                  </a:lnTo>
                  <a:lnTo>
                    <a:pt x="164" y="178"/>
                  </a:lnTo>
                  <a:lnTo>
                    <a:pt x="190" y="208"/>
                  </a:lnTo>
                  <a:lnTo>
                    <a:pt x="204" y="222"/>
                  </a:lnTo>
                  <a:lnTo>
                    <a:pt x="218" y="242"/>
                  </a:lnTo>
                  <a:lnTo>
                    <a:pt x="234" y="264"/>
                  </a:lnTo>
                  <a:lnTo>
                    <a:pt x="248" y="290"/>
                  </a:lnTo>
                  <a:lnTo>
                    <a:pt x="260" y="318"/>
                  </a:lnTo>
                  <a:lnTo>
                    <a:pt x="272" y="350"/>
                  </a:lnTo>
                  <a:lnTo>
                    <a:pt x="278" y="382"/>
                  </a:lnTo>
                  <a:lnTo>
                    <a:pt x="280" y="400"/>
                  </a:lnTo>
                  <a:lnTo>
                    <a:pt x="280" y="418"/>
                  </a:lnTo>
                  <a:lnTo>
                    <a:pt x="262" y="398"/>
                  </a:lnTo>
                  <a:lnTo>
                    <a:pt x="242" y="376"/>
                  </a:lnTo>
                  <a:lnTo>
                    <a:pt x="216" y="348"/>
                  </a:lnTo>
                  <a:lnTo>
                    <a:pt x="184" y="320"/>
                  </a:lnTo>
                  <a:lnTo>
                    <a:pt x="150" y="292"/>
                  </a:lnTo>
                  <a:lnTo>
                    <a:pt x="114" y="268"/>
                  </a:lnTo>
                  <a:lnTo>
                    <a:pt x="96" y="258"/>
                  </a:lnTo>
                  <a:lnTo>
                    <a:pt x="78" y="248"/>
                  </a:lnTo>
                  <a:lnTo>
                    <a:pt x="108" y="182"/>
                  </a:lnTo>
                  <a:lnTo>
                    <a:pt x="34" y="196"/>
                  </a:lnTo>
                  <a:lnTo>
                    <a:pt x="28" y="182"/>
                  </a:lnTo>
                  <a:lnTo>
                    <a:pt x="16" y="150"/>
                  </a:lnTo>
                  <a:lnTo>
                    <a:pt x="10" y="128"/>
                  </a:lnTo>
                  <a:lnTo>
                    <a:pt x="6" y="102"/>
                  </a:lnTo>
                  <a:lnTo>
                    <a:pt x="2" y="78"/>
                  </a:lnTo>
                  <a:lnTo>
                    <a:pt x="0" y="50"/>
                  </a:lnTo>
                  <a:lnTo>
                    <a:pt x="28" y="32"/>
                  </a:lnTo>
                  <a:lnTo>
                    <a:pt x="48" y="16"/>
                  </a:lnTo>
                  <a:lnTo>
                    <a:pt x="56" y="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D9B1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956" y="3216"/>
              <a:ext cx="280" cy="418"/>
            </a:xfrm>
            <a:custGeom>
              <a:avLst/>
              <a:gdLst>
                <a:gd name="T0" fmla="*/ 60 w 280"/>
                <a:gd name="T1" fmla="*/ 0 h 418"/>
                <a:gd name="T2" fmla="*/ 60 w 280"/>
                <a:gd name="T3" fmla="*/ 0 h 418"/>
                <a:gd name="T4" fmla="*/ 70 w 280"/>
                <a:gd name="T5" fmla="*/ 22 h 418"/>
                <a:gd name="T6" fmla="*/ 98 w 280"/>
                <a:gd name="T7" fmla="*/ 76 h 418"/>
                <a:gd name="T8" fmla="*/ 116 w 280"/>
                <a:gd name="T9" fmla="*/ 110 h 418"/>
                <a:gd name="T10" fmla="*/ 138 w 280"/>
                <a:gd name="T11" fmla="*/ 144 h 418"/>
                <a:gd name="T12" fmla="*/ 164 w 280"/>
                <a:gd name="T13" fmla="*/ 178 h 418"/>
                <a:gd name="T14" fmla="*/ 190 w 280"/>
                <a:gd name="T15" fmla="*/ 208 h 418"/>
                <a:gd name="T16" fmla="*/ 190 w 280"/>
                <a:gd name="T17" fmla="*/ 208 h 418"/>
                <a:gd name="T18" fmla="*/ 204 w 280"/>
                <a:gd name="T19" fmla="*/ 222 h 418"/>
                <a:gd name="T20" fmla="*/ 218 w 280"/>
                <a:gd name="T21" fmla="*/ 242 h 418"/>
                <a:gd name="T22" fmla="*/ 234 w 280"/>
                <a:gd name="T23" fmla="*/ 264 h 418"/>
                <a:gd name="T24" fmla="*/ 248 w 280"/>
                <a:gd name="T25" fmla="*/ 290 h 418"/>
                <a:gd name="T26" fmla="*/ 260 w 280"/>
                <a:gd name="T27" fmla="*/ 318 h 418"/>
                <a:gd name="T28" fmla="*/ 272 w 280"/>
                <a:gd name="T29" fmla="*/ 350 h 418"/>
                <a:gd name="T30" fmla="*/ 278 w 280"/>
                <a:gd name="T31" fmla="*/ 382 h 418"/>
                <a:gd name="T32" fmla="*/ 280 w 280"/>
                <a:gd name="T33" fmla="*/ 400 h 418"/>
                <a:gd name="T34" fmla="*/ 280 w 280"/>
                <a:gd name="T35" fmla="*/ 418 h 418"/>
                <a:gd name="T36" fmla="*/ 280 w 280"/>
                <a:gd name="T37" fmla="*/ 418 h 418"/>
                <a:gd name="T38" fmla="*/ 262 w 280"/>
                <a:gd name="T39" fmla="*/ 398 h 418"/>
                <a:gd name="T40" fmla="*/ 242 w 280"/>
                <a:gd name="T41" fmla="*/ 376 h 418"/>
                <a:gd name="T42" fmla="*/ 216 w 280"/>
                <a:gd name="T43" fmla="*/ 348 h 418"/>
                <a:gd name="T44" fmla="*/ 184 w 280"/>
                <a:gd name="T45" fmla="*/ 320 h 418"/>
                <a:gd name="T46" fmla="*/ 150 w 280"/>
                <a:gd name="T47" fmla="*/ 292 h 418"/>
                <a:gd name="T48" fmla="*/ 114 w 280"/>
                <a:gd name="T49" fmla="*/ 268 h 418"/>
                <a:gd name="T50" fmla="*/ 96 w 280"/>
                <a:gd name="T51" fmla="*/ 258 h 418"/>
                <a:gd name="T52" fmla="*/ 78 w 280"/>
                <a:gd name="T53" fmla="*/ 248 h 418"/>
                <a:gd name="T54" fmla="*/ 108 w 280"/>
                <a:gd name="T55" fmla="*/ 182 h 418"/>
                <a:gd name="T56" fmla="*/ 34 w 280"/>
                <a:gd name="T57" fmla="*/ 196 h 418"/>
                <a:gd name="T58" fmla="*/ 34 w 280"/>
                <a:gd name="T59" fmla="*/ 196 h 418"/>
                <a:gd name="T60" fmla="*/ 28 w 280"/>
                <a:gd name="T61" fmla="*/ 182 h 418"/>
                <a:gd name="T62" fmla="*/ 16 w 280"/>
                <a:gd name="T63" fmla="*/ 150 h 418"/>
                <a:gd name="T64" fmla="*/ 10 w 280"/>
                <a:gd name="T65" fmla="*/ 128 h 418"/>
                <a:gd name="T66" fmla="*/ 6 w 280"/>
                <a:gd name="T67" fmla="*/ 102 h 418"/>
                <a:gd name="T68" fmla="*/ 2 w 280"/>
                <a:gd name="T69" fmla="*/ 78 h 418"/>
                <a:gd name="T70" fmla="*/ 0 w 280"/>
                <a:gd name="T71" fmla="*/ 50 h 418"/>
                <a:gd name="T72" fmla="*/ 0 w 280"/>
                <a:gd name="T73" fmla="*/ 50 h 418"/>
                <a:gd name="T74" fmla="*/ 28 w 280"/>
                <a:gd name="T75" fmla="*/ 32 h 418"/>
                <a:gd name="T76" fmla="*/ 48 w 280"/>
                <a:gd name="T77" fmla="*/ 16 h 418"/>
                <a:gd name="T78" fmla="*/ 56 w 280"/>
                <a:gd name="T79" fmla="*/ 8 h 418"/>
                <a:gd name="T80" fmla="*/ 60 w 280"/>
                <a:gd name="T81" fmla="*/ 0 h 41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0"/>
                <a:gd name="T124" fmla="*/ 0 h 418"/>
                <a:gd name="T125" fmla="*/ 280 w 280"/>
                <a:gd name="T126" fmla="*/ 418 h 41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0" h="418">
                  <a:moveTo>
                    <a:pt x="60" y="0"/>
                  </a:moveTo>
                  <a:lnTo>
                    <a:pt x="60" y="0"/>
                  </a:lnTo>
                  <a:lnTo>
                    <a:pt x="70" y="22"/>
                  </a:lnTo>
                  <a:lnTo>
                    <a:pt x="98" y="76"/>
                  </a:lnTo>
                  <a:lnTo>
                    <a:pt x="116" y="110"/>
                  </a:lnTo>
                  <a:lnTo>
                    <a:pt x="138" y="144"/>
                  </a:lnTo>
                  <a:lnTo>
                    <a:pt x="164" y="178"/>
                  </a:lnTo>
                  <a:lnTo>
                    <a:pt x="190" y="208"/>
                  </a:lnTo>
                  <a:lnTo>
                    <a:pt x="204" y="222"/>
                  </a:lnTo>
                  <a:lnTo>
                    <a:pt x="218" y="242"/>
                  </a:lnTo>
                  <a:lnTo>
                    <a:pt x="234" y="264"/>
                  </a:lnTo>
                  <a:lnTo>
                    <a:pt x="248" y="290"/>
                  </a:lnTo>
                  <a:lnTo>
                    <a:pt x="260" y="318"/>
                  </a:lnTo>
                  <a:lnTo>
                    <a:pt x="272" y="350"/>
                  </a:lnTo>
                  <a:lnTo>
                    <a:pt x="278" y="382"/>
                  </a:lnTo>
                  <a:lnTo>
                    <a:pt x="280" y="400"/>
                  </a:lnTo>
                  <a:lnTo>
                    <a:pt x="280" y="418"/>
                  </a:lnTo>
                  <a:lnTo>
                    <a:pt x="262" y="398"/>
                  </a:lnTo>
                  <a:lnTo>
                    <a:pt x="242" y="376"/>
                  </a:lnTo>
                  <a:lnTo>
                    <a:pt x="216" y="348"/>
                  </a:lnTo>
                  <a:lnTo>
                    <a:pt x="184" y="320"/>
                  </a:lnTo>
                  <a:lnTo>
                    <a:pt x="150" y="292"/>
                  </a:lnTo>
                  <a:lnTo>
                    <a:pt x="114" y="268"/>
                  </a:lnTo>
                  <a:lnTo>
                    <a:pt x="96" y="258"/>
                  </a:lnTo>
                  <a:lnTo>
                    <a:pt x="78" y="248"/>
                  </a:lnTo>
                  <a:lnTo>
                    <a:pt x="108" y="182"/>
                  </a:lnTo>
                  <a:lnTo>
                    <a:pt x="34" y="196"/>
                  </a:lnTo>
                  <a:lnTo>
                    <a:pt x="28" y="182"/>
                  </a:lnTo>
                  <a:lnTo>
                    <a:pt x="16" y="150"/>
                  </a:lnTo>
                  <a:lnTo>
                    <a:pt x="10" y="128"/>
                  </a:lnTo>
                  <a:lnTo>
                    <a:pt x="6" y="102"/>
                  </a:lnTo>
                  <a:lnTo>
                    <a:pt x="2" y="78"/>
                  </a:lnTo>
                  <a:lnTo>
                    <a:pt x="0" y="50"/>
                  </a:lnTo>
                  <a:lnTo>
                    <a:pt x="28" y="32"/>
                  </a:lnTo>
                  <a:lnTo>
                    <a:pt x="48" y="16"/>
                  </a:lnTo>
                  <a:lnTo>
                    <a:pt x="56" y="8"/>
                  </a:lnTo>
                  <a:lnTo>
                    <a:pt x="6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1072" y="3082"/>
              <a:ext cx="14" cy="12"/>
            </a:xfrm>
            <a:custGeom>
              <a:avLst/>
              <a:gdLst>
                <a:gd name="T0" fmla="*/ 14 w 14"/>
                <a:gd name="T1" fmla="*/ 6 h 12"/>
                <a:gd name="T2" fmla="*/ 14 w 14"/>
                <a:gd name="T3" fmla="*/ 6 h 12"/>
                <a:gd name="T4" fmla="*/ 12 w 14"/>
                <a:gd name="T5" fmla="*/ 10 h 12"/>
                <a:gd name="T6" fmla="*/ 8 w 14"/>
                <a:gd name="T7" fmla="*/ 12 h 12"/>
                <a:gd name="T8" fmla="*/ 8 w 14"/>
                <a:gd name="T9" fmla="*/ 12 h 12"/>
                <a:gd name="T10" fmla="*/ 2 w 14"/>
                <a:gd name="T11" fmla="*/ 10 h 12"/>
                <a:gd name="T12" fmla="*/ 0 w 14"/>
                <a:gd name="T13" fmla="*/ 6 h 12"/>
                <a:gd name="T14" fmla="*/ 0 w 14"/>
                <a:gd name="T15" fmla="*/ 6 h 12"/>
                <a:gd name="T16" fmla="*/ 2 w 14"/>
                <a:gd name="T17" fmla="*/ 2 h 12"/>
                <a:gd name="T18" fmla="*/ 8 w 14"/>
                <a:gd name="T19" fmla="*/ 0 h 12"/>
                <a:gd name="T20" fmla="*/ 8 w 14"/>
                <a:gd name="T21" fmla="*/ 0 h 12"/>
                <a:gd name="T22" fmla="*/ 12 w 14"/>
                <a:gd name="T23" fmla="*/ 2 h 12"/>
                <a:gd name="T24" fmla="*/ 14 w 14"/>
                <a:gd name="T25" fmla="*/ 6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"/>
                <a:gd name="T40" fmla="*/ 0 h 12"/>
                <a:gd name="T41" fmla="*/ 14 w 14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" h="12">
                  <a:moveTo>
                    <a:pt x="14" y="6"/>
                  </a:moveTo>
                  <a:lnTo>
                    <a:pt x="14" y="6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2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EFC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1214" y="3276"/>
              <a:ext cx="110" cy="312"/>
            </a:xfrm>
            <a:custGeom>
              <a:avLst/>
              <a:gdLst>
                <a:gd name="T0" fmla="*/ 24 w 110"/>
                <a:gd name="T1" fmla="*/ 0 h 312"/>
                <a:gd name="T2" fmla="*/ 24 w 110"/>
                <a:gd name="T3" fmla="*/ 0 h 312"/>
                <a:gd name="T4" fmla="*/ 26 w 110"/>
                <a:gd name="T5" fmla="*/ 4 h 312"/>
                <a:gd name="T6" fmla="*/ 30 w 110"/>
                <a:gd name="T7" fmla="*/ 18 h 312"/>
                <a:gd name="T8" fmla="*/ 36 w 110"/>
                <a:gd name="T9" fmla="*/ 40 h 312"/>
                <a:gd name="T10" fmla="*/ 40 w 110"/>
                <a:gd name="T11" fmla="*/ 72 h 312"/>
                <a:gd name="T12" fmla="*/ 40 w 110"/>
                <a:gd name="T13" fmla="*/ 110 h 312"/>
                <a:gd name="T14" fmla="*/ 38 w 110"/>
                <a:gd name="T15" fmla="*/ 134 h 312"/>
                <a:gd name="T16" fmla="*/ 34 w 110"/>
                <a:gd name="T17" fmla="*/ 158 h 312"/>
                <a:gd name="T18" fmla="*/ 30 w 110"/>
                <a:gd name="T19" fmla="*/ 184 h 312"/>
                <a:gd name="T20" fmla="*/ 22 w 110"/>
                <a:gd name="T21" fmla="*/ 214 h 312"/>
                <a:gd name="T22" fmla="*/ 12 w 110"/>
                <a:gd name="T23" fmla="*/ 244 h 312"/>
                <a:gd name="T24" fmla="*/ 0 w 110"/>
                <a:gd name="T25" fmla="*/ 276 h 312"/>
                <a:gd name="T26" fmla="*/ 6 w 110"/>
                <a:gd name="T27" fmla="*/ 312 h 312"/>
                <a:gd name="T28" fmla="*/ 6 w 110"/>
                <a:gd name="T29" fmla="*/ 312 h 312"/>
                <a:gd name="T30" fmla="*/ 18 w 110"/>
                <a:gd name="T31" fmla="*/ 298 h 312"/>
                <a:gd name="T32" fmla="*/ 42 w 110"/>
                <a:gd name="T33" fmla="*/ 262 h 312"/>
                <a:gd name="T34" fmla="*/ 58 w 110"/>
                <a:gd name="T35" fmla="*/ 236 h 312"/>
                <a:gd name="T36" fmla="*/ 72 w 110"/>
                <a:gd name="T37" fmla="*/ 206 h 312"/>
                <a:gd name="T38" fmla="*/ 88 w 110"/>
                <a:gd name="T39" fmla="*/ 174 h 312"/>
                <a:gd name="T40" fmla="*/ 100 w 110"/>
                <a:gd name="T41" fmla="*/ 138 h 312"/>
                <a:gd name="T42" fmla="*/ 68 w 110"/>
                <a:gd name="T43" fmla="*/ 106 h 312"/>
                <a:gd name="T44" fmla="*/ 68 w 110"/>
                <a:gd name="T45" fmla="*/ 106 h 312"/>
                <a:gd name="T46" fmla="*/ 84 w 110"/>
                <a:gd name="T47" fmla="*/ 102 h 312"/>
                <a:gd name="T48" fmla="*/ 110 w 110"/>
                <a:gd name="T49" fmla="*/ 98 h 312"/>
                <a:gd name="T50" fmla="*/ 110 w 110"/>
                <a:gd name="T51" fmla="*/ 98 h 312"/>
                <a:gd name="T52" fmla="*/ 108 w 110"/>
                <a:gd name="T53" fmla="*/ 90 h 312"/>
                <a:gd name="T54" fmla="*/ 100 w 110"/>
                <a:gd name="T55" fmla="*/ 72 h 312"/>
                <a:gd name="T56" fmla="*/ 88 w 110"/>
                <a:gd name="T57" fmla="*/ 48 h 312"/>
                <a:gd name="T58" fmla="*/ 80 w 110"/>
                <a:gd name="T59" fmla="*/ 34 h 312"/>
                <a:gd name="T60" fmla="*/ 72 w 110"/>
                <a:gd name="T61" fmla="*/ 22 h 312"/>
                <a:gd name="T62" fmla="*/ 72 w 110"/>
                <a:gd name="T63" fmla="*/ 22 h 312"/>
                <a:gd name="T64" fmla="*/ 52 w 110"/>
                <a:gd name="T65" fmla="*/ 14 h 312"/>
                <a:gd name="T66" fmla="*/ 36 w 110"/>
                <a:gd name="T67" fmla="*/ 6 h 312"/>
                <a:gd name="T68" fmla="*/ 24 w 110"/>
                <a:gd name="T69" fmla="*/ 0 h 3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0"/>
                <a:gd name="T106" fmla="*/ 0 h 312"/>
                <a:gd name="T107" fmla="*/ 110 w 110"/>
                <a:gd name="T108" fmla="*/ 312 h 3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0" h="312">
                  <a:moveTo>
                    <a:pt x="24" y="0"/>
                  </a:moveTo>
                  <a:lnTo>
                    <a:pt x="24" y="0"/>
                  </a:lnTo>
                  <a:lnTo>
                    <a:pt x="26" y="4"/>
                  </a:lnTo>
                  <a:lnTo>
                    <a:pt x="30" y="18"/>
                  </a:lnTo>
                  <a:lnTo>
                    <a:pt x="36" y="40"/>
                  </a:lnTo>
                  <a:lnTo>
                    <a:pt x="40" y="72"/>
                  </a:lnTo>
                  <a:lnTo>
                    <a:pt x="40" y="110"/>
                  </a:lnTo>
                  <a:lnTo>
                    <a:pt x="38" y="134"/>
                  </a:lnTo>
                  <a:lnTo>
                    <a:pt x="34" y="158"/>
                  </a:lnTo>
                  <a:lnTo>
                    <a:pt x="30" y="184"/>
                  </a:lnTo>
                  <a:lnTo>
                    <a:pt x="22" y="214"/>
                  </a:lnTo>
                  <a:lnTo>
                    <a:pt x="12" y="244"/>
                  </a:lnTo>
                  <a:lnTo>
                    <a:pt x="0" y="276"/>
                  </a:lnTo>
                  <a:lnTo>
                    <a:pt x="6" y="312"/>
                  </a:lnTo>
                  <a:lnTo>
                    <a:pt x="18" y="298"/>
                  </a:lnTo>
                  <a:lnTo>
                    <a:pt x="42" y="262"/>
                  </a:lnTo>
                  <a:lnTo>
                    <a:pt x="58" y="236"/>
                  </a:lnTo>
                  <a:lnTo>
                    <a:pt x="72" y="206"/>
                  </a:lnTo>
                  <a:lnTo>
                    <a:pt x="88" y="174"/>
                  </a:lnTo>
                  <a:lnTo>
                    <a:pt x="100" y="138"/>
                  </a:lnTo>
                  <a:lnTo>
                    <a:pt x="68" y="106"/>
                  </a:lnTo>
                  <a:lnTo>
                    <a:pt x="84" y="102"/>
                  </a:lnTo>
                  <a:lnTo>
                    <a:pt x="110" y="98"/>
                  </a:lnTo>
                  <a:lnTo>
                    <a:pt x="108" y="90"/>
                  </a:lnTo>
                  <a:lnTo>
                    <a:pt x="100" y="72"/>
                  </a:lnTo>
                  <a:lnTo>
                    <a:pt x="88" y="48"/>
                  </a:lnTo>
                  <a:lnTo>
                    <a:pt x="80" y="34"/>
                  </a:lnTo>
                  <a:lnTo>
                    <a:pt x="72" y="22"/>
                  </a:lnTo>
                  <a:lnTo>
                    <a:pt x="52" y="14"/>
                  </a:lnTo>
                  <a:lnTo>
                    <a:pt x="36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B1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214" y="3276"/>
              <a:ext cx="110" cy="312"/>
            </a:xfrm>
            <a:custGeom>
              <a:avLst/>
              <a:gdLst>
                <a:gd name="T0" fmla="*/ 24 w 110"/>
                <a:gd name="T1" fmla="*/ 0 h 312"/>
                <a:gd name="T2" fmla="*/ 24 w 110"/>
                <a:gd name="T3" fmla="*/ 0 h 312"/>
                <a:gd name="T4" fmla="*/ 26 w 110"/>
                <a:gd name="T5" fmla="*/ 4 h 312"/>
                <a:gd name="T6" fmla="*/ 30 w 110"/>
                <a:gd name="T7" fmla="*/ 18 h 312"/>
                <a:gd name="T8" fmla="*/ 36 w 110"/>
                <a:gd name="T9" fmla="*/ 40 h 312"/>
                <a:gd name="T10" fmla="*/ 40 w 110"/>
                <a:gd name="T11" fmla="*/ 72 h 312"/>
                <a:gd name="T12" fmla="*/ 40 w 110"/>
                <a:gd name="T13" fmla="*/ 110 h 312"/>
                <a:gd name="T14" fmla="*/ 38 w 110"/>
                <a:gd name="T15" fmla="*/ 134 h 312"/>
                <a:gd name="T16" fmla="*/ 34 w 110"/>
                <a:gd name="T17" fmla="*/ 158 h 312"/>
                <a:gd name="T18" fmla="*/ 30 w 110"/>
                <a:gd name="T19" fmla="*/ 184 h 312"/>
                <a:gd name="T20" fmla="*/ 22 w 110"/>
                <a:gd name="T21" fmla="*/ 214 h 312"/>
                <a:gd name="T22" fmla="*/ 12 w 110"/>
                <a:gd name="T23" fmla="*/ 244 h 312"/>
                <a:gd name="T24" fmla="*/ 0 w 110"/>
                <a:gd name="T25" fmla="*/ 276 h 312"/>
                <a:gd name="T26" fmla="*/ 6 w 110"/>
                <a:gd name="T27" fmla="*/ 312 h 312"/>
                <a:gd name="T28" fmla="*/ 6 w 110"/>
                <a:gd name="T29" fmla="*/ 312 h 312"/>
                <a:gd name="T30" fmla="*/ 18 w 110"/>
                <a:gd name="T31" fmla="*/ 298 h 312"/>
                <a:gd name="T32" fmla="*/ 42 w 110"/>
                <a:gd name="T33" fmla="*/ 262 h 312"/>
                <a:gd name="T34" fmla="*/ 58 w 110"/>
                <a:gd name="T35" fmla="*/ 236 h 312"/>
                <a:gd name="T36" fmla="*/ 72 w 110"/>
                <a:gd name="T37" fmla="*/ 206 h 312"/>
                <a:gd name="T38" fmla="*/ 88 w 110"/>
                <a:gd name="T39" fmla="*/ 174 h 312"/>
                <a:gd name="T40" fmla="*/ 100 w 110"/>
                <a:gd name="T41" fmla="*/ 138 h 312"/>
                <a:gd name="T42" fmla="*/ 68 w 110"/>
                <a:gd name="T43" fmla="*/ 106 h 312"/>
                <a:gd name="T44" fmla="*/ 68 w 110"/>
                <a:gd name="T45" fmla="*/ 106 h 312"/>
                <a:gd name="T46" fmla="*/ 84 w 110"/>
                <a:gd name="T47" fmla="*/ 102 h 312"/>
                <a:gd name="T48" fmla="*/ 110 w 110"/>
                <a:gd name="T49" fmla="*/ 98 h 312"/>
                <a:gd name="T50" fmla="*/ 110 w 110"/>
                <a:gd name="T51" fmla="*/ 98 h 312"/>
                <a:gd name="T52" fmla="*/ 108 w 110"/>
                <a:gd name="T53" fmla="*/ 90 h 312"/>
                <a:gd name="T54" fmla="*/ 100 w 110"/>
                <a:gd name="T55" fmla="*/ 72 h 312"/>
                <a:gd name="T56" fmla="*/ 88 w 110"/>
                <a:gd name="T57" fmla="*/ 48 h 312"/>
                <a:gd name="T58" fmla="*/ 80 w 110"/>
                <a:gd name="T59" fmla="*/ 34 h 312"/>
                <a:gd name="T60" fmla="*/ 72 w 110"/>
                <a:gd name="T61" fmla="*/ 22 h 312"/>
                <a:gd name="T62" fmla="*/ 72 w 110"/>
                <a:gd name="T63" fmla="*/ 22 h 312"/>
                <a:gd name="T64" fmla="*/ 52 w 110"/>
                <a:gd name="T65" fmla="*/ 14 h 312"/>
                <a:gd name="T66" fmla="*/ 36 w 110"/>
                <a:gd name="T67" fmla="*/ 6 h 312"/>
                <a:gd name="T68" fmla="*/ 24 w 110"/>
                <a:gd name="T69" fmla="*/ 0 h 3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0"/>
                <a:gd name="T106" fmla="*/ 0 h 312"/>
                <a:gd name="T107" fmla="*/ 110 w 110"/>
                <a:gd name="T108" fmla="*/ 312 h 3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0" h="312">
                  <a:moveTo>
                    <a:pt x="24" y="0"/>
                  </a:moveTo>
                  <a:lnTo>
                    <a:pt x="24" y="0"/>
                  </a:lnTo>
                  <a:lnTo>
                    <a:pt x="26" y="4"/>
                  </a:lnTo>
                  <a:lnTo>
                    <a:pt x="30" y="18"/>
                  </a:lnTo>
                  <a:lnTo>
                    <a:pt x="36" y="40"/>
                  </a:lnTo>
                  <a:lnTo>
                    <a:pt x="40" y="72"/>
                  </a:lnTo>
                  <a:lnTo>
                    <a:pt x="40" y="110"/>
                  </a:lnTo>
                  <a:lnTo>
                    <a:pt x="38" y="134"/>
                  </a:lnTo>
                  <a:lnTo>
                    <a:pt x="34" y="158"/>
                  </a:lnTo>
                  <a:lnTo>
                    <a:pt x="30" y="184"/>
                  </a:lnTo>
                  <a:lnTo>
                    <a:pt x="22" y="214"/>
                  </a:lnTo>
                  <a:lnTo>
                    <a:pt x="12" y="244"/>
                  </a:lnTo>
                  <a:lnTo>
                    <a:pt x="0" y="276"/>
                  </a:lnTo>
                  <a:lnTo>
                    <a:pt x="6" y="312"/>
                  </a:lnTo>
                  <a:lnTo>
                    <a:pt x="18" y="298"/>
                  </a:lnTo>
                  <a:lnTo>
                    <a:pt x="42" y="262"/>
                  </a:lnTo>
                  <a:lnTo>
                    <a:pt x="58" y="236"/>
                  </a:lnTo>
                  <a:lnTo>
                    <a:pt x="72" y="206"/>
                  </a:lnTo>
                  <a:lnTo>
                    <a:pt x="88" y="174"/>
                  </a:lnTo>
                  <a:lnTo>
                    <a:pt x="100" y="138"/>
                  </a:lnTo>
                  <a:lnTo>
                    <a:pt x="68" y="106"/>
                  </a:lnTo>
                  <a:lnTo>
                    <a:pt x="84" y="102"/>
                  </a:lnTo>
                  <a:lnTo>
                    <a:pt x="110" y="98"/>
                  </a:lnTo>
                  <a:lnTo>
                    <a:pt x="108" y="90"/>
                  </a:lnTo>
                  <a:lnTo>
                    <a:pt x="100" y="72"/>
                  </a:lnTo>
                  <a:lnTo>
                    <a:pt x="88" y="48"/>
                  </a:lnTo>
                  <a:lnTo>
                    <a:pt x="80" y="34"/>
                  </a:lnTo>
                  <a:lnTo>
                    <a:pt x="72" y="22"/>
                  </a:lnTo>
                  <a:lnTo>
                    <a:pt x="52" y="14"/>
                  </a:lnTo>
                  <a:lnTo>
                    <a:pt x="36" y="6"/>
                  </a:lnTo>
                  <a:lnTo>
                    <a:pt x="2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784" y="3310"/>
              <a:ext cx="226" cy="336"/>
            </a:xfrm>
            <a:custGeom>
              <a:avLst/>
              <a:gdLst>
                <a:gd name="T0" fmla="*/ 154 w 226"/>
                <a:gd name="T1" fmla="*/ 74 h 336"/>
                <a:gd name="T2" fmla="*/ 154 w 226"/>
                <a:gd name="T3" fmla="*/ 74 h 336"/>
                <a:gd name="T4" fmla="*/ 136 w 226"/>
                <a:gd name="T5" fmla="*/ 42 h 336"/>
                <a:gd name="T6" fmla="*/ 128 w 226"/>
                <a:gd name="T7" fmla="*/ 28 h 336"/>
                <a:gd name="T8" fmla="*/ 120 w 226"/>
                <a:gd name="T9" fmla="*/ 18 h 336"/>
                <a:gd name="T10" fmla="*/ 110 w 226"/>
                <a:gd name="T11" fmla="*/ 10 h 336"/>
                <a:gd name="T12" fmla="*/ 98 w 226"/>
                <a:gd name="T13" fmla="*/ 4 h 336"/>
                <a:gd name="T14" fmla="*/ 88 w 226"/>
                <a:gd name="T15" fmla="*/ 0 h 336"/>
                <a:gd name="T16" fmla="*/ 74 w 226"/>
                <a:gd name="T17" fmla="*/ 0 h 336"/>
                <a:gd name="T18" fmla="*/ 74 w 226"/>
                <a:gd name="T19" fmla="*/ 0 h 336"/>
                <a:gd name="T20" fmla="*/ 66 w 226"/>
                <a:gd name="T21" fmla="*/ 4 h 336"/>
                <a:gd name="T22" fmla="*/ 56 w 226"/>
                <a:gd name="T23" fmla="*/ 12 h 336"/>
                <a:gd name="T24" fmla="*/ 44 w 226"/>
                <a:gd name="T25" fmla="*/ 20 h 336"/>
                <a:gd name="T26" fmla="*/ 32 w 226"/>
                <a:gd name="T27" fmla="*/ 34 h 336"/>
                <a:gd name="T28" fmla="*/ 20 w 226"/>
                <a:gd name="T29" fmla="*/ 50 h 336"/>
                <a:gd name="T30" fmla="*/ 10 w 226"/>
                <a:gd name="T31" fmla="*/ 70 h 336"/>
                <a:gd name="T32" fmla="*/ 6 w 226"/>
                <a:gd name="T33" fmla="*/ 82 h 336"/>
                <a:gd name="T34" fmla="*/ 4 w 226"/>
                <a:gd name="T35" fmla="*/ 94 h 336"/>
                <a:gd name="T36" fmla="*/ 4 w 226"/>
                <a:gd name="T37" fmla="*/ 94 h 336"/>
                <a:gd name="T38" fmla="*/ 2 w 226"/>
                <a:gd name="T39" fmla="*/ 110 h 336"/>
                <a:gd name="T40" fmla="*/ 0 w 226"/>
                <a:gd name="T41" fmla="*/ 126 h 336"/>
                <a:gd name="T42" fmla="*/ 2 w 226"/>
                <a:gd name="T43" fmla="*/ 162 h 336"/>
                <a:gd name="T44" fmla="*/ 6 w 226"/>
                <a:gd name="T45" fmla="*/ 202 h 336"/>
                <a:gd name="T46" fmla="*/ 12 w 226"/>
                <a:gd name="T47" fmla="*/ 242 h 336"/>
                <a:gd name="T48" fmla="*/ 24 w 226"/>
                <a:gd name="T49" fmla="*/ 308 h 336"/>
                <a:gd name="T50" fmla="*/ 30 w 226"/>
                <a:gd name="T51" fmla="*/ 336 h 336"/>
                <a:gd name="T52" fmla="*/ 226 w 226"/>
                <a:gd name="T53" fmla="*/ 336 h 336"/>
                <a:gd name="T54" fmla="*/ 226 w 226"/>
                <a:gd name="T55" fmla="*/ 336 h 336"/>
                <a:gd name="T56" fmla="*/ 222 w 226"/>
                <a:gd name="T57" fmla="*/ 310 h 336"/>
                <a:gd name="T58" fmla="*/ 208 w 226"/>
                <a:gd name="T59" fmla="*/ 242 h 336"/>
                <a:gd name="T60" fmla="*/ 198 w 226"/>
                <a:gd name="T61" fmla="*/ 202 h 336"/>
                <a:gd name="T62" fmla="*/ 186 w 226"/>
                <a:gd name="T63" fmla="*/ 158 h 336"/>
                <a:gd name="T64" fmla="*/ 170 w 226"/>
                <a:gd name="T65" fmla="*/ 114 h 336"/>
                <a:gd name="T66" fmla="*/ 154 w 226"/>
                <a:gd name="T67" fmla="*/ 74 h 3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6"/>
                <a:gd name="T103" fmla="*/ 0 h 336"/>
                <a:gd name="T104" fmla="*/ 226 w 226"/>
                <a:gd name="T105" fmla="*/ 336 h 3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6" h="336">
                  <a:moveTo>
                    <a:pt x="154" y="74"/>
                  </a:moveTo>
                  <a:lnTo>
                    <a:pt x="154" y="74"/>
                  </a:lnTo>
                  <a:lnTo>
                    <a:pt x="136" y="42"/>
                  </a:lnTo>
                  <a:lnTo>
                    <a:pt x="128" y="28"/>
                  </a:lnTo>
                  <a:lnTo>
                    <a:pt x="120" y="18"/>
                  </a:lnTo>
                  <a:lnTo>
                    <a:pt x="110" y="10"/>
                  </a:lnTo>
                  <a:lnTo>
                    <a:pt x="98" y="4"/>
                  </a:lnTo>
                  <a:lnTo>
                    <a:pt x="88" y="0"/>
                  </a:lnTo>
                  <a:lnTo>
                    <a:pt x="74" y="0"/>
                  </a:lnTo>
                  <a:lnTo>
                    <a:pt x="66" y="4"/>
                  </a:lnTo>
                  <a:lnTo>
                    <a:pt x="56" y="12"/>
                  </a:lnTo>
                  <a:lnTo>
                    <a:pt x="44" y="20"/>
                  </a:lnTo>
                  <a:lnTo>
                    <a:pt x="32" y="34"/>
                  </a:lnTo>
                  <a:lnTo>
                    <a:pt x="20" y="50"/>
                  </a:lnTo>
                  <a:lnTo>
                    <a:pt x="10" y="70"/>
                  </a:lnTo>
                  <a:lnTo>
                    <a:pt x="6" y="82"/>
                  </a:lnTo>
                  <a:lnTo>
                    <a:pt x="4" y="94"/>
                  </a:lnTo>
                  <a:lnTo>
                    <a:pt x="2" y="110"/>
                  </a:lnTo>
                  <a:lnTo>
                    <a:pt x="0" y="126"/>
                  </a:lnTo>
                  <a:lnTo>
                    <a:pt x="2" y="162"/>
                  </a:lnTo>
                  <a:lnTo>
                    <a:pt x="6" y="202"/>
                  </a:lnTo>
                  <a:lnTo>
                    <a:pt x="12" y="242"/>
                  </a:lnTo>
                  <a:lnTo>
                    <a:pt x="24" y="308"/>
                  </a:lnTo>
                  <a:lnTo>
                    <a:pt x="30" y="336"/>
                  </a:lnTo>
                  <a:lnTo>
                    <a:pt x="226" y="336"/>
                  </a:lnTo>
                  <a:lnTo>
                    <a:pt x="222" y="310"/>
                  </a:lnTo>
                  <a:lnTo>
                    <a:pt x="208" y="242"/>
                  </a:lnTo>
                  <a:lnTo>
                    <a:pt x="198" y="202"/>
                  </a:lnTo>
                  <a:lnTo>
                    <a:pt x="186" y="158"/>
                  </a:lnTo>
                  <a:lnTo>
                    <a:pt x="170" y="114"/>
                  </a:lnTo>
                  <a:lnTo>
                    <a:pt x="154" y="74"/>
                  </a:lnTo>
                  <a:close/>
                </a:path>
              </a:pathLst>
            </a:custGeom>
            <a:solidFill>
              <a:srgbClr val="D9B1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784" y="3310"/>
              <a:ext cx="226" cy="336"/>
            </a:xfrm>
            <a:custGeom>
              <a:avLst/>
              <a:gdLst>
                <a:gd name="T0" fmla="*/ 154 w 226"/>
                <a:gd name="T1" fmla="*/ 74 h 336"/>
                <a:gd name="T2" fmla="*/ 154 w 226"/>
                <a:gd name="T3" fmla="*/ 74 h 336"/>
                <a:gd name="T4" fmla="*/ 136 w 226"/>
                <a:gd name="T5" fmla="*/ 42 h 336"/>
                <a:gd name="T6" fmla="*/ 128 w 226"/>
                <a:gd name="T7" fmla="*/ 28 h 336"/>
                <a:gd name="T8" fmla="*/ 120 w 226"/>
                <a:gd name="T9" fmla="*/ 18 h 336"/>
                <a:gd name="T10" fmla="*/ 110 w 226"/>
                <a:gd name="T11" fmla="*/ 10 h 336"/>
                <a:gd name="T12" fmla="*/ 98 w 226"/>
                <a:gd name="T13" fmla="*/ 4 h 336"/>
                <a:gd name="T14" fmla="*/ 88 w 226"/>
                <a:gd name="T15" fmla="*/ 0 h 336"/>
                <a:gd name="T16" fmla="*/ 74 w 226"/>
                <a:gd name="T17" fmla="*/ 0 h 336"/>
                <a:gd name="T18" fmla="*/ 74 w 226"/>
                <a:gd name="T19" fmla="*/ 0 h 336"/>
                <a:gd name="T20" fmla="*/ 66 w 226"/>
                <a:gd name="T21" fmla="*/ 4 h 336"/>
                <a:gd name="T22" fmla="*/ 56 w 226"/>
                <a:gd name="T23" fmla="*/ 12 h 336"/>
                <a:gd name="T24" fmla="*/ 44 w 226"/>
                <a:gd name="T25" fmla="*/ 20 h 336"/>
                <a:gd name="T26" fmla="*/ 32 w 226"/>
                <a:gd name="T27" fmla="*/ 34 h 336"/>
                <a:gd name="T28" fmla="*/ 20 w 226"/>
                <a:gd name="T29" fmla="*/ 50 h 336"/>
                <a:gd name="T30" fmla="*/ 10 w 226"/>
                <a:gd name="T31" fmla="*/ 70 h 336"/>
                <a:gd name="T32" fmla="*/ 6 w 226"/>
                <a:gd name="T33" fmla="*/ 82 h 336"/>
                <a:gd name="T34" fmla="*/ 4 w 226"/>
                <a:gd name="T35" fmla="*/ 94 h 336"/>
                <a:gd name="T36" fmla="*/ 4 w 226"/>
                <a:gd name="T37" fmla="*/ 94 h 336"/>
                <a:gd name="T38" fmla="*/ 2 w 226"/>
                <a:gd name="T39" fmla="*/ 110 h 336"/>
                <a:gd name="T40" fmla="*/ 0 w 226"/>
                <a:gd name="T41" fmla="*/ 126 h 336"/>
                <a:gd name="T42" fmla="*/ 2 w 226"/>
                <a:gd name="T43" fmla="*/ 162 h 336"/>
                <a:gd name="T44" fmla="*/ 6 w 226"/>
                <a:gd name="T45" fmla="*/ 202 h 336"/>
                <a:gd name="T46" fmla="*/ 12 w 226"/>
                <a:gd name="T47" fmla="*/ 242 h 336"/>
                <a:gd name="T48" fmla="*/ 24 w 226"/>
                <a:gd name="T49" fmla="*/ 308 h 336"/>
                <a:gd name="T50" fmla="*/ 30 w 226"/>
                <a:gd name="T51" fmla="*/ 336 h 336"/>
                <a:gd name="T52" fmla="*/ 226 w 226"/>
                <a:gd name="T53" fmla="*/ 336 h 336"/>
                <a:gd name="T54" fmla="*/ 226 w 226"/>
                <a:gd name="T55" fmla="*/ 336 h 336"/>
                <a:gd name="T56" fmla="*/ 222 w 226"/>
                <a:gd name="T57" fmla="*/ 310 h 336"/>
                <a:gd name="T58" fmla="*/ 208 w 226"/>
                <a:gd name="T59" fmla="*/ 242 h 336"/>
                <a:gd name="T60" fmla="*/ 198 w 226"/>
                <a:gd name="T61" fmla="*/ 202 h 336"/>
                <a:gd name="T62" fmla="*/ 186 w 226"/>
                <a:gd name="T63" fmla="*/ 158 h 336"/>
                <a:gd name="T64" fmla="*/ 170 w 226"/>
                <a:gd name="T65" fmla="*/ 114 h 336"/>
                <a:gd name="T66" fmla="*/ 154 w 226"/>
                <a:gd name="T67" fmla="*/ 74 h 3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6"/>
                <a:gd name="T103" fmla="*/ 0 h 336"/>
                <a:gd name="T104" fmla="*/ 226 w 226"/>
                <a:gd name="T105" fmla="*/ 336 h 3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6" h="336">
                  <a:moveTo>
                    <a:pt x="154" y="74"/>
                  </a:moveTo>
                  <a:lnTo>
                    <a:pt x="154" y="74"/>
                  </a:lnTo>
                  <a:lnTo>
                    <a:pt x="136" y="42"/>
                  </a:lnTo>
                  <a:lnTo>
                    <a:pt x="128" y="28"/>
                  </a:lnTo>
                  <a:lnTo>
                    <a:pt x="120" y="18"/>
                  </a:lnTo>
                  <a:lnTo>
                    <a:pt x="110" y="10"/>
                  </a:lnTo>
                  <a:lnTo>
                    <a:pt x="98" y="4"/>
                  </a:lnTo>
                  <a:lnTo>
                    <a:pt x="88" y="0"/>
                  </a:lnTo>
                  <a:lnTo>
                    <a:pt x="74" y="0"/>
                  </a:lnTo>
                  <a:lnTo>
                    <a:pt x="66" y="4"/>
                  </a:lnTo>
                  <a:lnTo>
                    <a:pt x="56" y="12"/>
                  </a:lnTo>
                  <a:lnTo>
                    <a:pt x="44" y="20"/>
                  </a:lnTo>
                  <a:lnTo>
                    <a:pt x="32" y="34"/>
                  </a:lnTo>
                  <a:lnTo>
                    <a:pt x="20" y="50"/>
                  </a:lnTo>
                  <a:lnTo>
                    <a:pt x="10" y="70"/>
                  </a:lnTo>
                  <a:lnTo>
                    <a:pt x="6" y="82"/>
                  </a:lnTo>
                  <a:lnTo>
                    <a:pt x="4" y="94"/>
                  </a:lnTo>
                  <a:lnTo>
                    <a:pt x="2" y="110"/>
                  </a:lnTo>
                  <a:lnTo>
                    <a:pt x="0" y="126"/>
                  </a:lnTo>
                  <a:lnTo>
                    <a:pt x="2" y="162"/>
                  </a:lnTo>
                  <a:lnTo>
                    <a:pt x="6" y="202"/>
                  </a:lnTo>
                  <a:lnTo>
                    <a:pt x="12" y="242"/>
                  </a:lnTo>
                  <a:lnTo>
                    <a:pt x="24" y="308"/>
                  </a:lnTo>
                  <a:lnTo>
                    <a:pt x="30" y="336"/>
                  </a:lnTo>
                  <a:lnTo>
                    <a:pt x="226" y="336"/>
                  </a:lnTo>
                  <a:lnTo>
                    <a:pt x="222" y="310"/>
                  </a:lnTo>
                  <a:lnTo>
                    <a:pt x="208" y="242"/>
                  </a:lnTo>
                  <a:lnTo>
                    <a:pt x="198" y="202"/>
                  </a:lnTo>
                  <a:lnTo>
                    <a:pt x="186" y="158"/>
                  </a:lnTo>
                  <a:lnTo>
                    <a:pt x="170" y="114"/>
                  </a:lnTo>
                  <a:lnTo>
                    <a:pt x="154" y="7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920" y="3342"/>
              <a:ext cx="88" cy="276"/>
            </a:xfrm>
            <a:custGeom>
              <a:avLst/>
              <a:gdLst>
                <a:gd name="T0" fmla="*/ 0 w 88"/>
                <a:gd name="T1" fmla="*/ 0 h 276"/>
                <a:gd name="T2" fmla="*/ 0 w 88"/>
                <a:gd name="T3" fmla="*/ 0 h 276"/>
                <a:gd name="T4" fmla="*/ 12 w 88"/>
                <a:gd name="T5" fmla="*/ 22 h 276"/>
                <a:gd name="T6" fmla="*/ 24 w 88"/>
                <a:gd name="T7" fmla="*/ 48 h 276"/>
                <a:gd name="T8" fmla="*/ 40 w 88"/>
                <a:gd name="T9" fmla="*/ 80 h 276"/>
                <a:gd name="T10" fmla="*/ 54 w 88"/>
                <a:gd name="T11" fmla="*/ 120 h 276"/>
                <a:gd name="T12" fmla="*/ 68 w 88"/>
                <a:gd name="T13" fmla="*/ 168 h 276"/>
                <a:gd name="T14" fmla="*/ 74 w 88"/>
                <a:gd name="T15" fmla="*/ 194 h 276"/>
                <a:gd name="T16" fmla="*/ 78 w 88"/>
                <a:gd name="T17" fmla="*/ 220 h 276"/>
                <a:gd name="T18" fmla="*/ 82 w 88"/>
                <a:gd name="T19" fmla="*/ 248 h 276"/>
                <a:gd name="T20" fmla="*/ 84 w 88"/>
                <a:gd name="T21" fmla="*/ 276 h 276"/>
                <a:gd name="T22" fmla="*/ 84 w 88"/>
                <a:gd name="T23" fmla="*/ 276 h 276"/>
                <a:gd name="T24" fmla="*/ 88 w 88"/>
                <a:gd name="T25" fmla="*/ 250 h 276"/>
                <a:gd name="T26" fmla="*/ 88 w 88"/>
                <a:gd name="T27" fmla="*/ 220 h 276"/>
                <a:gd name="T28" fmla="*/ 86 w 88"/>
                <a:gd name="T29" fmla="*/ 182 h 276"/>
                <a:gd name="T30" fmla="*/ 82 w 88"/>
                <a:gd name="T31" fmla="*/ 162 h 276"/>
                <a:gd name="T32" fmla="*/ 78 w 88"/>
                <a:gd name="T33" fmla="*/ 140 h 276"/>
                <a:gd name="T34" fmla="*/ 70 w 88"/>
                <a:gd name="T35" fmla="*/ 116 h 276"/>
                <a:gd name="T36" fmla="*/ 62 w 88"/>
                <a:gd name="T37" fmla="*/ 94 h 276"/>
                <a:gd name="T38" fmla="*/ 50 w 88"/>
                <a:gd name="T39" fmla="*/ 70 h 276"/>
                <a:gd name="T40" fmla="*/ 36 w 88"/>
                <a:gd name="T41" fmla="*/ 46 h 276"/>
                <a:gd name="T42" fmla="*/ 20 w 88"/>
                <a:gd name="T43" fmla="*/ 24 h 276"/>
                <a:gd name="T44" fmla="*/ 0 w 88"/>
                <a:gd name="T45" fmla="*/ 0 h 2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276"/>
                <a:gd name="T71" fmla="*/ 88 w 88"/>
                <a:gd name="T72" fmla="*/ 276 h 2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276">
                  <a:moveTo>
                    <a:pt x="0" y="0"/>
                  </a:moveTo>
                  <a:lnTo>
                    <a:pt x="0" y="0"/>
                  </a:lnTo>
                  <a:lnTo>
                    <a:pt x="12" y="22"/>
                  </a:lnTo>
                  <a:lnTo>
                    <a:pt x="24" y="48"/>
                  </a:lnTo>
                  <a:lnTo>
                    <a:pt x="40" y="80"/>
                  </a:lnTo>
                  <a:lnTo>
                    <a:pt x="54" y="120"/>
                  </a:lnTo>
                  <a:lnTo>
                    <a:pt x="68" y="168"/>
                  </a:lnTo>
                  <a:lnTo>
                    <a:pt x="74" y="194"/>
                  </a:lnTo>
                  <a:lnTo>
                    <a:pt x="78" y="220"/>
                  </a:lnTo>
                  <a:lnTo>
                    <a:pt x="82" y="248"/>
                  </a:lnTo>
                  <a:lnTo>
                    <a:pt x="84" y="276"/>
                  </a:lnTo>
                  <a:lnTo>
                    <a:pt x="88" y="250"/>
                  </a:lnTo>
                  <a:lnTo>
                    <a:pt x="88" y="220"/>
                  </a:lnTo>
                  <a:lnTo>
                    <a:pt x="86" y="182"/>
                  </a:lnTo>
                  <a:lnTo>
                    <a:pt x="82" y="162"/>
                  </a:lnTo>
                  <a:lnTo>
                    <a:pt x="78" y="140"/>
                  </a:lnTo>
                  <a:lnTo>
                    <a:pt x="70" y="116"/>
                  </a:lnTo>
                  <a:lnTo>
                    <a:pt x="62" y="94"/>
                  </a:lnTo>
                  <a:lnTo>
                    <a:pt x="50" y="70"/>
                  </a:lnTo>
                  <a:lnTo>
                    <a:pt x="36" y="46"/>
                  </a:lnTo>
                  <a:lnTo>
                    <a:pt x="2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7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920" y="3342"/>
              <a:ext cx="88" cy="276"/>
            </a:xfrm>
            <a:custGeom>
              <a:avLst/>
              <a:gdLst>
                <a:gd name="T0" fmla="*/ 0 w 88"/>
                <a:gd name="T1" fmla="*/ 0 h 276"/>
                <a:gd name="T2" fmla="*/ 0 w 88"/>
                <a:gd name="T3" fmla="*/ 0 h 276"/>
                <a:gd name="T4" fmla="*/ 12 w 88"/>
                <a:gd name="T5" fmla="*/ 22 h 276"/>
                <a:gd name="T6" fmla="*/ 24 w 88"/>
                <a:gd name="T7" fmla="*/ 48 h 276"/>
                <a:gd name="T8" fmla="*/ 40 w 88"/>
                <a:gd name="T9" fmla="*/ 80 h 276"/>
                <a:gd name="T10" fmla="*/ 54 w 88"/>
                <a:gd name="T11" fmla="*/ 120 h 276"/>
                <a:gd name="T12" fmla="*/ 68 w 88"/>
                <a:gd name="T13" fmla="*/ 168 h 276"/>
                <a:gd name="T14" fmla="*/ 74 w 88"/>
                <a:gd name="T15" fmla="*/ 194 h 276"/>
                <a:gd name="T16" fmla="*/ 78 w 88"/>
                <a:gd name="T17" fmla="*/ 220 h 276"/>
                <a:gd name="T18" fmla="*/ 82 w 88"/>
                <a:gd name="T19" fmla="*/ 248 h 276"/>
                <a:gd name="T20" fmla="*/ 84 w 88"/>
                <a:gd name="T21" fmla="*/ 276 h 276"/>
                <a:gd name="T22" fmla="*/ 84 w 88"/>
                <a:gd name="T23" fmla="*/ 276 h 276"/>
                <a:gd name="T24" fmla="*/ 88 w 88"/>
                <a:gd name="T25" fmla="*/ 250 h 276"/>
                <a:gd name="T26" fmla="*/ 88 w 88"/>
                <a:gd name="T27" fmla="*/ 220 h 276"/>
                <a:gd name="T28" fmla="*/ 86 w 88"/>
                <a:gd name="T29" fmla="*/ 182 h 276"/>
                <a:gd name="T30" fmla="*/ 82 w 88"/>
                <a:gd name="T31" fmla="*/ 162 h 276"/>
                <a:gd name="T32" fmla="*/ 78 w 88"/>
                <a:gd name="T33" fmla="*/ 140 h 276"/>
                <a:gd name="T34" fmla="*/ 70 w 88"/>
                <a:gd name="T35" fmla="*/ 116 h 276"/>
                <a:gd name="T36" fmla="*/ 62 w 88"/>
                <a:gd name="T37" fmla="*/ 94 h 276"/>
                <a:gd name="T38" fmla="*/ 50 w 88"/>
                <a:gd name="T39" fmla="*/ 70 h 276"/>
                <a:gd name="T40" fmla="*/ 36 w 88"/>
                <a:gd name="T41" fmla="*/ 46 h 276"/>
                <a:gd name="T42" fmla="*/ 20 w 88"/>
                <a:gd name="T43" fmla="*/ 24 h 276"/>
                <a:gd name="T44" fmla="*/ 0 w 88"/>
                <a:gd name="T45" fmla="*/ 0 h 2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276"/>
                <a:gd name="T71" fmla="*/ 88 w 88"/>
                <a:gd name="T72" fmla="*/ 276 h 2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276">
                  <a:moveTo>
                    <a:pt x="0" y="0"/>
                  </a:moveTo>
                  <a:lnTo>
                    <a:pt x="0" y="0"/>
                  </a:lnTo>
                  <a:lnTo>
                    <a:pt x="12" y="22"/>
                  </a:lnTo>
                  <a:lnTo>
                    <a:pt x="24" y="48"/>
                  </a:lnTo>
                  <a:lnTo>
                    <a:pt x="40" y="80"/>
                  </a:lnTo>
                  <a:lnTo>
                    <a:pt x="54" y="120"/>
                  </a:lnTo>
                  <a:lnTo>
                    <a:pt x="68" y="168"/>
                  </a:lnTo>
                  <a:lnTo>
                    <a:pt x="74" y="194"/>
                  </a:lnTo>
                  <a:lnTo>
                    <a:pt x="78" y="220"/>
                  </a:lnTo>
                  <a:lnTo>
                    <a:pt x="82" y="248"/>
                  </a:lnTo>
                  <a:lnTo>
                    <a:pt x="84" y="276"/>
                  </a:lnTo>
                  <a:lnTo>
                    <a:pt x="88" y="250"/>
                  </a:lnTo>
                  <a:lnTo>
                    <a:pt x="88" y="220"/>
                  </a:lnTo>
                  <a:lnTo>
                    <a:pt x="86" y="182"/>
                  </a:lnTo>
                  <a:lnTo>
                    <a:pt x="82" y="162"/>
                  </a:lnTo>
                  <a:lnTo>
                    <a:pt x="78" y="140"/>
                  </a:lnTo>
                  <a:lnTo>
                    <a:pt x="70" y="116"/>
                  </a:lnTo>
                  <a:lnTo>
                    <a:pt x="62" y="94"/>
                  </a:lnTo>
                  <a:lnTo>
                    <a:pt x="50" y="70"/>
                  </a:lnTo>
                  <a:lnTo>
                    <a:pt x="36" y="46"/>
                  </a:lnTo>
                  <a:lnTo>
                    <a:pt x="20" y="24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036" y="3012"/>
              <a:ext cx="58" cy="66"/>
            </a:xfrm>
            <a:custGeom>
              <a:avLst/>
              <a:gdLst>
                <a:gd name="T0" fmla="*/ 28 w 58"/>
                <a:gd name="T1" fmla="*/ 0 h 66"/>
                <a:gd name="T2" fmla="*/ 28 w 58"/>
                <a:gd name="T3" fmla="*/ 0 h 66"/>
                <a:gd name="T4" fmla="*/ 36 w 58"/>
                <a:gd name="T5" fmla="*/ 0 h 66"/>
                <a:gd name="T6" fmla="*/ 42 w 58"/>
                <a:gd name="T7" fmla="*/ 2 h 66"/>
                <a:gd name="T8" fmla="*/ 48 w 58"/>
                <a:gd name="T9" fmla="*/ 8 h 66"/>
                <a:gd name="T10" fmla="*/ 54 w 58"/>
                <a:gd name="T11" fmla="*/ 14 h 66"/>
                <a:gd name="T12" fmla="*/ 54 w 58"/>
                <a:gd name="T13" fmla="*/ 14 h 66"/>
                <a:gd name="T14" fmla="*/ 58 w 58"/>
                <a:gd name="T15" fmla="*/ 22 h 66"/>
                <a:gd name="T16" fmla="*/ 58 w 58"/>
                <a:gd name="T17" fmla="*/ 30 h 66"/>
                <a:gd name="T18" fmla="*/ 58 w 58"/>
                <a:gd name="T19" fmla="*/ 30 h 66"/>
                <a:gd name="T20" fmla="*/ 58 w 58"/>
                <a:gd name="T21" fmla="*/ 38 h 66"/>
                <a:gd name="T22" fmla="*/ 58 w 58"/>
                <a:gd name="T23" fmla="*/ 44 h 66"/>
                <a:gd name="T24" fmla="*/ 52 w 58"/>
                <a:gd name="T25" fmla="*/ 54 h 66"/>
                <a:gd name="T26" fmla="*/ 42 w 58"/>
                <a:gd name="T27" fmla="*/ 62 h 66"/>
                <a:gd name="T28" fmla="*/ 38 w 58"/>
                <a:gd name="T29" fmla="*/ 64 h 66"/>
                <a:gd name="T30" fmla="*/ 32 w 58"/>
                <a:gd name="T31" fmla="*/ 66 h 66"/>
                <a:gd name="T32" fmla="*/ 32 w 58"/>
                <a:gd name="T33" fmla="*/ 66 h 66"/>
                <a:gd name="T34" fmla="*/ 22 w 58"/>
                <a:gd name="T35" fmla="*/ 64 h 66"/>
                <a:gd name="T36" fmla="*/ 14 w 58"/>
                <a:gd name="T37" fmla="*/ 60 h 66"/>
                <a:gd name="T38" fmla="*/ 8 w 58"/>
                <a:gd name="T39" fmla="*/ 54 h 66"/>
                <a:gd name="T40" fmla="*/ 4 w 58"/>
                <a:gd name="T41" fmla="*/ 46 h 66"/>
                <a:gd name="T42" fmla="*/ 4 w 58"/>
                <a:gd name="T43" fmla="*/ 46 h 66"/>
                <a:gd name="T44" fmla="*/ 0 w 58"/>
                <a:gd name="T45" fmla="*/ 34 h 66"/>
                <a:gd name="T46" fmla="*/ 0 w 58"/>
                <a:gd name="T47" fmla="*/ 34 h 66"/>
                <a:gd name="T48" fmla="*/ 0 w 58"/>
                <a:gd name="T49" fmla="*/ 28 h 66"/>
                <a:gd name="T50" fmla="*/ 2 w 58"/>
                <a:gd name="T51" fmla="*/ 20 h 66"/>
                <a:gd name="T52" fmla="*/ 8 w 58"/>
                <a:gd name="T53" fmla="*/ 10 h 66"/>
                <a:gd name="T54" fmla="*/ 16 w 58"/>
                <a:gd name="T55" fmla="*/ 2 h 66"/>
                <a:gd name="T56" fmla="*/ 22 w 58"/>
                <a:gd name="T57" fmla="*/ 0 h 66"/>
                <a:gd name="T58" fmla="*/ 28 w 58"/>
                <a:gd name="T59" fmla="*/ 0 h 6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"/>
                <a:gd name="T91" fmla="*/ 0 h 66"/>
                <a:gd name="T92" fmla="*/ 58 w 58"/>
                <a:gd name="T93" fmla="*/ 66 h 6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" h="66">
                  <a:moveTo>
                    <a:pt x="28" y="0"/>
                  </a:moveTo>
                  <a:lnTo>
                    <a:pt x="28" y="0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8" y="8"/>
                  </a:lnTo>
                  <a:lnTo>
                    <a:pt x="54" y="14"/>
                  </a:lnTo>
                  <a:lnTo>
                    <a:pt x="58" y="22"/>
                  </a:lnTo>
                  <a:lnTo>
                    <a:pt x="58" y="30"/>
                  </a:lnTo>
                  <a:lnTo>
                    <a:pt x="58" y="38"/>
                  </a:lnTo>
                  <a:lnTo>
                    <a:pt x="58" y="44"/>
                  </a:lnTo>
                  <a:lnTo>
                    <a:pt x="52" y="54"/>
                  </a:lnTo>
                  <a:lnTo>
                    <a:pt x="42" y="62"/>
                  </a:lnTo>
                  <a:lnTo>
                    <a:pt x="38" y="64"/>
                  </a:lnTo>
                  <a:lnTo>
                    <a:pt x="32" y="66"/>
                  </a:lnTo>
                  <a:lnTo>
                    <a:pt x="22" y="64"/>
                  </a:lnTo>
                  <a:lnTo>
                    <a:pt x="14" y="60"/>
                  </a:lnTo>
                  <a:lnTo>
                    <a:pt x="8" y="54"/>
                  </a:lnTo>
                  <a:lnTo>
                    <a:pt x="4" y="46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8" y="10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22D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1084" y="2826"/>
              <a:ext cx="92" cy="76"/>
            </a:xfrm>
            <a:custGeom>
              <a:avLst/>
              <a:gdLst>
                <a:gd name="T0" fmla="*/ 92 w 92"/>
                <a:gd name="T1" fmla="*/ 0 h 76"/>
                <a:gd name="T2" fmla="*/ 92 w 92"/>
                <a:gd name="T3" fmla="*/ 0 h 76"/>
                <a:gd name="T4" fmla="*/ 84 w 92"/>
                <a:gd name="T5" fmla="*/ 2 h 76"/>
                <a:gd name="T6" fmla="*/ 76 w 92"/>
                <a:gd name="T7" fmla="*/ 6 h 76"/>
                <a:gd name="T8" fmla="*/ 64 w 92"/>
                <a:gd name="T9" fmla="*/ 12 h 76"/>
                <a:gd name="T10" fmla="*/ 50 w 92"/>
                <a:gd name="T11" fmla="*/ 22 h 76"/>
                <a:gd name="T12" fmla="*/ 36 w 92"/>
                <a:gd name="T13" fmla="*/ 34 h 76"/>
                <a:gd name="T14" fmla="*/ 20 w 92"/>
                <a:gd name="T15" fmla="*/ 52 h 76"/>
                <a:gd name="T16" fmla="*/ 6 w 92"/>
                <a:gd name="T17" fmla="*/ 76 h 76"/>
                <a:gd name="T18" fmla="*/ 0 w 92"/>
                <a:gd name="T19" fmla="*/ 74 h 76"/>
                <a:gd name="T20" fmla="*/ 0 w 92"/>
                <a:gd name="T21" fmla="*/ 74 h 76"/>
                <a:gd name="T22" fmla="*/ 8 w 92"/>
                <a:gd name="T23" fmla="*/ 64 h 76"/>
                <a:gd name="T24" fmla="*/ 16 w 92"/>
                <a:gd name="T25" fmla="*/ 52 h 76"/>
                <a:gd name="T26" fmla="*/ 26 w 92"/>
                <a:gd name="T27" fmla="*/ 38 h 76"/>
                <a:gd name="T28" fmla="*/ 40 w 92"/>
                <a:gd name="T29" fmla="*/ 26 h 76"/>
                <a:gd name="T30" fmla="*/ 56 w 92"/>
                <a:gd name="T31" fmla="*/ 14 h 76"/>
                <a:gd name="T32" fmla="*/ 74 w 92"/>
                <a:gd name="T33" fmla="*/ 4 h 76"/>
                <a:gd name="T34" fmla="*/ 82 w 92"/>
                <a:gd name="T35" fmla="*/ 2 h 76"/>
                <a:gd name="T36" fmla="*/ 92 w 92"/>
                <a:gd name="T37" fmla="*/ 0 h 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2"/>
                <a:gd name="T58" fmla="*/ 0 h 76"/>
                <a:gd name="T59" fmla="*/ 92 w 92"/>
                <a:gd name="T60" fmla="*/ 76 h 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2" h="76">
                  <a:moveTo>
                    <a:pt x="92" y="0"/>
                  </a:moveTo>
                  <a:lnTo>
                    <a:pt x="92" y="0"/>
                  </a:lnTo>
                  <a:lnTo>
                    <a:pt x="84" y="2"/>
                  </a:lnTo>
                  <a:lnTo>
                    <a:pt x="76" y="6"/>
                  </a:lnTo>
                  <a:lnTo>
                    <a:pt x="64" y="12"/>
                  </a:lnTo>
                  <a:lnTo>
                    <a:pt x="50" y="22"/>
                  </a:lnTo>
                  <a:lnTo>
                    <a:pt x="36" y="34"/>
                  </a:lnTo>
                  <a:lnTo>
                    <a:pt x="20" y="52"/>
                  </a:lnTo>
                  <a:lnTo>
                    <a:pt x="6" y="76"/>
                  </a:lnTo>
                  <a:lnTo>
                    <a:pt x="0" y="74"/>
                  </a:lnTo>
                  <a:lnTo>
                    <a:pt x="8" y="64"/>
                  </a:lnTo>
                  <a:lnTo>
                    <a:pt x="16" y="52"/>
                  </a:lnTo>
                  <a:lnTo>
                    <a:pt x="26" y="38"/>
                  </a:lnTo>
                  <a:lnTo>
                    <a:pt x="40" y="26"/>
                  </a:lnTo>
                  <a:lnTo>
                    <a:pt x="56" y="14"/>
                  </a:lnTo>
                  <a:lnTo>
                    <a:pt x="74" y="4"/>
                  </a:lnTo>
                  <a:lnTo>
                    <a:pt x="82" y="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5C525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1084" y="2826"/>
              <a:ext cx="92" cy="76"/>
            </a:xfrm>
            <a:custGeom>
              <a:avLst/>
              <a:gdLst>
                <a:gd name="T0" fmla="*/ 92 w 92"/>
                <a:gd name="T1" fmla="*/ 0 h 76"/>
                <a:gd name="T2" fmla="*/ 92 w 92"/>
                <a:gd name="T3" fmla="*/ 0 h 76"/>
                <a:gd name="T4" fmla="*/ 84 w 92"/>
                <a:gd name="T5" fmla="*/ 2 h 76"/>
                <a:gd name="T6" fmla="*/ 76 w 92"/>
                <a:gd name="T7" fmla="*/ 6 h 76"/>
                <a:gd name="T8" fmla="*/ 64 w 92"/>
                <a:gd name="T9" fmla="*/ 12 h 76"/>
                <a:gd name="T10" fmla="*/ 50 w 92"/>
                <a:gd name="T11" fmla="*/ 22 h 76"/>
                <a:gd name="T12" fmla="*/ 36 w 92"/>
                <a:gd name="T13" fmla="*/ 34 h 76"/>
                <a:gd name="T14" fmla="*/ 20 w 92"/>
                <a:gd name="T15" fmla="*/ 52 h 76"/>
                <a:gd name="T16" fmla="*/ 6 w 92"/>
                <a:gd name="T17" fmla="*/ 76 h 76"/>
                <a:gd name="T18" fmla="*/ 0 w 92"/>
                <a:gd name="T19" fmla="*/ 74 h 76"/>
                <a:gd name="T20" fmla="*/ 0 w 92"/>
                <a:gd name="T21" fmla="*/ 74 h 76"/>
                <a:gd name="T22" fmla="*/ 8 w 92"/>
                <a:gd name="T23" fmla="*/ 64 h 76"/>
                <a:gd name="T24" fmla="*/ 16 w 92"/>
                <a:gd name="T25" fmla="*/ 52 h 76"/>
                <a:gd name="T26" fmla="*/ 26 w 92"/>
                <a:gd name="T27" fmla="*/ 38 h 76"/>
                <a:gd name="T28" fmla="*/ 40 w 92"/>
                <a:gd name="T29" fmla="*/ 26 h 76"/>
                <a:gd name="T30" fmla="*/ 56 w 92"/>
                <a:gd name="T31" fmla="*/ 14 h 76"/>
                <a:gd name="T32" fmla="*/ 74 w 92"/>
                <a:gd name="T33" fmla="*/ 4 h 76"/>
                <a:gd name="T34" fmla="*/ 82 w 92"/>
                <a:gd name="T35" fmla="*/ 2 h 76"/>
                <a:gd name="T36" fmla="*/ 92 w 92"/>
                <a:gd name="T37" fmla="*/ 0 h 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2"/>
                <a:gd name="T58" fmla="*/ 0 h 76"/>
                <a:gd name="T59" fmla="*/ 92 w 92"/>
                <a:gd name="T60" fmla="*/ 76 h 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2" h="76">
                  <a:moveTo>
                    <a:pt x="92" y="0"/>
                  </a:moveTo>
                  <a:lnTo>
                    <a:pt x="92" y="0"/>
                  </a:lnTo>
                  <a:lnTo>
                    <a:pt x="84" y="2"/>
                  </a:lnTo>
                  <a:lnTo>
                    <a:pt x="76" y="6"/>
                  </a:lnTo>
                  <a:lnTo>
                    <a:pt x="64" y="12"/>
                  </a:lnTo>
                  <a:lnTo>
                    <a:pt x="50" y="22"/>
                  </a:lnTo>
                  <a:lnTo>
                    <a:pt x="36" y="34"/>
                  </a:lnTo>
                  <a:lnTo>
                    <a:pt x="20" y="52"/>
                  </a:lnTo>
                  <a:lnTo>
                    <a:pt x="6" y="76"/>
                  </a:lnTo>
                  <a:lnTo>
                    <a:pt x="0" y="74"/>
                  </a:lnTo>
                  <a:lnTo>
                    <a:pt x="8" y="64"/>
                  </a:lnTo>
                  <a:lnTo>
                    <a:pt x="16" y="52"/>
                  </a:lnTo>
                  <a:lnTo>
                    <a:pt x="26" y="38"/>
                  </a:lnTo>
                  <a:lnTo>
                    <a:pt x="40" y="26"/>
                  </a:lnTo>
                  <a:lnTo>
                    <a:pt x="56" y="14"/>
                  </a:lnTo>
                  <a:lnTo>
                    <a:pt x="74" y="4"/>
                  </a:lnTo>
                  <a:lnTo>
                    <a:pt x="82" y="2"/>
                  </a:lnTo>
                  <a:lnTo>
                    <a:pt x="9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1310" y="3178"/>
              <a:ext cx="610" cy="466"/>
            </a:xfrm>
            <a:custGeom>
              <a:avLst/>
              <a:gdLst>
                <a:gd name="T0" fmla="*/ 114 w 610"/>
                <a:gd name="T1" fmla="*/ 0 h 466"/>
                <a:gd name="T2" fmla="*/ 0 w 610"/>
                <a:gd name="T3" fmla="*/ 466 h 466"/>
                <a:gd name="T4" fmla="*/ 494 w 610"/>
                <a:gd name="T5" fmla="*/ 466 h 466"/>
                <a:gd name="T6" fmla="*/ 610 w 610"/>
                <a:gd name="T7" fmla="*/ 56 h 466"/>
                <a:gd name="T8" fmla="*/ 114 w 610"/>
                <a:gd name="T9" fmla="*/ 0 h 4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0"/>
                <a:gd name="T16" fmla="*/ 0 h 466"/>
                <a:gd name="T17" fmla="*/ 610 w 610"/>
                <a:gd name="T18" fmla="*/ 466 h 4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0" h="466">
                  <a:moveTo>
                    <a:pt x="114" y="0"/>
                  </a:moveTo>
                  <a:lnTo>
                    <a:pt x="0" y="466"/>
                  </a:lnTo>
                  <a:lnTo>
                    <a:pt x="494" y="466"/>
                  </a:lnTo>
                  <a:lnTo>
                    <a:pt x="610" y="5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1292" y="3168"/>
              <a:ext cx="154" cy="478"/>
            </a:xfrm>
            <a:custGeom>
              <a:avLst/>
              <a:gdLst>
                <a:gd name="T0" fmla="*/ 128 w 154"/>
                <a:gd name="T1" fmla="*/ 0 h 478"/>
                <a:gd name="T2" fmla="*/ 0 w 154"/>
                <a:gd name="T3" fmla="*/ 478 h 478"/>
                <a:gd name="T4" fmla="*/ 32 w 154"/>
                <a:gd name="T5" fmla="*/ 478 h 478"/>
                <a:gd name="T6" fmla="*/ 154 w 154"/>
                <a:gd name="T7" fmla="*/ 14 h 478"/>
                <a:gd name="T8" fmla="*/ 128 w 154"/>
                <a:gd name="T9" fmla="*/ 0 h 4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478"/>
                <a:gd name="T17" fmla="*/ 154 w 154"/>
                <a:gd name="T18" fmla="*/ 478 h 4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478">
                  <a:moveTo>
                    <a:pt x="128" y="0"/>
                  </a:moveTo>
                  <a:lnTo>
                    <a:pt x="0" y="478"/>
                  </a:lnTo>
                  <a:lnTo>
                    <a:pt x="32" y="478"/>
                  </a:lnTo>
                  <a:lnTo>
                    <a:pt x="154" y="14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4545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1420" y="3168"/>
              <a:ext cx="500" cy="66"/>
            </a:xfrm>
            <a:custGeom>
              <a:avLst/>
              <a:gdLst>
                <a:gd name="T0" fmla="*/ 0 w 500"/>
                <a:gd name="T1" fmla="*/ 0 h 66"/>
                <a:gd name="T2" fmla="*/ 26 w 500"/>
                <a:gd name="T3" fmla="*/ 14 h 66"/>
                <a:gd name="T4" fmla="*/ 500 w 500"/>
                <a:gd name="T5" fmla="*/ 66 h 66"/>
                <a:gd name="T6" fmla="*/ 472 w 500"/>
                <a:gd name="T7" fmla="*/ 54 h 66"/>
                <a:gd name="T8" fmla="*/ 0 w 500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0"/>
                <a:gd name="T16" fmla="*/ 0 h 66"/>
                <a:gd name="T17" fmla="*/ 500 w 500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0" h="66">
                  <a:moveTo>
                    <a:pt x="0" y="0"/>
                  </a:moveTo>
                  <a:lnTo>
                    <a:pt x="26" y="14"/>
                  </a:lnTo>
                  <a:lnTo>
                    <a:pt x="500" y="66"/>
                  </a:lnTo>
                  <a:lnTo>
                    <a:pt x="472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1520" y="3278"/>
              <a:ext cx="336" cy="52"/>
            </a:xfrm>
            <a:custGeom>
              <a:avLst/>
              <a:gdLst>
                <a:gd name="T0" fmla="*/ 0 w 336"/>
                <a:gd name="T1" fmla="*/ 0 h 52"/>
                <a:gd name="T2" fmla="*/ 24 w 336"/>
                <a:gd name="T3" fmla="*/ 28 h 52"/>
                <a:gd name="T4" fmla="*/ 336 w 336"/>
                <a:gd name="T5" fmla="*/ 52 h 52"/>
                <a:gd name="T6" fmla="*/ 312 w 336"/>
                <a:gd name="T7" fmla="*/ 28 h 52"/>
                <a:gd name="T8" fmla="*/ 0 w 336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52"/>
                <a:gd name="T17" fmla="*/ 336 w 336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52">
                  <a:moveTo>
                    <a:pt x="0" y="0"/>
                  </a:moveTo>
                  <a:lnTo>
                    <a:pt x="24" y="28"/>
                  </a:lnTo>
                  <a:lnTo>
                    <a:pt x="336" y="52"/>
                  </a:lnTo>
                  <a:lnTo>
                    <a:pt x="312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B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1414" y="3278"/>
              <a:ext cx="130" cy="366"/>
            </a:xfrm>
            <a:custGeom>
              <a:avLst/>
              <a:gdLst>
                <a:gd name="T0" fmla="*/ 130 w 130"/>
                <a:gd name="T1" fmla="*/ 28 h 366"/>
                <a:gd name="T2" fmla="*/ 30 w 130"/>
                <a:gd name="T3" fmla="*/ 366 h 366"/>
                <a:gd name="T4" fmla="*/ 0 w 130"/>
                <a:gd name="T5" fmla="*/ 366 h 366"/>
                <a:gd name="T6" fmla="*/ 108 w 130"/>
                <a:gd name="T7" fmla="*/ 0 h 366"/>
                <a:gd name="T8" fmla="*/ 130 w 130"/>
                <a:gd name="T9" fmla="*/ 28 h 3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366"/>
                <a:gd name="T17" fmla="*/ 130 w 130"/>
                <a:gd name="T18" fmla="*/ 366 h 3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366">
                  <a:moveTo>
                    <a:pt x="130" y="28"/>
                  </a:moveTo>
                  <a:lnTo>
                    <a:pt x="30" y="366"/>
                  </a:lnTo>
                  <a:lnTo>
                    <a:pt x="0" y="366"/>
                  </a:lnTo>
                  <a:lnTo>
                    <a:pt x="108" y="0"/>
                  </a:lnTo>
                  <a:lnTo>
                    <a:pt x="130" y="28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780" y="3324"/>
              <a:ext cx="104" cy="322"/>
            </a:xfrm>
            <a:custGeom>
              <a:avLst/>
              <a:gdLst>
                <a:gd name="T0" fmla="*/ 52 w 104"/>
                <a:gd name="T1" fmla="*/ 0 h 322"/>
                <a:gd name="T2" fmla="*/ 52 w 104"/>
                <a:gd name="T3" fmla="*/ 0 h 322"/>
                <a:gd name="T4" fmla="*/ 56 w 104"/>
                <a:gd name="T5" fmla="*/ 30 h 322"/>
                <a:gd name="T6" fmla="*/ 64 w 104"/>
                <a:gd name="T7" fmla="*/ 102 h 322"/>
                <a:gd name="T8" fmla="*/ 72 w 104"/>
                <a:gd name="T9" fmla="*/ 148 h 322"/>
                <a:gd name="T10" fmla="*/ 80 w 104"/>
                <a:gd name="T11" fmla="*/ 196 h 322"/>
                <a:gd name="T12" fmla="*/ 92 w 104"/>
                <a:gd name="T13" fmla="*/ 242 h 322"/>
                <a:gd name="T14" fmla="*/ 104 w 104"/>
                <a:gd name="T15" fmla="*/ 284 h 322"/>
                <a:gd name="T16" fmla="*/ 104 w 104"/>
                <a:gd name="T17" fmla="*/ 284 h 322"/>
                <a:gd name="T18" fmla="*/ 80 w 104"/>
                <a:gd name="T19" fmla="*/ 244 h 322"/>
                <a:gd name="T20" fmla="*/ 60 w 104"/>
                <a:gd name="T21" fmla="*/ 206 h 322"/>
                <a:gd name="T22" fmla="*/ 50 w 104"/>
                <a:gd name="T23" fmla="*/ 184 h 322"/>
                <a:gd name="T24" fmla="*/ 40 w 104"/>
                <a:gd name="T25" fmla="*/ 162 h 322"/>
                <a:gd name="T26" fmla="*/ 40 w 104"/>
                <a:gd name="T27" fmla="*/ 162 h 322"/>
                <a:gd name="T28" fmla="*/ 54 w 104"/>
                <a:gd name="T29" fmla="*/ 210 h 322"/>
                <a:gd name="T30" fmla="*/ 82 w 104"/>
                <a:gd name="T31" fmla="*/ 322 h 322"/>
                <a:gd name="T32" fmla="*/ 34 w 104"/>
                <a:gd name="T33" fmla="*/ 322 h 322"/>
                <a:gd name="T34" fmla="*/ 34 w 104"/>
                <a:gd name="T35" fmla="*/ 322 h 322"/>
                <a:gd name="T36" fmla="*/ 22 w 104"/>
                <a:gd name="T37" fmla="*/ 278 h 322"/>
                <a:gd name="T38" fmla="*/ 12 w 104"/>
                <a:gd name="T39" fmla="*/ 232 h 322"/>
                <a:gd name="T40" fmla="*/ 4 w 104"/>
                <a:gd name="T41" fmla="*/ 180 h 322"/>
                <a:gd name="T42" fmla="*/ 0 w 104"/>
                <a:gd name="T43" fmla="*/ 152 h 322"/>
                <a:gd name="T44" fmla="*/ 0 w 104"/>
                <a:gd name="T45" fmla="*/ 124 h 322"/>
                <a:gd name="T46" fmla="*/ 0 w 104"/>
                <a:gd name="T47" fmla="*/ 96 h 322"/>
                <a:gd name="T48" fmla="*/ 4 w 104"/>
                <a:gd name="T49" fmla="*/ 72 h 322"/>
                <a:gd name="T50" fmla="*/ 10 w 104"/>
                <a:gd name="T51" fmla="*/ 48 h 322"/>
                <a:gd name="T52" fmla="*/ 16 w 104"/>
                <a:gd name="T53" fmla="*/ 38 h 322"/>
                <a:gd name="T54" fmla="*/ 20 w 104"/>
                <a:gd name="T55" fmla="*/ 28 h 322"/>
                <a:gd name="T56" fmla="*/ 28 w 104"/>
                <a:gd name="T57" fmla="*/ 20 h 322"/>
                <a:gd name="T58" fmla="*/ 34 w 104"/>
                <a:gd name="T59" fmla="*/ 12 h 322"/>
                <a:gd name="T60" fmla="*/ 44 w 104"/>
                <a:gd name="T61" fmla="*/ 6 h 322"/>
                <a:gd name="T62" fmla="*/ 52 w 104"/>
                <a:gd name="T63" fmla="*/ 0 h 3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4"/>
                <a:gd name="T97" fmla="*/ 0 h 322"/>
                <a:gd name="T98" fmla="*/ 104 w 104"/>
                <a:gd name="T99" fmla="*/ 322 h 3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4" h="322">
                  <a:moveTo>
                    <a:pt x="52" y="0"/>
                  </a:moveTo>
                  <a:lnTo>
                    <a:pt x="52" y="0"/>
                  </a:lnTo>
                  <a:lnTo>
                    <a:pt x="56" y="30"/>
                  </a:lnTo>
                  <a:lnTo>
                    <a:pt x="64" y="102"/>
                  </a:lnTo>
                  <a:lnTo>
                    <a:pt x="72" y="148"/>
                  </a:lnTo>
                  <a:lnTo>
                    <a:pt x="80" y="196"/>
                  </a:lnTo>
                  <a:lnTo>
                    <a:pt x="92" y="242"/>
                  </a:lnTo>
                  <a:lnTo>
                    <a:pt x="104" y="284"/>
                  </a:lnTo>
                  <a:lnTo>
                    <a:pt x="80" y="244"/>
                  </a:lnTo>
                  <a:lnTo>
                    <a:pt x="60" y="206"/>
                  </a:lnTo>
                  <a:lnTo>
                    <a:pt x="50" y="184"/>
                  </a:lnTo>
                  <a:lnTo>
                    <a:pt x="40" y="162"/>
                  </a:lnTo>
                  <a:lnTo>
                    <a:pt x="54" y="210"/>
                  </a:lnTo>
                  <a:lnTo>
                    <a:pt x="82" y="322"/>
                  </a:lnTo>
                  <a:lnTo>
                    <a:pt x="34" y="322"/>
                  </a:lnTo>
                  <a:lnTo>
                    <a:pt x="22" y="278"/>
                  </a:lnTo>
                  <a:lnTo>
                    <a:pt x="12" y="232"/>
                  </a:lnTo>
                  <a:lnTo>
                    <a:pt x="4" y="180"/>
                  </a:lnTo>
                  <a:lnTo>
                    <a:pt x="0" y="152"/>
                  </a:lnTo>
                  <a:lnTo>
                    <a:pt x="0" y="124"/>
                  </a:lnTo>
                  <a:lnTo>
                    <a:pt x="0" y="96"/>
                  </a:lnTo>
                  <a:lnTo>
                    <a:pt x="4" y="72"/>
                  </a:lnTo>
                  <a:lnTo>
                    <a:pt x="10" y="48"/>
                  </a:lnTo>
                  <a:lnTo>
                    <a:pt x="16" y="3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34" y="12"/>
                  </a:lnTo>
                  <a:lnTo>
                    <a:pt x="44" y="6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D2A3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780" y="3324"/>
              <a:ext cx="104" cy="322"/>
            </a:xfrm>
            <a:custGeom>
              <a:avLst/>
              <a:gdLst>
                <a:gd name="T0" fmla="*/ 52 w 104"/>
                <a:gd name="T1" fmla="*/ 0 h 322"/>
                <a:gd name="T2" fmla="*/ 52 w 104"/>
                <a:gd name="T3" fmla="*/ 0 h 322"/>
                <a:gd name="T4" fmla="*/ 56 w 104"/>
                <a:gd name="T5" fmla="*/ 30 h 322"/>
                <a:gd name="T6" fmla="*/ 64 w 104"/>
                <a:gd name="T7" fmla="*/ 102 h 322"/>
                <a:gd name="T8" fmla="*/ 72 w 104"/>
                <a:gd name="T9" fmla="*/ 148 h 322"/>
                <a:gd name="T10" fmla="*/ 80 w 104"/>
                <a:gd name="T11" fmla="*/ 196 h 322"/>
                <a:gd name="T12" fmla="*/ 92 w 104"/>
                <a:gd name="T13" fmla="*/ 242 h 322"/>
                <a:gd name="T14" fmla="*/ 104 w 104"/>
                <a:gd name="T15" fmla="*/ 284 h 322"/>
                <a:gd name="T16" fmla="*/ 104 w 104"/>
                <a:gd name="T17" fmla="*/ 284 h 322"/>
                <a:gd name="T18" fmla="*/ 80 w 104"/>
                <a:gd name="T19" fmla="*/ 244 h 322"/>
                <a:gd name="T20" fmla="*/ 60 w 104"/>
                <a:gd name="T21" fmla="*/ 206 h 322"/>
                <a:gd name="T22" fmla="*/ 50 w 104"/>
                <a:gd name="T23" fmla="*/ 184 h 322"/>
                <a:gd name="T24" fmla="*/ 40 w 104"/>
                <a:gd name="T25" fmla="*/ 162 h 322"/>
                <a:gd name="T26" fmla="*/ 40 w 104"/>
                <a:gd name="T27" fmla="*/ 162 h 322"/>
                <a:gd name="T28" fmla="*/ 54 w 104"/>
                <a:gd name="T29" fmla="*/ 210 h 322"/>
                <a:gd name="T30" fmla="*/ 82 w 104"/>
                <a:gd name="T31" fmla="*/ 322 h 322"/>
                <a:gd name="T32" fmla="*/ 34 w 104"/>
                <a:gd name="T33" fmla="*/ 322 h 322"/>
                <a:gd name="T34" fmla="*/ 34 w 104"/>
                <a:gd name="T35" fmla="*/ 322 h 322"/>
                <a:gd name="T36" fmla="*/ 22 w 104"/>
                <a:gd name="T37" fmla="*/ 278 h 322"/>
                <a:gd name="T38" fmla="*/ 12 w 104"/>
                <a:gd name="T39" fmla="*/ 232 h 322"/>
                <a:gd name="T40" fmla="*/ 4 w 104"/>
                <a:gd name="T41" fmla="*/ 180 h 322"/>
                <a:gd name="T42" fmla="*/ 0 w 104"/>
                <a:gd name="T43" fmla="*/ 152 h 322"/>
                <a:gd name="T44" fmla="*/ 0 w 104"/>
                <a:gd name="T45" fmla="*/ 124 h 322"/>
                <a:gd name="T46" fmla="*/ 0 w 104"/>
                <a:gd name="T47" fmla="*/ 96 h 322"/>
                <a:gd name="T48" fmla="*/ 4 w 104"/>
                <a:gd name="T49" fmla="*/ 72 h 322"/>
                <a:gd name="T50" fmla="*/ 10 w 104"/>
                <a:gd name="T51" fmla="*/ 48 h 322"/>
                <a:gd name="T52" fmla="*/ 16 w 104"/>
                <a:gd name="T53" fmla="*/ 38 h 322"/>
                <a:gd name="T54" fmla="*/ 20 w 104"/>
                <a:gd name="T55" fmla="*/ 28 h 322"/>
                <a:gd name="T56" fmla="*/ 28 w 104"/>
                <a:gd name="T57" fmla="*/ 20 h 322"/>
                <a:gd name="T58" fmla="*/ 34 w 104"/>
                <a:gd name="T59" fmla="*/ 12 h 322"/>
                <a:gd name="T60" fmla="*/ 44 w 104"/>
                <a:gd name="T61" fmla="*/ 6 h 322"/>
                <a:gd name="T62" fmla="*/ 52 w 104"/>
                <a:gd name="T63" fmla="*/ 0 h 3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4"/>
                <a:gd name="T97" fmla="*/ 0 h 322"/>
                <a:gd name="T98" fmla="*/ 104 w 104"/>
                <a:gd name="T99" fmla="*/ 322 h 3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4" h="322">
                  <a:moveTo>
                    <a:pt x="52" y="0"/>
                  </a:moveTo>
                  <a:lnTo>
                    <a:pt x="52" y="0"/>
                  </a:lnTo>
                  <a:lnTo>
                    <a:pt x="56" y="30"/>
                  </a:lnTo>
                  <a:lnTo>
                    <a:pt x="64" y="102"/>
                  </a:lnTo>
                  <a:lnTo>
                    <a:pt x="72" y="148"/>
                  </a:lnTo>
                  <a:lnTo>
                    <a:pt x="80" y="196"/>
                  </a:lnTo>
                  <a:lnTo>
                    <a:pt x="92" y="242"/>
                  </a:lnTo>
                  <a:lnTo>
                    <a:pt x="104" y="284"/>
                  </a:lnTo>
                  <a:lnTo>
                    <a:pt x="80" y="244"/>
                  </a:lnTo>
                  <a:lnTo>
                    <a:pt x="60" y="206"/>
                  </a:lnTo>
                  <a:lnTo>
                    <a:pt x="50" y="184"/>
                  </a:lnTo>
                  <a:lnTo>
                    <a:pt x="40" y="162"/>
                  </a:lnTo>
                  <a:lnTo>
                    <a:pt x="54" y="210"/>
                  </a:lnTo>
                  <a:lnTo>
                    <a:pt x="82" y="322"/>
                  </a:lnTo>
                  <a:lnTo>
                    <a:pt x="34" y="322"/>
                  </a:lnTo>
                  <a:lnTo>
                    <a:pt x="22" y="278"/>
                  </a:lnTo>
                  <a:lnTo>
                    <a:pt x="12" y="232"/>
                  </a:lnTo>
                  <a:lnTo>
                    <a:pt x="4" y="180"/>
                  </a:lnTo>
                  <a:lnTo>
                    <a:pt x="0" y="152"/>
                  </a:lnTo>
                  <a:lnTo>
                    <a:pt x="0" y="124"/>
                  </a:lnTo>
                  <a:lnTo>
                    <a:pt x="0" y="96"/>
                  </a:lnTo>
                  <a:lnTo>
                    <a:pt x="4" y="72"/>
                  </a:lnTo>
                  <a:lnTo>
                    <a:pt x="10" y="48"/>
                  </a:lnTo>
                  <a:lnTo>
                    <a:pt x="16" y="3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34" y="12"/>
                  </a:lnTo>
                  <a:lnTo>
                    <a:pt x="44" y="6"/>
                  </a:lnTo>
                  <a:lnTo>
                    <a:pt x="5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40000"/>
                </a:spcBef>
                <a:buClr>
                  <a:schemeClr val="bg2"/>
                </a:buClr>
              </a:pPr>
              <a:endParaRPr lang="en-US"/>
            </a:p>
          </p:txBody>
        </p:sp>
      </p:grpSp>
      <p:sp>
        <p:nvSpPr>
          <p:cNvPr id="142" name="Cloud"/>
          <p:cNvSpPr>
            <a:spLocks noChangeAspect="1" noEditPoints="1" noChangeArrowheads="1"/>
          </p:cNvSpPr>
          <p:nvPr/>
        </p:nvSpPr>
        <p:spPr bwMode="auto">
          <a:xfrm>
            <a:off x="7623346" y="3047426"/>
            <a:ext cx="1107610" cy="74129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spcBef>
                <a:spcPct val="40000"/>
              </a:spcBef>
              <a:defRPr/>
            </a:pPr>
            <a:endParaRPr lang="en-US" sz="1800" dirty="0"/>
          </a:p>
        </p:txBody>
      </p:sp>
      <p:sp>
        <p:nvSpPr>
          <p:cNvPr id="143" name="Text Box 91"/>
          <p:cNvSpPr txBox="1">
            <a:spLocks noChangeArrowheads="1"/>
          </p:cNvSpPr>
          <p:nvPr/>
        </p:nvSpPr>
        <p:spPr bwMode="auto">
          <a:xfrm>
            <a:off x="7820677" y="3284859"/>
            <a:ext cx="8126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solidFill>
                  <a:schemeClr val="tx2"/>
                </a:solidFill>
                <a:latin typeface="+mn-lt"/>
              </a:rPr>
              <a:t>Internet</a:t>
            </a:r>
          </a:p>
        </p:txBody>
      </p:sp>
      <p:sp>
        <p:nvSpPr>
          <p:cNvPr id="144" name="Line 143"/>
          <p:cNvSpPr>
            <a:spLocks noChangeShapeType="1"/>
          </p:cNvSpPr>
          <p:nvPr/>
        </p:nvSpPr>
        <p:spPr bwMode="auto">
          <a:xfrm flipV="1">
            <a:off x="6792686" y="3527353"/>
            <a:ext cx="795647" cy="487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5" name="Line 144"/>
          <p:cNvSpPr>
            <a:spLocks noChangeShapeType="1"/>
          </p:cNvSpPr>
          <p:nvPr/>
        </p:nvSpPr>
        <p:spPr bwMode="auto">
          <a:xfrm flipH="1">
            <a:off x="8206740" y="3707005"/>
            <a:ext cx="45720" cy="6922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6" name="Text Box 145"/>
          <p:cNvSpPr txBox="1">
            <a:spLocks noChangeArrowheads="1"/>
          </p:cNvSpPr>
          <p:nvPr/>
        </p:nvSpPr>
        <p:spPr bwMode="auto">
          <a:xfrm>
            <a:off x="7391287" y="5122240"/>
            <a:ext cx="1115520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 err="1" smtClean="0">
                <a:latin typeface="+mn-lt"/>
              </a:rPr>
              <a:t>Sichten</a:t>
            </a:r>
            <a:r>
              <a:rPr lang="en-US" sz="1000" dirty="0" smtClean="0">
                <a:latin typeface="+mn-lt"/>
              </a:rPr>
              <a:t> des </a:t>
            </a:r>
            <a:r>
              <a:rPr lang="en-US" sz="1000" dirty="0" err="1" smtClean="0">
                <a:latin typeface="+mn-lt"/>
              </a:rPr>
              <a:t>Versicherungs-profils</a:t>
            </a:r>
            <a:r>
              <a:rPr lang="en-US" sz="1000" dirty="0" smtClean="0">
                <a:latin typeface="+mn-lt"/>
              </a:rPr>
              <a:t> und </a:t>
            </a:r>
            <a:r>
              <a:rPr lang="en-US" sz="1000" dirty="0" err="1" smtClean="0">
                <a:latin typeface="+mn-lt"/>
              </a:rPr>
              <a:t>Abruf</a:t>
            </a:r>
            <a:r>
              <a:rPr lang="en-US" sz="1000" dirty="0" smtClean="0">
                <a:latin typeface="+mn-lt"/>
              </a:rPr>
              <a:t> von Top-ups </a:t>
            </a:r>
            <a:r>
              <a:rPr lang="en-US" sz="1000" dirty="0" err="1" smtClean="0">
                <a:latin typeface="+mn-lt"/>
              </a:rPr>
              <a:t>über</a:t>
            </a:r>
            <a:r>
              <a:rPr lang="en-US" sz="1000" dirty="0" smtClean="0">
                <a:latin typeface="+mn-lt"/>
              </a:rPr>
              <a:t> das Internet</a:t>
            </a:r>
            <a:endParaRPr lang="en-US" sz="1000" dirty="0">
              <a:latin typeface="+mn-lt"/>
            </a:endParaRPr>
          </a:p>
        </p:txBody>
      </p:sp>
      <p:sp>
        <p:nvSpPr>
          <p:cNvPr id="14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82771" y="6516090"/>
            <a:ext cx="778457" cy="241200"/>
          </a:xfrm>
        </p:spPr>
        <p:txBody>
          <a:bodyPr/>
          <a:lstStyle/>
          <a:p>
            <a:fld id="{525A3C56-E491-49B2-93F3-63532DF516B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209551" y="1281543"/>
            <a:ext cx="8754341" cy="4608368"/>
          </a:xfrm>
          <a:prstGeom prst="roundRect">
            <a:avLst/>
          </a:prstGeom>
          <a:solidFill>
            <a:schemeClr val="bg1"/>
          </a:solidFill>
          <a:ln>
            <a:solidFill>
              <a:srgbClr val="E0003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BACKEND SERVER</a:t>
            </a:r>
            <a:endParaRPr lang="en-US" sz="1000" dirty="0">
              <a:solidFill>
                <a:schemeClr val="bg1"/>
              </a:solidFill>
            </a:endParaRPr>
          </a:p>
        </p:txBody>
      </p:sp>
      <p:grpSp>
        <p:nvGrpSpPr>
          <p:cNvPr id="2" name="Group 61"/>
          <p:cNvGrpSpPr/>
          <p:nvPr/>
        </p:nvGrpSpPr>
        <p:grpSpPr>
          <a:xfrm>
            <a:off x="332512" y="1867761"/>
            <a:ext cx="3143250" cy="3485008"/>
            <a:chOff x="304801" y="2009774"/>
            <a:chExt cx="3143250" cy="3485008"/>
          </a:xfrm>
        </p:grpSpPr>
        <p:graphicFrame>
          <p:nvGraphicFramePr>
            <p:cNvPr id="23" name="Diagram 22"/>
            <p:cNvGraphicFramePr/>
            <p:nvPr/>
          </p:nvGraphicFramePr>
          <p:xfrm>
            <a:off x="304801" y="2038349"/>
            <a:ext cx="3143250" cy="124777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44" name="Flowchart: Predefined Process 43"/>
            <p:cNvSpPr/>
            <p:nvPr/>
          </p:nvSpPr>
          <p:spPr>
            <a:xfrm>
              <a:off x="3086099" y="2038350"/>
              <a:ext cx="320040" cy="3456432"/>
            </a:xfrm>
            <a:prstGeom prst="flowChartPredefinedProcess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1000"/>
                </a:spcAft>
              </a:pPr>
              <a:r>
                <a:rPr lang="en-US" sz="900" dirty="0" smtClean="0">
                  <a:latin typeface="Verdana" pitchFamily="34" charset="0"/>
                  <a:cs typeface="Arial" pitchFamily="34" charset="0"/>
                </a:rPr>
                <a:t>Messaging Gateway</a:t>
              </a:r>
            </a:p>
            <a:p>
              <a:pPr algn="ctr">
                <a:spcAft>
                  <a:spcPts val="1000"/>
                </a:spcAft>
              </a:pPr>
              <a:endParaRPr lang="en-US" sz="900" dirty="0" smtClean="0"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323850" y="2009774"/>
              <a:ext cx="319325" cy="3457575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1000"/>
                </a:spcAft>
              </a:pPr>
              <a:r>
                <a:rPr lang="en-IN" sz="900" dirty="0" smtClean="0">
                  <a:latin typeface="Verdana" pitchFamily="34" charset="0"/>
                  <a:cs typeface="Arial" pitchFamily="34" charset="0"/>
                </a:rPr>
                <a:t>Device Manager</a:t>
              </a:r>
              <a:endParaRPr lang="en-US" sz="900" dirty="0" smtClean="0"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43" name="Flowchart: Predefined Process 42"/>
            <p:cNvSpPr/>
            <p:nvPr/>
          </p:nvSpPr>
          <p:spPr>
            <a:xfrm>
              <a:off x="800098" y="3400425"/>
              <a:ext cx="2171702" cy="2076450"/>
            </a:xfrm>
            <a:prstGeom prst="flowChartPredefinedProcess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1000"/>
                </a:spcAft>
              </a:pPr>
              <a:r>
                <a:rPr lang="en-US" sz="1000" dirty="0" smtClean="0">
                  <a:solidFill>
                    <a:schemeClr val="bg1"/>
                  </a:solidFill>
                  <a:latin typeface="Verdana" pitchFamily="34" charset="0"/>
                  <a:cs typeface="Arial" pitchFamily="34" charset="0"/>
                </a:rPr>
                <a:t>CRIMSON Rating Engine</a:t>
              </a:r>
            </a:p>
          </p:txBody>
        </p:sp>
        <p:graphicFrame>
          <p:nvGraphicFramePr>
            <p:cNvPr id="27" name="Diagram 26"/>
            <p:cNvGraphicFramePr/>
            <p:nvPr/>
          </p:nvGraphicFramePr>
          <p:xfrm>
            <a:off x="733425" y="3892550"/>
            <a:ext cx="2666999" cy="120332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  <p:sp>
        <p:nvSpPr>
          <p:cNvPr id="28" name="Flowchart: Predefined Process 27"/>
          <p:cNvSpPr/>
          <p:nvPr/>
        </p:nvSpPr>
        <p:spPr>
          <a:xfrm>
            <a:off x="6822500" y="1594135"/>
            <a:ext cx="1895475" cy="257175"/>
          </a:xfrm>
          <a:prstGeom prst="flowChartPredefinedProcess">
            <a:avLst/>
          </a:prstGeom>
          <a:solidFill>
            <a:schemeClr val="accent5"/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Road Usage Charging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9" name="Flowchart: Predefined Process 28"/>
          <p:cNvSpPr/>
          <p:nvPr/>
        </p:nvSpPr>
        <p:spPr>
          <a:xfrm>
            <a:off x="6822500" y="1937035"/>
            <a:ext cx="1895475" cy="257175"/>
          </a:xfrm>
          <a:prstGeom prst="flowChartPredefinedProcess">
            <a:avLst/>
          </a:prstGeom>
          <a:solidFill>
            <a:schemeClr val="accent5"/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Intelligent Parking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0" name="Flowchart: Predefined Process 29"/>
          <p:cNvSpPr/>
          <p:nvPr/>
        </p:nvSpPr>
        <p:spPr>
          <a:xfrm>
            <a:off x="6822500" y="2279935"/>
            <a:ext cx="1895475" cy="257175"/>
          </a:xfrm>
          <a:prstGeom prst="flowChartPredefinedProcess">
            <a:avLst/>
          </a:prstGeom>
          <a:solidFill>
            <a:schemeClr val="accent5"/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Car Pooling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1" name="Flowchart: Predefined Process 30"/>
          <p:cNvSpPr/>
          <p:nvPr/>
        </p:nvSpPr>
        <p:spPr>
          <a:xfrm>
            <a:off x="6822500" y="2632360"/>
            <a:ext cx="1895475" cy="257175"/>
          </a:xfrm>
          <a:prstGeom prst="flowChartPredefinedProcess">
            <a:avLst/>
          </a:prstGeom>
          <a:solidFill>
            <a:schemeClr val="accent5"/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Emission Services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9" name="Flowchart: Predefined Process 38"/>
          <p:cNvSpPr/>
          <p:nvPr/>
        </p:nvSpPr>
        <p:spPr>
          <a:xfrm>
            <a:off x="6822500" y="2965735"/>
            <a:ext cx="1895475" cy="257175"/>
          </a:xfrm>
          <a:prstGeom prst="flowChartPredefinedProcess">
            <a:avLst/>
          </a:prstGeom>
          <a:solidFill>
            <a:schemeClr val="accent5"/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Regulated Services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rot="16200000" flipH="1">
            <a:off x="5103236" y="3208624"/>
            <a:ext cx="3009904" cy="2857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47" idx="0"/>
          </p:cNvCxnSpPr>
          <p:nvPr/>
        </p:nvCxnSpPr>
        <p:spPr>
          <a:xfrm rot="10800000" flipV="1">
            <a:off x="5938407" y="4375435"/>
            <a:ext cx="704850" cy="142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593900" y="1717960"/>
            <a:ext cx="209550" cy="1588"/>
          </a:xfrm>
          <a:prstGeom prst="straightConnector1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603425" y="2060860"/>
            <a:ext cx="209550" cy="1588"/>
          </a:xfrm>
          <a:prstGeom prst="straightConnector1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603425" y="2403760"/>
            <a:ext cx="209550" cy="1588"/>
          </a:xfrm>
          <a:prstGeom prst="straightConnector1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6603425" y="2756185"/>
            <a:ext cx="209550" cy="1588"/>
          </a:xfrm>
          <a:prstGeom prst="straightConnector1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612950" y="3089560"/>
            <a:ext cx="209550" cy="1588"/>
          </a:xfrm>
          <a:prstGeom prst="straightConnector1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62"/>
          <p:cNvGrpSpPr/>
          <p:nvPr/>
        </p:nvGrpSpPr>
        <p:grpSpPr>
          <a:xfrm>
            <a:off x="3660200" y="1870360"/>
            <a:ext cx="4400550" cy="3886200"/>
            <a:chOff x="3590925" y="1981200"/>
            <a:chExt cx="4400550" cy="3886200"/>
          </a:xfrm>
        </p:grpSpPr>
        <p:sp>
          <p:nvSpPr>
            <p:cNvPr id="47" name="Snip Diagonal Corner Rectangle 46"/>
            <p:cNvSpPr/>
            <p:nvPr/>
          </p:nvSpPr>
          <p:spPr>
            <a:xfrm>
              <a:off x="3649807" y="4305304"/>
              <a:ext cx="2219325" cy="390521"/>
            </a:xfrm>
            <a:prstGeom prst="snip2DiagRect">
              <a:avLst/>
            </a:prstGeom>
            <a:solidFill>
              <a:schemeClr val="accent1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1000"/>
                </a:spcAft>
              </a:pPr>
              <a:r>
                <a:rPr lang="en-IN" sz="1000" dirty="0" smtClean="0">
                  <a:solidFill>
                    <a:schemeClr val="bg1"/>
                  </a:solidFill>
                  <a:latin typeface="Verdana" pitchFamily="34" charset="0"/>
                  <a:cs typeface="Arial" pitchFamily="34" charset="0"/>
                </a:rPr>
                <a:t>VALUE ADDED SERVICES</a:t>
              </a:r>
              <a:endParaRPr lang="en-US" sz="1000" dirty="0" smtClean="0">
                <a:solidFill>
                  <a:schemeClr val="bg1"/>
                </a:solidFill>
                <a:latin typeface="Verdana" pitchFamily="34" charset="0"/>
                <a:cs typeface="Arial" pitchFamily="34" charset="0"/>
              </a:endParaRPr>
            </a:p>
          </p:txBody>
        </p:sp>
        <p:graphicFrame>
          <p:nvGraphicFramePr>
            <p:cNvPr id="32" name="Diagram 31"/>
            <p:cNvGraphicFramePr/>
            <p:nvPr/>
          </p:nvGraphicFramePr>
          <p:xfrm>
            <a:off x="3590925" y="4854574"/>
            <a:ext cx="4400550" cy="101282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grpSp>
          <p:nvGrpSpPr>
            <p:cNvPr id="5" name="Group 33"/>
            <p:cNvGrpSpPr/>
            <p:nvPr/>
          </p:nvGrpSpPr>
          <p:grpSpPr>
            <a:xfrm>
              <a:off x="3629025" y="2628901"/>
              <a:ext cx="2724150" cy="1543050"/>
              <a:chOff x="3876675" y="3933826"/>
              <a:chExt cx="2724150" cy="1543050"/>
            </a:xfrm>
          </p:grpSpPr>
          <p:sp>
            <p:nvSpPr>
              <p:cNvPr id="45" name="Snip Same Side Corner Rectangle 44"/>
              <p:cNvSpPr/>
              <p:nvPr/>
            </p:nvSpPr>
            <p:spPr>
              <a:xfrm>
                <a:off x="3876675" y="3933826"/>
                <a:ext cx="2724150" cy="1543050"/>
              </a:xfrm>
              <a:prstGeom prst="snip2SameRect">
                <a:avLst/>
              </a:prstGeom>
              <a:solidFill>
                <a:srgbClr val="A5AC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>
                  <a:spcAft>
                    <a:spcPts val="1000"/>
                  </a:spcAft>
                </a:pPr>
                <a:endParaRPr lang="en-US" dirty="0" smtClean="0">
                  <a:solidFill>
                    <a:schemeClr val="lt1"/>
                  </a:solidFill>
                  <a:latin typeface="Arial" pitchFamily="34" charset="0"/>
                </a:endParaRPr>
              </a:p>
            </p:txBody>
          </p:sp>
          <p:sp>
            <p:nvSpPr>
              <p:cNvPr id="1031" name="Text Box 7"/>
              <p:cNvSpPr txBox="1">
                <a:spLocks noChangeArrowheads="1"/>
              </p:cNvSpPr>
              <p:nvPr/>
            </p:nvSpPr>
            <p:spPr bwMode="auto">
              <a:xfrm>
                <a:off x="4245676" y="4412055"/>
                <a:ext cx="2011680" cy="274320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latinLnBrk="0" hangingPunct="1">
                  <a:lnSpc>
                    <a:spcPct val="100000"/>
                  </a:lnSpc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en-IN" sz="900" b="0" dirty="0" smtClean="0">
                    <a:latin typeface="Verdana" pitchFamily="34" charset="0"/>
                    <a:cs typeface="Arial" pitchFamily="34" charset="0"/>
                  </a:rPr>
                  <a:t>Provisioning Interface</a:t>
                </a:r>
                <a:endParaRPr lang="en-US" sz="900" b="0" dirty="0" smtClean="0">
                  <a:latin typeface="Verdana" pitchFamily="34" charset="0"/>
                  <a:cs typeface="Arial" pitchFamily="34" charset="0"/>
                </a:endParaRPr>
              </a:p>
            </p:txBody>
          </p:sp>
          <p:sp>
            <p:nvSpPr>
              <p:cNvPr id="1032" name="Text Box 8"/>
              <p:cNvSpPr txBox="1">
                <a:spLocks noChangeArrowheads="1"/>
              </p:cNvSpPr>
              <p:nvPr/>
            </p:nvSpPr>
            <p:spPr bwMode="auto">
              <a:xfrm>
                <a:off x="4245677" y="4739475"/>
                <a:ext cx="2011680" cy="274320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latinLnBrk="0" hangingPunct="1">
                  <a:lnSpc>
                    <a:spcPct val="100000"/>
                  </a:lnSpc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en-IN" sz="900" b="0" dirty="0" smtClean="0">
                    <a:latin typeface="Verdana" pitchFamily="34" charset="0"/>
                    <a:cs typeface="Arial" pitchFamily="34" charset="0"/>
                  </a:rPr>
                  <a:t>Web/API Interface</a:t>
                </a:r>
                <a:endParaRPr lang="en-US" sz="900" b="0" dirty="0" smtClean="0">
                  <a:latin typeface="Verdana" pitchFamily="34" charset="0"/>
                  <a:cs typeface="Arial" pitchFamily="34" charset="0"/>
                </a:endParaRPr>
              </a:p>
            </p:txBody>
          </p:sp>
          <p:sp>
            <p:nvSpPr>
              <p:cNvPr id="33" name="Text Box 8"/>
              <p:cNvSpPr txBox="1">
                <a:spLocks noChangeArrowheads="1"/>
              </p:cNvSpPr>
              <p:nvPr/>
            </p:nvSpPr>
            <p:spPr bwMode="auto">
              <a:xfrm>
                <a:off x="4245677" y="5063325"/>
                <a:ext cx="2011680" cy="274320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latinLnBrk="0" hangingPunct="1">
                  <a:lnSpc>
                    <a:spcPct val="100000"/>
                  </a:lnSpc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en-IN" sz="900" b="0" dirty="0" smtClean="0">
                    <a:latin typeface="Verdana" pitchFamily="34" charset="0"/>
                    <a:cs typeface="Arial" pitchFamily="34" charset="0"/>
                  </a:rPr>
                  <a:t>Business Logic</a:t>
                </a:r>
                <a:endParaRPr lang="en-US" sz="900" b="0" dirty="0" smtClean="0">
                  <a:latin typeface="Verdana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0" name="Flowchart: Magnetic Disk 59"/>
            <p:cNvSpPr/>
            <p:nvPr/>
          </p:nvSpPr>
          <p:spPr>
            <a:xfrm>
              <a:off x="3657600" y="1981200"/>
              <a:ext cx="2733675" cy="504825"/>
            </a:xfrm>
            <a:prstGeom prst="flowChartMagneticDisk">
              <a:avLst/>
            </a:prstGeom>
            <a:solidFill>
              <a:schemeClr val="bg2"/>
            </a:solidFill>
            <a:ln w="12700">
              <a:solidFill>
                <a:schemeClr val="bg2">
                  <a:lumMod val="60000"/>
                  <a:lumOff val="40000"/>
                </a:schemeClr>
              </a:solidFill>
            </a:ln>
            <a:effectLst>
              <a:outerShdw dist="50800" sx="1000" sy="1000" algn="ctr" rotWithShape="0">
                <a:schemeClr val="bg1"/>
              </a:outerShdw>
            </a:effectLst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CRIMSON Database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Flowchart: Predefined Process 64"/>
          <p:cNvSpPr/>
          <p:nvPr/>
        </p:nvSpPr>
        <p:spPr>
          <a:xfrm>
            <a:off x="6832025" y="3299110"/>
            <a:ext cx="1895475" cy="257175"/>
          </a:xfrm>
          <a:prstGeom prst="flowChartPredefinedProcess">
            <a:avLst/>
          </a:prstGeom>
          <a:solidFill>
            <a:schemeClr val="accent5"/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E Call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66" name="Flowchart: Predefined Process 65"/>
          <p:cNvSpPr/>
          <p:nvPr/>
        </p:nvSpPr>
        <p:spPr>
          <a:xfrm>
            <a:off x="6832025" y="3642010"/>
            <a:ext cx="1895475" cy="257175"/>
          </a:xfrm>
          <a:prstGeom prst="flowChartPredefinedProcess">
            <a:avLst/>
          </a:prstGeom>
          <a:solidFill>
            <a:schemeClr val="accent5"/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Social Networking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67" name="Flowchart: Predefined Process 66"/>
          <p:cNvSpPr/>
          <p:nvPr/>
        </p:nvSpPr>
        <p:spPr>
          <a:xfrm>
            <a:off x="6832025" y="4356385"/>
            <a:ext cx="1895475" cy="257175"/>
          </a:xfrm>
          <a:prstGeom prst="flowChartPredefinedProcess">
            <a:avLst/>
          </a:prstGeom>
          <a:solidFill>
            <a:schemeClr val="accent5"/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Vehicle Control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68" name="Flowchart: Predefined Process 67"/>
          <p:cNvSpPr/>
          <p:nvPr/>
        </p:nvSpPr>
        <p:spPr>
          <a:xfrm>
            <a:off x="6822500" y="4003960"/>
            <a:ext cx="1895475" cy="257175"/>
          </a:xfrm>
          <a:prstGeom prst="flowChartPredefinedProcess">
            <a:avLst/>
          </a:prstGeom>
          <a:solidFill>
            <a:schemeClr val="accent5"/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Congestion Control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6622475" y="3432460"/>
            <a:ext cx="209550" cy="1588"/>
          </a:xfrm>
          <a:prstGeom prst="straightConnector1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6622475" y="3765835"/>
            <a:ext cx="209550" cy="1588"/>
          </a:xfrm>
          <a:prstGeom prst="straightConnector1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6612950" y="4127785"/>
            <a:ext cx="209550" cy="1588"/>
          </a:xfrm>
          <a:prstGeom prst="straightConnector1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622475" y="4480210"/>
            <a:ext cx="209550" cy="1588"/>
          </a:xfrm>
          <a:prstGeom prst="straightConnector1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el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CRIMSON-Backend</a:t>
            </a:r>
            <a:endParaRPr lang="de-DE" dirty="0"/>
          </a:p>
        </p:txBody>
      </p:sp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82771" y="6516090"/>
            <a:ext cx="778457" cy="241200"/>
          </a:xfrm>
        </p:spPr>
        <p:txBody>
          <a:bodyPr/>
          <a:lstStyle/>
          <a:p>
            <a:fld id="{525A3C56-E491-49B2-93F3-63532DF516B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8" name="Textfeld 47"/>
          <p:cNvSpPr txBox="1"/>
          <p:nvPr>
            <p:custDataLst>
              <p:tags r:id="rId1"/>
            </p:custDataLst>
          </p:nvPr>
        </p:nvSpPr>
        <p:spPr bwMode="auto">
          <a:xfrm>
            <a:off x="4224527" y="2615184"/>
            <a:ext cx="1614224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rtlCol="0" anchor="t" anchorCtr="0">
            <a:spAutoFit/>
          </a:bodyPr>
          <a:lstStyle/>
          <a:p>
            <a:pPr>
              <a:spcBef>
                <a:spcPct val="20000"/>
              </a:spcBef>
              <a:buSzPct val="100000"/>
            </a:pPr>
            <a:r>
              <a:rPr lang="de-DE" sz="1400" dirty="0" err="1" smtClean="0">
                <a:solidFill>
                  <a:schemeClr val="bg1"/>
                </a:solidFill>
                <a:latin typeface="Arial"/>
                <a:cs typeface="Arial" pitchFamily="34" charset="0"/>
              </a:rPr>
              <a:t>Application</a:t>
            </a:r>
            <a:r>
              <a:rPr lang="de-DE" sz="1400" dirty="0" smtClean="0">
                <a:solidFill>
                  <a:schemeClr val="bg1"/>
                </a:solidFill>
                <a:latin typeface="Arial"/>
                <a:cs typeface="Arial" pitchFamily="34" charset="0"/>
              </a:rPr>
              <a:t> Services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7"/>
          </p:nvPr>
        </p:nvGraphicFramePr>
        <p:xfrm>
          <a:off x="190012" y="1733783"/>
          <a:ext cx="4144489" cy="476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CRIMSON-</a:t>
            </a:r>
            <a:r>
              <a:rPr lang="en-US" dirty="0" err="1" smtClean="0"/>
              <a:t>Architektur</a:t>
            </a:r>
            <a:endParaRPr lang="en-IN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8760" y="1591286"/>
          <a:ext cx="3906982" cy="35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6982"/>
              </a:tblGrid>
              <a:tr h="35626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Die CRIMSON </a:t>
                      </a:r>
                      <a:r>
                        <a:rPr lang="en-US" sz="1200" dirty="0" err="1" smtClean="0"/>
                        <a:t>Architektur</a:t>
                      </a:r>
                      <a:r>
                        <a:rPr lang="en-US" sz="1200" dirty="0" smtClean="0"/>
                        <a:t> hat</a:t>
                      </a:r>
                      <a:r>
                        <a:rPr lang="en-US" sz="1200" baseline="0" dirty="0" smtClean="0"/>
                        <a:t> 4 </a:t>
                      </a:r>
                      <a:r>
                        <a:rPr lang="en-US" sz="1200" baseline="0" dirty="0" err="1" smtClean="0"/>
                        <a:t>Ebenen</a:t>
                      </a:r>
                      <a:r>
                        <a:rPr lang="en-US" sz="1200" baseline="0" dirty="0" smtClean="0"/>
                        <a:t>.</a:t>
                      </a:r>
                      <a:endParaRPr lang="en-IN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 rot="16200000" flipH="1">
            <a:off x="2095991" y="3711036"/>
            <a:ext cx="4750132" cy="1188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ontent Placeholder 6"/>
          <p:cNvGraphicFramePr>
            <a:graphicFrameLocks/>
          </p:cNvGraphicFramePr>
          <p:nvPr/>
        </p:nvGraphicFramePr>
        <p:xfrm>
          <a:off x="4304804" y="2125671"/>
          <a:ext cx="5088577" cy="3762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726379" y="1565561"/>
          <a:ext cx="4180114" cy="35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0114"/>
              </a:tblGrid>
              <a:tr h="35626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Architektur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deckt</a:t>
                      </a:r>
                      <a:r>
                        <a:rPr lang="en-US" sz="1200" dirty="0" smtClean="0"/>
                        <a:t> die </a:t>
                      </a:r>
                      <a:r>
                        <a:rPr lang="en-US" sz="1200" dirty="0" err="1" smtClean="0"/>
                        <a:t>folgenden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Aspekte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ab</a:t>
                      </a:r>
                      <a:r>
                        <a:rPr lang="en-US" sz="1200" dirty="0" smtClean="0"/>
                        <a:t>:</a:t>
                      </a:r>
                      <a:endParaRPr lang="en-IN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82771" y="6516090"/>
            <a:ext cx="778457" cy="241200"/>
          </a:xfrm>
        </p:spPr>
        <p:txBody>
          <a:bodyPr/>
          <a:lstStyle/>
          <a:p>
            <a:fld id="{525A3C56-E491-49B2-93F3-63532DF516B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_SHOW_CA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7;36;58.5;72;90;108;126;144;162;"/>
  <p:tag name="VCT-BULLETVISIBILITY" val="G*****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23.01.2013 12:58:02"/>
  <p:tag name="VCTMASTER" val="CGI-beet-PPT-template_EN"/>
  <p:tag name="VCT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_BODYSTYLE" val="1"/>
</p:tagLst>
</file>

<file path=ppt/theme/theme1.xml><?xml version="1.0" encoding="utf-8"?>
<a:theme xmlns:a="http://schemas.openxmlformats.org/drawingml/2006/main" name="CGI-beet-PPT-template_EN">
  <a:themeElements>
    <a:clrScheme name="CGI">
      <a:dk1>
        <a:srgbClr val="363534"/>
      </a:dk1>
      <a:lt1>
        <a:srgbClr val="FFFFFF"/>
      </a:lt1>
      <a:dk2>
        <a:srgbClr val="991F3D"/>
      </a:dk2>
      <a:lt2>
        <a:srgbClr val="FFFFFF"/>
      </a:lt2>
      <a:accent1>
        <a:srgbClr val="E31937"/>
      </a:accent1>
      <a:accent2>
        <a:srgbClr val="991F3D"/>
      </a:accent2>
      <a:accent3>
        <a:srgbClr val="FF6A00"/>
      </a:accent3>
      <a:accent4>
        <a:srgbClr val="A1C4D0"/>
      </a:accent4>
      <a:accent5>
        <a:srgbClr val="F2A200"/>
      </a:accent5>
      <a:accent6>
        <a:srgbClr val="A5ACB0"/>
      </a:accent6>
      <a:hlink>
        <a:srgbClr val="E67386"/>
      </a:hlink>
      <a:folHlink>
        <a:srgbClr val="FFAA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 algn="ctr">
          <a:noFill/>
          <a:miter lim="800000"/>
          <a:headEnd/>
          <a:tailEnd/>
        </a:ln>
        <a:effectLst/>
      </a:spPr>
      <a:bodyPr lIns="63500" tIns="0" rIns="64800" bIns="0" rtlCol="0" anchor="ctr"/>
      <a:lstStyle>
        <a:defPPr algn="ctr">
          <a:spcBef>
            <a:spcPct val="0"/>
          </a:spcBef>
          <a:buClrTx/>
          <a:buSzPct val="90000"/>
          <a:defRPr sz="1600" b="1" dirty="0">
            <a:solidFill>
              <a:schemeClr val="bg1"/>
            </a:solidFill>
            <a:cs typeface="Arial" pitchFamily="34" charset="0"/>
          </a:defRPr>
        </a:defPPr>
      </a:lstStyle>
    </a:spDef>
    <a:lnDef>
      <a:spPr bwMode="gray">
        <a:noFill/>
        <a:ln w="12700">
          <a:solidFill>
            <a:schemeClr val="accent1"/>
          </a:solidFill>
          <a:round/>
          <a:headEnd/>
          <a:tailEnd/>
        </a:ln>
        <a:effectLst/>
      </a:spPr>
      <a:bodyPr/>
      <a:lstStyle/>
    </a:lnDef>
    <a:txDef>
      <a:spPr bwMode="auto">
        <a:noFill/>
        <a:ln w="9525" algn="ctr">
          <a:noFill/>
          <a:miter lim="800000"/>
          <a:headEnd/>
          <a:tailEnd/>
        </a:ln>
        <a:effectLst/>
      </a:spPr>
      <a:bodyPr wrap="square" lIns="0" tIns="0" rIns="0" bIns="0" rtlCol="0">
        <a:spAutoFit/>
      </a:bodyPr>
      <a:lstStyle>
        <a:defPPr>
          <a:defRPr dirty="0" smtClean="0"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ItemUpdatedEventHandlerForConceptSearch</Name>
    <Synchronization>Default</Synchronization>
    <Type>10002</Type>
    <SequenceNumber>10001</SequenceNumber>
    <Assembly>conceptSearching.Sharepoint.ContentTypes, Version=1.0.0.0, Culture=neutral, PublicKeyToken=858f8f13980e4745</Assembly>
    <Class>conceptSearching.Sharepoint.ContentTypes.CSHandleEvent</Class>
    <Data/>
    <Filter/>
  </Receiver>
  <Receiver>
    <Name>ItemCheckedInEventHandlerForConceptSearch</Name>
    <Synchronization>Default</Synchronization>
    <Type>10004</Type>
    <SequenceNumber>10002</SequenceNumber>
    <Assembly>conceptSearching.Sharepoint.ContentTypes, Version=1.0.0.0, Culture=neutral, PublicKeyToken=858f8f13980e4745</Assembly>
    <Class>conceptSearching.Sharepoint.ContentTypes.CSHandleEvent</Class>
    <Data/>
    <Filter/>
  </Receiver>
  <Receiver>
    <Name>ItemUncheckedOutEventHandlerForConceptSearch</Name>
    <Synchronization>Default</Synchronization>
    <Type>10006</Type>
    <SequenceNumber>10003</SequenceNumber>
    <Assembly>conceptSearching.Sharepoint.ContentTypes, Version=1.0.0.0, Culture=neutral, PublicKeyToken=858f8f13980e4745</Assembly>
    <Class>conceptSearching.Sharepoint.ContentTypes.CSHandleEvent</Class>
    <Data/>
    <Filter/>
  </Receiver>
  <Receiver>
    <Name>ItemAddedEventHandlerForConceptSearch</Name>
    <Synchronization>Default</Synchronization>
    <Type>10001</Type>
    <SequenceNumber>10004</SequenceNumber>
    <Assembly>conceptSearching.Sharepoint.ContentTypes, Version=1.0.0.0, Culture=neutral, PublicKeyToken=858f8f13980e4745</Assembly>
    <Class>conceptSearching.Sharepoint.ContentTypes.CSHandleEvent</Class>
    <Data/>
    <Filter/>
  </Receiver>
  <Receiver>
    <Name>ItemFileMovedEventHandlerForConceptSearch</Name>
    <Synchronization>Default</Synchronization>
    <Type>10009</Type>
    <SequenceNumber>10005</SequenceNumber>
    <Assembly>conceptSearching.Sharepoint.ContentTypes, Version=1.0.0.0, Culture=neutral, PublicKeyToken=858f8f13980e4745</Assembly>
    <Class>conceptSearching.Sharepoint.ContentTypes.CSHandleEvent</Class>
    <Data/>
    <Filter/>
  </Receiver>
  <Receiver>
    <Name>ItemDeletedEventHandlerForConceptSearch</Name>
    <Synchronization>Default</Synchronization>
    <Type>10003</Type>
    <SequenceNumber>10006</SequenceNumber>
    <Assembly>conceptSearching.Sharepoint.ContentTypes, Version=1.0.0.0, Culture=neutral, PublicKeyToken=858f8f13980e4745</Assembly>
    <Class>conceptSearching.Sharepoint.ContentTypes.CSHandleEvent</Class>
    <Data/>
    <Filter/>
  </Receiver>
  <Receiver>
    <Name>ItemUpdatedEventHandlerForConceptSearch</Name>
    <Synchronization>Asynchronous</Synchronization>
    <Type>10002</Type>
    <SequenceNumber>10001</SequenceNumber>
    <Assembly>conceptSearching.Sharepoint.ContentTypes2010, Version=1.0.0.0, Culture=neutral, PublicKeyToken=858f8f13980e4745</Assembly>
    <Class>conceptSearching.Sharepoint.ContentTypes2010.CSHandleEvent</Class>
    <Data/>
    <Filter/>
  </Receiver>
  <Receiver>
    <Name>ItemCheckedInEventHandlerForConceptSearch</Name>
    <Synchronization>Asynchronous</Synchronization>
    <Type>10004</Type>
    <SequenceNumber>10002</SequenceNumber>
    <Assembly>conceptSearching.Sharepoint.ContentTypes2010, Version=1.0.0.0, Culture=neutral, PublicKeyToken=858f8f13980e4745</Assembly>
    <Class>conceptSearching.Sharepoint.ContentTypes2010.CSHandleEvent</Class>
    <Data/>
    <Filter/>
  </Receiver>
  <Receiver>
    <Name>ItemUncheckedOutEventHandlerForConceptSearch</Name>
    <Synchronization>Asynchronous</Synchronization>
    <Type>10006</Type>
    <SequenceNumber>10003</SequenceNumber>
    <Assembly>conceptSearching.Sharepoint.ContentTypes2010, Version=1.0.0.0, Culture=neutral, PublicKeyToken=858f8f13980e4745</Assembly>
    <Class>conceptSearching.Sharepoint.ContentTypes2010.CSHandleEvent</Class>
    <Data/>
    <Filter/>
  </Receiver>
  <Receiver>
    <Name>ItemAddedEventHandlerForConceptSearch</Name>
    <Synchronization>Asynchronous</Synchronization>
    <Type>10001</Type>
    <SequenceNumber>10004</SequenceNumber>
    <Assembly>conceptSearching.Sharepoint.ContentTypes2010, Version=1.0.0.0, Culture=neutral, PublicKeyToken=858f8f13980e4745</Assembly>
    <Class>conceptSearching.Sharepoint.ContentTypes2010.CSHandleEvent</Class>
    <Data/>
    <Filter/>
  </Receiver>
  <Receiver>
    <Name>ItemFileMovedEventHandlerForConceptSearch</Name>
    <Synchronization>Asynchronous</Synchronization>
    <Type>10009</Type>
    <SequenceNumber>10005</SequenceNumber>
    <Assembly>conceptSearching.Sharepoint.ContentTypes2010, Version=1.0.0.0, Culture=neutral, PublicKeyToken=858f8f13980e4745</Assembly>
    <Class>conceptSearching.Sharepoint.ContentTypes2010.CSHandleEvent</Class>
    <Data/>
    <Filter/>
  </Receiver>
  <Receiver>
    <Name>ItemDeletedEventHandlerForConceptSearch</Name>
    <Synchronization>Asynchronous</Synchronization>
    <Type>10003</Type>
    <SequenceNumber>10006</SequenceNumber>
    <Assembly>conceptSearching.Sharepoint.ContentTypes2010, Version=1.0.0.0, Culture=neutral, PublicKeyToken=858f8f13980e4745</Assembly>
    <Class>conceptSearching.Sharepoint.ContentTypes2010.CSHandleEvent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CSMeta2010Field xmlns="http://schemas.microsoft.com/sharepoint/v3">e3756241-2df6-41de-be5e-75b6e6bb08f6;2012-09-21 22:00:55;PENDINGCLASSIFICATION;False</CSMeta2010Field>
    <c5aebc35b3e840e5912c276ffe755dcf xmlns="d95a5b16-1b8d-4c7c-9ebf-89c0983b6970">
      <Terms xmlns="http://schemas.microsoft.com/office/infopath/2007/PartnerControls"/>
    </c5aebc35b3e840e5912c276ffe755dcf>
    <c79d12643ffc4d60ab657aaa1718cc32 xmlns="d95a5b16-1b8d-4c7c-9ebf-89c0983b6970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North America</TermName>
          <TermId xmlns="http://schemas.microsoft.com/office/infopath/2007/PartnerControls">432c26d4-6fa6-4d6a-a083-35cd92b71c1e</TermId>
        </TermInfo>
      </Terms>
    </c79d12643ffc4d60ab657aaa1718cc32>
    <p43f7bb208e443c9b50eb304fe6606a3 xmlns="d95a5b16-1b8d-4c7c-9ebf-89c0983b6970">
      <Terms xmlns="http://schemas.microsoft.com/office/infopath/2007/PartnerControls"/>
    </p43f7bb208e443c9b50eb304fe6606a3>
    <TaxCatchAll xmlns="d95a5b16-1b8d-4c7c-9ebf-89c0983b6970">
      <Value>36</Value>
    </TaxCatchAll>
    <h4c66fbf292e4125b0e390af25f11c04 xmlns="d95a5b16-1b8d-4c7c-9ebf-89c0983b6970">
      <Terms xmlns="http://schemas.microsoft.com/office/infopath/2007/PartnerControls"/>
    </h4c66fbf292e4125b0e390af25f11c04>
    <eafb632c3f5c40ba98242be6bbd6bb17 xmlns="d95a5b16-1b8d-4c7c-9ebf-89c0983b6970">
      <Terms xmlns="http://schemas.microsoft.com/office/infopath/2007/PartnerControls"/>
    </eafb632c3f5c40ba98242be6bbd6bb17>
    <Creator xmlns="d95a5b16-1b8d-4c7c-9ebf-89c0983b6970" xsi:nil="true"/>
    <Language xmlns="http://schemas.microsoft.com/sharepoint/v3">EN</Language>
    <Proposition xmlns="d95a5b16-1b8d-4c7c-9ebf-89c0983b6970"/>
    <Abstract xmlns="d95a5b16-1b8d-4c7c-9ebf-89c0983b6970">CGI-beet-option_EN</Abstract>
    <External_x0020_Use xmlns="d95a5b16-1b8d-4c7c-9ebf-89c0983b6970">No</External_x0020_Use>
    <Owner_x0020_Organisation xmlns="d95a5b16-1b8d-4c7c-9ebf-89c0983b6970">United States</Owner_x0020_Organisation>
    <Subjects_x0020_and_x0020_Keywords xmlns="d95a5b16-1b8d-4c7c-9ebf-89c0983b6970" xsi:nil="true"/>
    <BS_x0020_Document_x0020_Sub_x0020_Type xmlns="d95a5b16-1b8d-4c7c-9ebf-89c0983b6970">Business Aid</BS_x0020_Document_x0020_Sub_x0020_Type>
    <Market xmlns="d95a5b16-1b8d-4c7c-9ebf-89c0983b6970"/>
    <Best_x0020_Before_x0020_Date xmlns="d95a5b16-1b8d-4c7c-9ebf-89c0983b6970">2018-01-09T00:00:00+00:00</Best_x0020_Before_x0020_Date>
    <Published_x0020_By xmlns="d95a5b16-1b8d-4c7c-9ebf-89c0983b6970">
      <UserInfo>
        <DisplayName>Stiller, Regina C</DisplayName>
        <AccountId>55167</AccountId>
        <AccountType/>
      </UserInfo>
    </Published_x0020_By>
    <Publication_x0020_Date xmlns="d95a5b16-1b8d-4c7c-9ebf-89c0983b6970">2013-01-09T00:00:00+00:00</Publication_x0020_Date>
    <Geographic_x0020_Region xmlns="d95a5b16-1b8d-4c7c-9ebf-89c0983b6970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Business Support" ma:contentTypeID="0x010100DCE5D5DBCBA6844C95AAA11EB3A32719002FF8385B8572694FA7ACC1CC37F60277" ma:contentTypeVersion="18" ma:contentTypeDescription="" ma:contentTypeScope="" ma:versionID="93aa4b11599f074098ea075ea3a6aa28">
  <xsd:schema xmlns:xsd="http://www.w3.org/2001/XMLSchema" xmlns:xs="http://www.w3.org/2001/XMLSchema" xmlns:p="http://schemas.microsoft.com/office/2006/metadata/properties" xmlns:ns1="http://schemas.microsoft.com/sharepoint/v3" xmlns:ns2="d95a5b16-1b8d-4c7c-9ebf-89c0983b6970" targetNamespace="http://schemas.microsoft.com/office/2006/metadata/properties" ma:root="true" ma:fieldsID="1bf7d208d1b5eb206bff8e156386c301" ns1:_="" ns2:_="">
    <xsd:import namespace="http://schemas.microsoft.com/sharepoint/v3"/>
    <xsd:import namespace="d95a5b16-1b8d-4c7c-9ebf-89c0983b6970"/>
    <xsd:element name="properties">
      <xsd:complexType>
        <xsd:sequence>
          <xsd:element name="documentManagement">
            <xsd:complexType>
              <xsd:all>
                <xsd:element ref="ns2:Abstract"/>
                <xsd:element ref="ns2:Published_x0020_By"/>
                <xsd:element ref="ns2:Creator" minOccurs="0"/>
                <xsd:element ref="ns2:Publication_x0020_Date"/>
                <xsd:element ref="ns2:Best_x0020_Before_x0020_Date"/>
                <xsd:element ref="ns2:BS_x0020_Document_x0020_Sub_x0020_Type"/>
                <xsd:element ref="ns1:Language"/>
                <xsd:element ref="ns2:Proposition" minOccurs="0"/>
                <xsd:element ref="ns2:External_x0020_Use"/>
                <xsd:element ref="ns2:Owner_x0020_Organisation"/>
                <xsd:element ref="ns2:Market" minOccurs="0"/>
                <xsd:element ref="ns2:Geographic_x0020_Region" minOccurs="0"/>
                <xsd:element ref="ns2:Subjects_x0020_and_x0020_Keywords" minOccurs="0"/>
                <xsd:element ref="ns2:p43f7bb208e443c9b50eb304fe6606a3" minOccurs="0"/>
                <xsd:element ref="ns2:TaxCatchAll" minOccurs="0"/>
                <xsd:element ref="ns2:TaxCatchAllLabel" minOccurs="0"/>
                <xsd:element ref="ns2:c79d12643ffc4d60ab657aaa1718cc32" minOccurs="0"/>
                <xsd:element ref="ns2:c5aebc35b3e840e5912c276ffe755dcf" minOccurs="0"/>
                <xsd:element ref="ns2:h4c66fbf292e4125b0e390af25f11c04" minOccurs="0"/>
                <xsd:element ref="ns2:eafb632c3f5c40ba98242be6bbd6bb17" minOccurs="0"/>
                <xsd:element ref="ns1:CSMeta2010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7" ma:displayName="Language" ma:default="EN" ma:description="Select the document language: CS - Czech, DA - Danish, DE - German, EN - English, ES - Spanish, ET - Estonian, FI - Finnish, FR - French, NL - Dutch, NO - Norwegian, PL - Polish, PT - Portuguese, SV - Swedish." ma:format="Dropdown" ma:internalName="Language">
      <xsd:simpleType>
        <xsd:restriction base="dms:Choice">
          <xsd:enumeration value="CS"/>
          <xsd:enumeration value="DA"/>
          <xsd:enumeration value="DE"/>
          <xsd:enumeration value="EN"/>
          <xsd:enumeration value="ES"/>
          <xsd:enumeration value="ET"/>
          <xsd:enumeration value="FI"/>
          <xsd:enumeration value="FR"/>
          <xsd:enumeration value="NL"/>
          <xsd:enumeration value="NO"/>
          <xsd:enumeration value="PL"/>
          <xsd:enumeration value="PT"/>
          <xsd:enumeration value="SV"/>
        </xsd:restriction>
      </xsd:simpleType>
    </xsd:element>
    <xsd:element name="CSMeta2010Field" ma:index="33" nillable="true" ma:displayName="Classification Date" ma:internalName="CSMeta2010Field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5a5b16-1b8d-4c7c-9ebf-89c0983b6970" elementFormDefault="qualified">
    <xsd:import namespace="http://schemas.microsoft.com/office/2006/documentManagement/types"/>
    <xsd:import namespace="http://schemas.microsoft.com/office/infopath/2007/PartnerControls"/>
    <xsd:element name="Abstract" ma:index="1" ma:displayName="Abstract" ma:description="Enter an abstract of the content the document." ma:internalName="Abstract">
      <xsd:simpleType>
        <xsd:restriction base="dms:Note">
          <xsd:maxLength value="255"/>
        </xsd:restriction>
      </xsd:simpleType>
    </xsd:element>
    <xsd:element name="Published_x0020_By" ma:index="2" ma:displayName="Published By" ma:description="Select the publisher of the document." ma:list="UserInfo" ma:SharePointGroup="0" ma:internalName="Published_x0020_By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reator" ma:index="3" nillable="true" ma:displayName="Creator" ma:description="Enter the original creator of the document e.g. employee name / company name if not the publisher (optional)." ma:internalName="Creator">
      <xsd:simpleType>
        <xsd:restriction base="dms:Text">
          <xsd:maxLength value="255"/>
        </xsd:restriction>
      </xsd:simpleType>
    </xsd:element>
    <xsd:element name="Publication_x0020_Date" ma:index="4" ma:displayName="Publication Date" ma:default="[today]" ma:description="Date the document was created  / published in DD/MM/YYYY format. Default = Today" ma:format="DateOnly" ma:internalName="Publication_x0020_Date">
      <xsd:simpleType>
        <xsd:restriction base="dms:DateTime"/>
      </xsd:simpleType>
    </xsd:element>
    <xsd:element name="Best_x0020_Before_x0020_Date" ma:index="5" ma:displayName="Best Before Date" ma:description="Expiry date of the document. Documents will be considered for deletion from Logica Library when they exceed their Best Before Date. Default = 5 years." ma:format="DateOnly" ma:internalName="Best_x0020_Before_x0020_Date">
      <xsd:simpleType>
        <xsd:restriction base="dms:DateTime"/>
      </xsd:simpleType>
    </xsd:element>
    <xsd:element name="BS_x0020_Document_x0020_Sub_x0020_Type" ma:index="6" ma:displayName="BS Document Sub Type" ma:description="Select sub type of the document." ma:format="Dropdown" ma:internalName="BS_x0020_Document_x0020_Sub_x0020_Type">
      <xsd:simpleType>
        <xsd:restriction base="dms:Choice">
          <xsd:enumeration value="Business Aid"/>
          <xsd:enumeration value="Commercial"/>
          <xsd:enumeration value="Communications"/>
          <xsd:enumeration value="Finance"/>
          <xsd:enumeration value="Guide"/>
          <xsd:enumeration value="HR"/>
          <xsd:enumeration value="Legal"/>
          <xsd:enumeration value="Manual"/>
          <xsd:enumeration value="Market Analysis"/>
          <xsd:enumeration value="Market News"/>
          <xsd:enumeration value="Paper"/>
          <xsd:enumeration value="Plan"/>
          <xsd:enumeration value="Policy"/>
          <xsd:enumeration value="Press Release"/>
          <xsd:enumeration value="Pro Forma"/>
          <xsd:enumeration value="Procedure"/>
          <xsd:enumeration value="Proposal"/>
          <xsd:enumeration value="Proposition Summary"/>
          <xsd:enumeration value="Report"/>
          <xsd:enumeration value="Specification"/>
        </xsd:restriction>
      </xsd:simpleType>
    </xsd:element>
    <xsd:element name="Proposition" ma:index="8" nillable="true" ma:displayName="Proposition1" ma:description="Select the relevant proposition(s) for the document." ma:internalName="Proposit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pplication Management and Development"/>
                    <xsd:enumeration value="Business Consulting"/>
                    <xsd:enumeration value="Business Process Outsourcing"/>
                    <xsd:enumeration value="Enterprise Asset Management"/>
                    <xsd:enumeration value="Enterprise Resource Planning"/>
                    <xsd:enumeration value="Finance and Accounting"/>
                    <xsd:enumeration value="HR and Payroll"/>
                    <xsd:enumeration value="Industry Offering"/>
                    <xsd:enumeration value="Infrastructure Management"/>
                    <xsd:enumeration value="Logica Product"/>
                    <xsd:enumeration value="Security"/>
                    <xsd:enumeration value="Testing"/>
                    <xsd:enumeration value="Wireless Enterprise Solutions"/>
                    <xsd:enumeration value="Other"/>
                  </xsd:restriction>
                </xsd:simpleType>
              </xsd:element>
            </xsd:sequence>
          </xsd:extension>
        </xsd:complexContent>
      </xsd:complexType>
    </xsd:element>
    <xsd:element name="External_x0020_Use" ma:index="9" ma:displayName="External Use" ma:default="No" ma:description="Select whether the document can be used externally." ma:format="Dropdown" ma:internalName="External_x0020_Use">
      <xsd:simpleType>
        <xsd:restriction base="dms:Choice">
          <xsd:enumeration value="No"/>
          <xsd:enumeration value="Yes"/>
        </xsd:restriction>
      </xsd:simpleType>
    </xsd:element>
    <xsd:element name="Owner_x0020_Organisation" ma:index="10" ma:displayName="Owner Organisation" ma:description="Select the owning operation for the project / service." ma:format="Dropdown" ma:internalName="Owner_x0020_Organisation">
      <xsd:simpleType>
        <xsd:restriction base="dms:Choice">
          <xsd:enumeration value="Argentina"/>
          <xsd:enumeration value="Asia"/>
          <xsd:enumeration value="Australia"/>
          <xsd:enumeration value="Belgium"/>
          <xsd:enumeration value="Brazil"/>
          <xsd:enumeration value="Canada"/>
          <xsd:enumeration value="Central and Eastern Europe"/>
          <xsd:enumeration value="Chile"/>
          <xsd:enumeration value="China"/>
          <xsd:enumeration value="Colombia"/>
          <xsd:enumeration value="Denmark"/>
          <xsd:enumeration value="Estonia"/>
          <xsd:enumeration value="Finland"/>
          <xsd:enumeration value="France"/>
          <xsd:enumeration value="Germany"/>
          <xsd:enumeration value="Global Products Business"/>
          <xsd:enumeration value="Group"/>
          <xsd:enumeration value="Hong Kong"/>
          <xsd:enumeration value="India"/>
          <xsd:enumeration value="Indonesia"/>
          <xsd:enumeration value="Ireland"/>
          <xsd:enumeration value="Luxembourg"/>
          <xsd:enumeration value="Malaysia"/>
          <xsd:enumeration value="Middle East and Africa"/>
          <xsd:enumeration value="Netherlands"/>
          <xsd:enumeration value="North America"/>
          <xsd:enumeration value="Norway"/>
          <xsd:enumeration value="Outsourcing Services"/>
          <xsd:enumeration value="Peru"/>
          <xsd:enumeration value="Philippines"/>
          <xsd:enumeration value="Portugal"/>
          <xsd:enumeration value="Russia"/>
          <xsd:enumeration value="Saudi Arabia"/>
          <xsd:enumeration value="Singapore"/>
          <xsd:enumeration value="Spain"/>
          <xsd:enumeration value="Sri Lanka"/>
          <xsd:enumeration value="Sweden"/>
          <xsd:enumeration value="Switzerland"/>
          <xsd:enumeration value="Taiwan-Republic Of China"/>
          <xsd:enumeration value="United Kingdom"/>
          <xsd:enumeration value="United States"/>
          <xsd:enumeration value="Venezuela"/>
        </xsd:restriction>
      </xsd:simpleType>
    </xsd:element>
    <xsd:element name="Market" ma:index="11" nillable="true" ma:displayName="Market" ma:description="Select the market(s) the document is most relevant to." ma:internalName="Marke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nergy and Utilities"/>
                    <xsd:enumeration value="Financial Services"/>
                    <xsd:enumeration value="IDT"/>
                    <xsd:enumeration value="Public Sector"/>
                    <xsd:enumeration value="Telecoms and Media"/>
                  </xsd:restriction>
                </xsd:simpleType>
              </xsd:element>
            </xsd:sequence>
          </xsd:extension>
        </xsd:complexContent>
      </xsd:complexType>
    </xsd:element>
    <xsd:element name="Geographic_x0020_Region" ma:index="12" nillable="true" ma:displayName="Geographic Region" ma:description="Select the geographic region(s) relevant to the document." ma:internalName="Geographic_x0020_Reg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mericas"/>
                    <xsd:enumeration value="Asia"/>
                    <xsd:enumeration value="Australia"/>
                    <xsd:enumeration value="Central and Eastern Europe"/>
                    <xsd:enumeration value="France"/>
                    <xsd:enumeration value="Germany"/>
                    <xsd:enumeration value="Global"/>
                    <xsd:enumeration value="Middle East and Africa"/>
                    <xsd:enumeration value="Netherlands"/>
                    <xsd:enumeration value="Nordics"/>
                    <xsd:enumeration value="Rest of Europe"/>
                    <xsd:enumeration value="United Kingdom"/>
                  </xsd:restriction>
                </xsd:simpleType>
              </xsd:element>
            </xsd:sequence>
          </xsd:extension>
        </xsd:complexContent>
      </xsd:complexType>
    </xsd:element>
    <xsd:element name="Subjects_x0020_and_x0020_Keywords" ma:index="13" nillable="true" ma:displayName="Subjects and Keywords" ma:description="Subjects and keywords relevant to the document (optional). For example: supplier/partner, business area, nature of project, technologies, products etc." ma:internalName="Subjects_x0020_and_x0020_Keywords">
      <xsd:simpleType>
        <xsd:restriction base="dms:Note">
          <xsd:maxLength value="255"/>
        </xsd:restriction>
      </xsd:simpleType>
    </xsd:element>
    <xsd:element name="p43f7bb208e443c9b50eb304fe6606a3" ma:index="19" nillable="true" ma:taxonomy="true" ma:internalName="p43f7bb208e443c9b50eb304fe6606a3" ma:taxonomyFieldName="Business_x0020_theme" ma:displayName="Business theme" ma:default="" ma:fieldId="{943f7bb2-08e4-43c9-b50e-b304fe6606a3}" ma:sspId="c730d5d4-e911-429a-be83-99efcd06639f" ma:termSetId="40e3bc58-7cf7-4ad5-80c9-03b2ad9897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662b4ac2-02b9-4ccd-8625-3c003090dbbe}" ma:internalName="TaxCatchAll" ma:showField="CatchAllData" ma:web="d95a5b16-1b8d-4c7c-9ebf-89c0983b69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1" nillable="true" ma:displayName="Taxonomy Catch All Column1" ma:hidden="true" ma:list="{662b4ac2-02b9-4ccd-8625-3c003090dbbe}" ma:internalName="TaxCatchAllLabel" ma:readOnly="true" ma:showField="CatchAllDataLabel" ma:web="d95a5b16-1b8d-4c7c-9ebf-89c0983b69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79d12643ffc4d60ab657aaa1718cc32" ma:index="23" ma:taxonomy="true" ma:internalName="c79d12643ffc4d60ab657aaa1718cc32" ma:taxonomyFieldName="Organisation" ma:displayName="Organization" ma:default="" ma:fieldId="{c79d1264-3ffc-4d60-ab65-7aaa1718cc32}" ma:sspId="c730d5d4-e911-429a-be83-99efcd06639f" ma:termSetId="a5b47c7d-3218-4211-987c-a37cca4b051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5aebc35b3e840e5912c276ffe755dcf" ma:index="25" nillable="true" ma:taxonomy="true" ma:internalName="c5aebc35b3e840e5912c276ffe755dcf" ma:taxonomyFieldName="Sector" ma:displayName="Sector" ma:default="" ma:fieldId="{c5aebc35-b3e8-40e5-912c-276ffe755dcf}" ma:sspId="c730d5d4-e911-429a-be83-99efcd06639f" ma:termSetId="e51ebaad-fa61-40f4-9e0b-7fe488c7df1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4c66fbf292e4125b0e390af25f11c04" ma:index="28" nillable="true" ma:taxonomy="true" ma:internalName="h4c66fbf292e4125b0e390af25f11c04" ma:taxonomyFieldName="Proposition1" ma:displayName="Proposition" ma:default="" ma:fieldId="{14c66fbf-292e-4125-b0e3-90af25f11c04}" ma:taxonomyMulti="true" ma:sspId="c730d5d4-e911-429a-be83-99efcd06639f" ma:termSetId="79a8103d-dcc6-4d07-baef-d718c46c67b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afb632c3f5c40ba98242be6bbd6bb17" ma:index="30" nillable="true" ma:taxonomy="true" ma:internalName="eafb632c3f5c40ba98242be6bbd6bb17" ma:taxonomyFieldName="Service_x0020_line" ma:displayName="Service line" ma:default="" ma:fieldId="{eafb632c-3f5c-40ba-9824-2be6bbd6bb17}" ma:taxonomyMulti="true" ma:sspId="c730d5d4-e911-429a-be83-99efcd06639f" ma:termSetId="83301147-ea17-4e88-a9d3-5d2a13ad740e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6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2B128B-852E-4970-B7DA-406C2DC81E7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DA5D674-9920-4D2F-B065-BC24FD29F8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4C4F6A-F6A5-45C8-BAAA-52FB70E387C7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sharepoint/v3"/>
    <ds:schemaRef ds:uri="d95a5b16-1b8d-4c7c-9ebf-89c0983b6970"/>
    <ds:schemaRef ds:uri="http://schemas.openxmlformats.org/package/2006/metadata/core-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9E967A79-D9D6-480A-A41E-E9509F4F79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95a5b16-1b8d-4c7c-9ebf-89c0983b69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CGI-beet-PPT-template_EN</Template>
  <TotalTime>0</TotalTime>
  <Words>837</Words>
  <Application>Microsoft Office PowerPoint</Application>
  <PresentationFormat>Bildschirmpräsentation (4:3)</PresentationFormat>
  <Paragraphs>205</Paragraphs>
  <Slides>14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CGI-beet-PPT-template_EN</vt:lpstr>
      <vt:lpstr>CRIMSON – Nutzungsabhängige Versicherung, eine M2M-Lösung</vt:lpstr>
      <vt:lpstr>Konventionelle Versicherung</vt:lpstr>
      <vt:lpstr>Nutzungsabhängige Versicherung</vt:lpstr>
      <vt:lpstr>Überwachte “Driving-Programme” in der Welt</vt:lpstr>
      <vt:lpstr>Verbessert das Fahren und reduziert Unfälle</vt:lpstr>
      <vt:lpstr>CRIMSON – Intelligente Autoversicherung</vt:lpstr>
      <vt:lpstr>CRIMSON-Lösungsübersicht</vt:lpstr>
      <vt:lpstr>CRIMSON-Backend</vt:lpstr>
      <vt:lpstr>CRIMSON-Architektur</vt:lpstr>
      <vt:lpstr>Wo paßt es?</vt:lpstr>
      <vt:lpstr>CRIMSON – Schlüssel-Differenzierungsfaktoren</vt:lpstr>
      <vt:lpstr>(Gesellschaftlicher) Nutzen von PAYD Insurance</vt:lpstr>
      <vt:lpstr>Nutzungsabhängiges Versicherungsmodell</vt:lpstr>
      <vt:lpstr>Our commitment to you We approach every engagement with one objective in mind: to help clients succeed</vt:lpstr>
    </vt:vector>
  </TitlesOfParts>
  <Company>CGI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karen.sellers</dc:creator>
  <cp:lastModifiedBy>wohlschlagerl</cp:lastModifiedBy>
  <cp:revision>25</cp:revision>
  <dcterms:created xsi:type="dcterms:W3CDTF">2012-12-22T14:05:29Z</dcterms:created>
  <dcterms:modified xsi:type="dcterms:W3CDTF">2013-03-11T11:04:24Z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Onscreen</vt:lpwstr>
  </property>
  <property fmtid="{D5CDD505-2E9C-101B-9397-08002B2CF9AE}" pid="3" name="WizKit Template Version">
    <vt:i4>5</vt:i4>
  </property>
  <property fmtid="{D5CDD505-2E9C-101B-9397-08002B2CF9AE}" pid="4" name="ContentTypeId">
    <vt:lpwstr>0x010100DCE5D5DBCBA6844C95AAA11EB3A32719002FF8385B8572694FA7ACC1CC37F60277</vt:lpwstr>
  </property>
  <property fmtid="{D5CDD505-2E9C-101B-9397-08002B2CF9AE}" pid="5" name="CSClassificationMetaXML">
    <vt:lpwstr>cb5dc3c5-268e-4ea5-8825-517ef1bf2f0d;2012-01-24 10:31:10;PENDINGCLASSIFICATION;</vt:lpwstr>
  </property>
  <property fmtid="{D5CDD505-2E9C-101B-9397-08002B2CF9AE}" pid="6" name="Service_x0020_line">
    <vt:lpwstr/>
  </property>
  <property fmtid="{D5CDD505-2E9C-101B-9397-08002B2CF9AE}" pid="7" name="Proposition1">
    <vt:lpwstr/>
  </property>
  <property fmtid="{D5CDD505-2E9C-101B-9397-08002B2CF9AE}" pid="8" name="Service line">
    <vt:lpwstr/>
  </property>
  <property fmtid="{D5CDD505-2E9C-101B-9397-08002B2CF9AE}" pid="9" name="Organisation">
    <vt:lpwstr>36;#North America|432c26d4-6fa6-4d6a-a083-35cd92b71c1e</vt:lpwstr>
  </property>
</Properties>
</file>